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698" r:id="rId5"/>
  </p:sldMasterIdLst>
  <p:notesMasterIdLst>
    <p:notesMasterId r:id="rId75"/>
  </p:notesMasterIdLst>
  <p:sldIdLst>
    <p:sldId id="650" r:id="rId6"/>
    <p:sldId id="2145706761" r:id="rId7"/>
    <p:sldId id="711" r:id="rId8"/>
    <p:sldId id="785" r:id="rId9"/>
    <p:sldId id="318" r:id="rId10"/>
    <p:sldId id="791" r:id="rId11"/>
    <p:sldId id="2145706762" r:id="rId12"/>
    <p:sldId id="835" r:id="rId13"/>
    <p:sldId id="836" r:id="rId14"/>
    <p:sldId id="878" r:id="rId15"/>
    <p:sldId id="313" r:id="rId16"/>
    <p:sldId id="2145706763" r:id="rId17"/>
    <p:sldId id="898" r:id="rId18"/>
    <p:sldId id="837" r:id="rId19"/>
    <p:sldId id="839" r:id="rId20"/>
    <p:sldId id="2145706764" r:id="rId21"/>
    <p:sldId id="832" r:id="rId22"/>
    <p:sldId id="840" r:id="rId23"/>
    <p:sldId id="834" r:id="rId24"/>
    <p:sldId id="851" r:id="rId25"/>
    <p:sldId id="2145706770" r:id="rId26"/>
    <p:sldId id="888" r:id="rId27"/>
    <p:sldId id="894" r:id="rId28"/>
    <p:sldId id="857" r:id="rId29"/>
    <p:sldId id="899" r:id="rId30"/>
    <p:sldId id="900" r:id="rId31"/>
    <p:sldId id="861" r:id="rId32"/>
    <p:sldId id="2145706766" r:id="rId33"/>
    <p:sldId id="893" r:id="rId34"/>
    <p:sldId id="1168" r:id="rId35"/>
    <p:sldId id="866" r:id="rId36"/>
    <p:sldId id="1170" r:id="rId37"/>
    <p:sldId id="1169" r:id="rId38"/>
    <p:sldId id="2145706765" r:id="rId39"/>
    <p:sldId id="892" r:id="rId40"/>
    <p:sldId id="1174" r:id="rId41"/>
    <p:sldId id="880" r:id="rId42"/>
    <p:sldId id="1175" r:id="rId43"/>
    <p:sldId id="891" r:id="rId44"/>
    <p:sldId id="1171" r:id="rId45"/>
    <p:sldId id="882" r:id="rId46"/>
    <p:sldId id="1172" r:id="rId47"/>
    <p:sldId id="2145706771" r:id="rId48"/>
    <p:sldId id="833" r:id="rId49"/>
    <p:sldId id="2145706773" r:id="rId50"/>
    <p:sldId id="890" r:id="rId51"/>
    <p:sldId id="1176" r:id="rId52"/>
    <p:sldId id="1177" r:id="rId53"/>
    <p:sldId id="2145706774" r:id="rId54"/>
    <p:sldId id="2145706772" r:id="rId55"/>
    <p:sldId id="2145706767" r:id="rId56"/>
    <p:sldId id="2145706769" r:id="rId57"/>
    <p:sldId id="658" r:id="rId58"/>
    <p:sldId id="1141" r:id="rId59"/>
    <p:sldId id="1142" r:id="rId60"/>
    <p:sldId id="1150" r:id="rId61"/>
    <p:sldId id="2142533842" r:id="rId62"/>
    <p:sldId id="2142533831" r:id="rId63"/>
    <p:sldId id="2142533839" r:id="rId64"/>
    <p:sldId id="2142533840" r:id="rId65"/>
    <p:sldId id="2142533841" r:id="rId66"/>
    <p:sldId id="1152" r:id="rId67"/>
    <p:sldId id="309" r:id="rId68"/>
    <p:sldId id="1153" r:id="rId69"/>
    <p:sldId id="271" r:id="rId70"/>
    <p:sldId id="2145706768" r:id="rId71"/>
    <p:sldId id="842" r:id="rId72"/>
    <p:sldId id="1948764925" r:id="rId73"/>
    <p:sldId id="713" r:id="rId7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0BC3F1-C3EA-DF3A-5C5F-E546AF55F9C0}" name="david lewis" initials="dl" userId="bde282a7737dbfbc"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ouise Hosegood" initials="LH" lastIdx="1" clrIdx="0">
    <p:extLst>
      <p:ext uri="{19B8F6BF-5375-455C-9EA6-DF929625EA0E}">
        <p15:presenceInfo xmlns:p15="http://schemas.microsoft.com/office/powerpoint/2012/main" userId="S::Louise.Hosegood@WestOfEngland-CA.gov.uk::fb0d765e-215a-4cc6-a861-8f328567136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62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90C5B1-BC7F-5CCB-1844-ABA3CBE1A754}" v="82" dt="2024-04-30T06:32:37.596"/>
    <p1510:client id="{922A2010-7E76-4FF1-9D51-4D80794912B1}" v="1" dt="2024-04-29T07:36:59.278"/>
    <p1510:client id="{CC9B5BB4-D7FB-878C-206B-EB4A5F61007D}" v="74" dt="2024-04-29T10:36:05.7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4" d="100"/>
          <a:sy n="154" d="100"/>
        </p:scale>
        <p:origin x="534"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commentAuthors" Target="commentAuthor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ieran.Highman\Downloads\local-authority-all-territorial-absolute.csv"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4271546916010502"/>
          <c:y val="2.6711175945499387E-2"/>
          <c:w val="0.32915247703412076"/>
          <c:h val="0.70336397815642759"/>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66D-4ADC-A85B-C54D1E1827D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66D-4ADC-A85B-C54D1E1827D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66D-4ADC-A85B-C54D1E1827D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66D-4ADC-A85B-C54D1E1827D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66D-4ADC-A85B-C54D1E1827D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A66D-4ADC-A85B-C54D1E1827D5}"/>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A66D-4ADC-A85B-C54D1E1827D5}"/>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A66D-4ADC-A85B-C54D1E1827D5}"/>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A66D-4ADC-A85B-C54D1E1827D5}"/>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A66D-4ADC-A85B-C54D1E1827D5}"/>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A66D-4ADC-A85B-C54D1E1827D5}"/>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A66D-4ADC-A85B-C54D1E1827D5}"/>
              </c:ext>
            </c:extLst>
          </c:dPt>
          <c:cat>
            <c:strRef>
              <c:f>'West of England territorial emi'!$C$9:$N$9</c:f>
              <c:strCache>
                <c:ptCount val="12"/>
                <c:pt idx="0">
                  <c:v>Housing - heating</c:v>
                </c:pt>
                <c:pt idx="1">
                  <c:v>Housing - Elec</c:v>
                </c:pt>
                <c:pt idx="2">
                  <c:v>Industry &amp; business: Elec</c:v>
                </c:pt>
                <c:pt idx="3">
                  <c:v>Industry &amp; business: Gas</c:v>
                </c:pt>
                <c:pt idx="4">
                  <c:v>Industry &amp; business: Other</c:v>
                </c:pt>
                <c:pt idx="5">
                  <c:v>Farming</c:v>
                </c:pt>
                <c:pt idx="6">
                  <c:v>Road transport</c:v>
                </c:pt>
                <c:pt idx="7">
                  <c:v>Aviation</c:v>
                </c:pt>
                <c:pt idx="8">
                  <c:v>Shipping</c:v>
                </c:pt>
                <c:pt idx="9">
                  <c:v>Rail &amp; other transport</c:v>
                </c:pt>
                <c:pt idx="10">
                  <c:v>F-gases</c:v>
                </c:pt>
                <c:pt idx="11">
                  <c:v>Waste</c:v>
                </c:pt>
              </c:strCache>
            </c:strRef>
          </c:cat>
          <c:val>
            <c:numRef>
              <c:f>'West of England territorial emi'!$C$10:$N$10</c:f>
              <c:numCache>
                <c:formatCode>General</c:formatCode>
                <c:ptCount val="12"/>
                <c:pt idx="0">
                  <c:v>1053680.2662469139</c:v>
                </c:pt>
                <c:pt idx="1">
                  <c:v>373332.44295928982</c:v>
                </c:pt>
                <c:pt idx="2">
                  <c:v>480848.64165999996</c:v>
                </c:pt>
                <c:pt idx="3">
                  <c:v>507192.44389</c:v>
                </c:pt>
                <c:pt idx="4" formatCode="#,##0">
                  <c:v>281691.09308749996</c:v>
                </c:pt>
                <c:pt idx="5" formatCode="#,##0">
                  <c:v>349414.849644</c:v>
                </c:pt>
                <c:pt idx="6" formatCode="#,##0">
                  <c:v>2036260.0113000001</c:v>
                </c:pt>
                <c:pt idx="7" formatCode="#,##0">
                  <c:v>284268.71138200001</c:v>
                </c:pt>
                <c:pt idx="8" formatCode="#,##0">
                  <c:v>247235.42592000001</c:v>
                </c:pt>
                <c:pt idx="9" formatCode="#,##0">
                  <c:v>34519.142339999999</c:v>
                </c:pt>
                <c:pt idx="10" formatCode="#,##0">
                  <c:v>197189.80241</c:v>
                </c:pt>
                <c:pt idx="11" formatCode="#,##0">
                  <c:v>453413.84412999998</c:v>
                </c:pt>
              </c:numCache>
            </c:numRef>
          </c:val>
          <c:extLst>
            <c:ext xmlns:c16="http://schemas.microsoft.com/office/drawing/2014/chart" uri="{C3380CC4-5D6E-409C-BE32-E72D297353CC}">
              <c16:uniqueId val="{00000018-A66D-4ADC-A85B-C54D1E1827D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537-49DC-ADF9-98242CAAF34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537-49DC-ADF9-98242CAAF34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537-49DC-ADF9-98242CAAF34F}"/>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Sheet1!$B$1:$B$3</c:f>
              <c:strCache>
                <c:ptCount val="3"/>
                <c:pt idx="0">
                  <c:v>Owner occupied</c:v>
                </c:pt>
                <c:pt idx="1">
                  <c:v>Private rented</c:v>
                </c:pt>
                <c:pt idx="2">
                  <c:v>Social rented</c:v>
                </c:pt>
              </c:strCache>
            </c:strRef>
          </c:cat>
          <c:val>
            <c:numRef>
              <c:f>Sheet1!$C$1:$C$3</c:f>
              <c:numCache>
                <c:formatCode>0%</c:formatCode>
                <c:ptCount val="3"/>
                <c:pt idx="0">
                  <c:v>0.63</c:v>
                </c:pt>
                <c:pt idx="1">
                  <c:v>0.21</c:v>
                </c:pt>
                <c:pt idx="2">
                  <c:v>0.16</c:v>
                </c:pt>
              </c:numCache>
            </c:numRef>
          </c:val>
          <c:extLst>
            <c:ext xmlns:c16="http://schemas.microsoft.com/office/drawing/2014/chart" uri="{C3380CC4-5D6E-409C-BE32-E72D297353CC}">
              <c16:uniqueId val="{00000006-B537-49DC-ADF9-98242CAAF34F}"/>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1CD719-97FF-4005-9944-16DD215999CC}" type="doc">
      <dgm:prSet loTypeId="urn:microsoft.com/office/officeart/2005/8/layout/pyramid4" loCatId="relationship" qsTypeId="urn:microsoft.com/office/officeart/2005/8/quickstyle/simple1" qsCatId="simple" csTypeId="urn:microsoft.com/office/officeart/2005/8/colors/accent1_2" csCatId="accent1" phldr="1"/>
      <dgm:spPr/>
      <dgm:t>
        <a:bodyPr/>
        <a:lstStyle/>
        <a:p>
          <a:endParaRPr lang="en-GB"/>
        </a:p>
      </dgm:t>
    </dgm:pt>
    <dgm:pt modelId="{5E238C5D-6347-46EB-BE46-C7428CABFAEA}">
      <dgm:prSet phldrT="[Text]" custT="1"/>
      <dgm:spPr>
        <a:solidFill>
          <a:srgbClr val="6BD4F2"/>
        </a:solidFill>
      </dgm:spPr>
      <dgm:t>
        <a:bodyPr/>
        <a:lstStyle/>
        <a:p>
          <a:endParaRPr lang="en-GB" sz="2400">
            <a:latin typeface="Gill Sans MT" panose="020B0502020104020203" pitchFamily="34" charset="0"/>
          </a:endParaRPr>
        </a:p>
      </dgm:t>
    </dgm:pt>
    <dgm:pt modelId="{7D8B039C-408D-4A80-97A4-4DF132D5C49D}" type="parTrans" cxnId="{33C93F3D-8E47-4293-ACAE-AB4F7EFD46AA}">
      <dgm:prSet/>
      <dgm:spPr/>
      <dgm:t>
        <a:bodyPr/>
        <a:lstStyle/>
        <a:p>
          <a:endParaRPr lang="en-GB" sz="3200"/>
        </a:p>
      </dgm:t>
    </dgm:pt>
    <dgm:pt modelId="{71FD4472-7D21-4DCE-AB51-972690CE2021}" type="sibTrans" cxnId="{33C93F3D-8E47-4293-ACAE-AB4F7EFD46AA}">
      <dgm:prSet/>
      <dgm:spPr/>
      <dgm:t>
        <a:bodyPr/>
        <a:lstStyle/>
        <a:p>
          <a:endParaRPr lang="en-GB" sz="3200"/>
        </a:p>
      </dgm:t>
    </dgm:pt>
    <dgm:pt modelId="{AC54AAAD-710F-4A67-BDF3-ED1BF0D6FA9F}">
      <dgm:prSet phldrT="[Text]" custT="1"/>
      <dgm:spPr>
        <a:solidFill>
          <a:srgbClr val="4C5C69"/>
        </a:solidFill>
      </dgm:spPr>
      <dgm:t>
        <a:bodyPr/>
        <a:lstStyle/>
        <a:p>
          <a:endParaRPr lang="en-GB" sz="2400">
            <a:latin typeface="Gill Sans MT" panose="020B0502020104020203" pitchFamily="34" charset="0"/>
          </a:endParaRPr>
        </a:p>
      </dgm:t>
    </dgm:pt>
    <dgm:pt modelId="{DFFD7B47-AAFC-4EFE-B660-4A7D5CFCD9FD}" type="parTrans" cxnId="{DD1C8AA8-C181-4360-B1E5-2AE99422AEC2}">
      <dgm:prSet/>
      <dgm:spPr/>
      <dgm:t>
        <a:bodyPr/>
        <a:lstStyle/>
        <a:p>
          <a:endParaRPr lang="en-GB" sz="3200"/>
        </a:p>
      </dgm:t>
    </dgm:pt>
    <dgm:pt modelId="{BDA0819E-3CFE-4B6B-84F9-15F869018650}" type="sibTrans" cxnId="{DD1C8AA8-C181-4360-B1E5-2AE99422AEC2}">
      <dgm:prSet/>
      <dgm:spPr/>
      <dgm:t>
        <a:bodyPr/>
        <a:lstStyle/>
        <a:p>
          <a:endParaRPr lang="en-GB" sz="3200"/>
        </a:p>
      </dgm:t>
    </dgm:pt>
    <dgm:pt modelId="{87687F81-E1E7-45F5-A2AD-DE0751BDF07B}">
      <dgm:prSet phldrT="[Text]" custT="1"/>
      <dgm:spPr>
        <a:solidFill>
          <a:srgbClr val="FFD900"/>
        </a:solidFill>
      </dgm:spPr>
      <dgm:t>
        <a:bodyPr/>
        <a:lstStyle/>
        <a:p>
          <a:endParaRPr lang="en-GB" sz="1800">
            <a:latin typeface="Gill Sans MT" panose="020B0502020104020203" pitchFamily="34" charset="0"/>
          </a:endParaRPr>
        </a:p>
      </dgm:t>
    </dgm:pt>
    <dgm:pt modelId="{0E47EEB3-45FF-4A65-8B92-9AC1C0912452}" type="parTrans" cxnId="{DFECA823-EDD4-4F3D-A4DB-A2696BFE6669}">
      <dgm:prSet/>
      <dgm:spPr/>
      <dgm:t>
        <a:bodyPr/>
        <a:lstStyle/>
        <a:p>
          <a:endParaRPr lang="en-GB" sz="3200"/>
        </a:p>
      </dgm:t>
    </dgm:pt>
    <dgm:pt modelId="{09C9FCBF-67C4-4701-92AF-070F8C43E200}" type="sibTrans" cxnId="{DFECA823-EDD4-4F3D-A4DB-A2696BFE6669}">
      <dgm:prSet/>
      <dgm:spPr/>
      <dgm:t>
        <a:bodyPr/>
        <a:lstStyle/>
        <a:p>
          <a:endParaRPr lang="en-GB" sz="3200"/>
        </a:p>
      </dgm:t>
    </dgm:pt>
    <dgm:pt modelId="{4840EDB6-BE85-44DA-B874-458AD287AEA2}">
      <dgm:prSet phldrT="[Text]" custT="1"/>
      <dgm:spPr>
        <a:solidFill>
          <a:srgbClr val="ED749D"/>
        </a:solidFill>
      </dgm:spPr>
      <dgm:t>
        <a:bodyPr/>
        <a:lstStyle/>
        <a:p>
          <a:endParaRPr lang="en-GB" sz="2000">
            <a:latin typeface="Gill Sans MT" panose="020B0502020104020203" pitchFamily="34" charset="0"/>
          </a:endParaRPr>
        </a:p>
      </dgm:t>
    </dgm:pt>
    <dgm:pt modelId="{10D7B28C-D7EB-48D7-AF58-0C9063D6C865}" type="sibTrans" cxnId="{DDBEDC18-0FFA-4457-A173-0D7A35A0F348}">
      <dgm:prSet/>
      <dgm:spPr/>
      <dgm:t>
        <a:bodyPr/>
        <a:lstStyle/>
        <a:p>
          <a:endParaRPr lang="en-GB" sz="3200"/>
        </a:p>
      </dgm:t>
    </dgm:pt>
    <dgm:pt modelId="{00CA474B-A8BC-452F-8ACF-536F11385A29}" type="parTrans" cxnId="{DDBEDC18-0FFA-4457-A173-0D7A35A0F348}">
      <dgm:prSet/>
      <dgm:spPr/>
      <dgm:t>
        <a:bodyPr/>
        <a:lstStyle/>
        <a:p>
          <a:endParaRPr lang="en-GB" sz="3200"/>
        </a:p>
      </dgm:t>
    </dgm:pt>
    <dgm:pt modelId="{DD89D753-7A11-4281-AD89-CC65F3AC7EDF}" type="pres">
      <dgm:prSet presAssocID="{361CD719-97FF-4005-9944-16DD215999CC}" presName="compositeShape" presStyleCnt="0">
        <dgm:presLayoutVars>
          <dgm:chMax val="9"/>
          <dgm:dir/>
          <dgm:resizeHandles val="exact"/>
        </dgm:presLayoutVars>
      </dgm:prSet>
      <dgm:spPr/>
    </dgm:pt>
    <dgm:pt modelId="{5F63BAA8-96C7-45A1-87CA-1D2163F83667}" type="pres">
      <dgm:prSet presAssocID="{361CD719-97FF-4005-9944-16DD215999CC}" presName="triangle1" presStyleLbl="node1" presStyleIdx="0" presStyleCnt="4">
        <dgm:presLayoutVars>
          <dgm:bulletEnabled val="1"/>
        </dgm:presLayoutVars>
      </dgm:prSet>
      <dgm:spPr/>
    </dgm:pt>
    <dgm:pt modelId="{91837939-2098-49B5-9267-49579977A3F5}" type="pres">
      <dgm:prSet presAssocID="{361CD719-97FF-4005-9944-16DD215999CC}" presName="triangle2" presStyleLbl="node1" presStyleIdx="1" presStyleCnt="4" custScaleX="104321">
        <dgm:presLayoutVars>
          <dgm:bulletEnabled val="1"/>
        </dgm:presLayoutVars>
      </dgm:prSet>
      <dgm:spPr/>
    </dgm:pt>
    <dgm:pt modelId="{3F3F772D-77E7-4F67-8163-C121A9F330CB}" type="pres">
      <dgm:prSet presAssocID="{361CD719-97FF-4005-9944-16DD215999CC}" presName="triangle3" presStyleLbl="node1" presStyleIdx="2" presStyleCnt="4">
        <dgm:presLayoutVars>
          <dgm:bulletEnabled val="1"/>
        </dgm:presLayoutVars>
      </dgm:prSet>
      <dgm:spPr/>
    </dgm:pt>
    <dgm:pt modelId="{697CACFA-60F3-4354-8F8D-EF8F6AD60707}" type="pres">
      <dgm:prSet presAssocID="{361CD719-97FF-4005-9944-16DD215999CC}" presName="triangle4" presStyleLbl="node1" presStyleIdx="3" presStyleCnt="4" custLinFactY="54817" custLinFactNeighborY="100000">
        <dgm:presLayoutVars>
          <dgm:bulletEnabled val="1"/>
        </dgm:presLayoutVars>
      </dgm:prSet>
      <dgm:spPr/>
    </dgm:pt>
  </dgm:ptLst>
  <dgm:cxnLst>
    <dgm:cxn modelId="{DDBEDC18-0FFA-4457-A173-0D7A35A0F348}" srcId="{361CD719-97FF-4005-9944-16DD215999CC}" destId="{4840EDB6-BE85-44DA-B874-458AD287AEA2}" srcOrd="1" destOrd="0" parTransId="{00CA474B-A8BC-452F-8ACF-536F11385A29}" sibTransId="{10D7B28C-D7EB-48D7-AF58-0C9063D6C865}"/>
    <dgm:cxn modelId="{DFECA823-EDD4-4F3D-A4DB-A2696BFE6669}" srcId="{361CD719-97FF-4005-9944-16DD215999CC}" destId="{87687F81-E1E7-45F5-A2AD-DE0751BDF07B}" srcOrd="3" destOrd="0" parTransId="{0E47EEB3-45FF-4A65-8B92-9AC1C0912452}" sibTransId="{09C9FCBF-67C4-4701-92AF-070F8C43E200}"/>
    <dgm:cxn modelId="{33C93F3D-8E47-4293-ACAE-AB4F7EFD46AA}" srcId="{361CD719-97FF-4005-9944-16DD215999CC}" destId="{5E238C5D-6347-46EB-BE46-C7428CABFAEA}" srcOrd="0" destOrd="0" parTransId="{7D8B039C-408D-4A80-97A4-4DF132D5C49D}" sibTransId="{71FD4472-7D21-4DCE-AB51-972690CE2021}"/>
    <dgm:cxn modelId="{7C9FAF55-3DFA-4F3C-90FB-8FC3A6705FA6}" type="presOf" srcId="{87687F81-E1E7-45F5-A2AD-DE0751BDF07B}" destId="{697CACFA-60F3-4354-8F8D-EF8F6AD60707}" srcOrd="0" destOrd="0" presId="urn:microsoft.com/office/officeart/2005/8/layout/pyramid4"/>
    <dgm:cxn modelId="{82D5D47C-A83F-4E6A-89FF-77C407F0BE88}" type="presOf" srcId="{361CD719-97FF-4005-9944-16DD215999CC}" destId="{DD89D753-7A11-4281-AD89-CC65F3AC7EDF}" srcOrd="0" destOrd="0" presId="urn:microsoft.com/office/officeart/2005/8/layout/pyramid4"/>
    <dgm:cxn modelId="{43AAF680-E019-419D-B951-176C86C65DCE}" type="presOf" srcId="{4840EDB6-BE85-44DA-B874-458AD287AEA2}" destId="{91837939-2098-49B5-9267-49579977A3F5}" srcOrd="0" destOrd="0" presId="urn:microsoft.com/office/officeart/2005/8/layout/pyramid4"/>
    <dgm:cxn modelId="{DD1C8AA8-C181-4360-B1E5-2AE99422AEC2}" srcId="{361CD719-97FF-4005-9944-16DD215999CC}" destId="{AC54AAAD-710F-4A67-BDF3-ED1BF0D6FA9F}" srcOrd="2" destOrd="0" parTransId="{DFFD7B47-AAFC-4EFE-B660-4A7D5CFCD9FD}" sibTransId="{BDA0819E-3CFE-4B6B-84F9-15F869018650}"/>
    <dgm:cxn modelId="{B64E34D8-D337-402F-8605-4D27DD051870}" type="presOf" srcId="{5E238C5D-6347-46EB-BE46-C7428CABFAEA}" destId="{5F63BAA8-96C7-45A1-87CA-1D2163F83667}" srcOrd="0" destOrd="0" presId="urn:microsoft.com/office/officeart/2005/8/layout/pyramid4"/>
    <dgm:cxn modelId="{B2D46DF8-B67D-42D5-9B1D-2D6ADAA1D872}" type="presOf" srcId="{AC54AAAD-710F-4A67-BDF3-ED1BF0D6FA9F}" destId="{3F3F772D-77E7-4F67-8163-C121A9F330CB}" srcOrd="0" destOrd="0" presId="urn:microsoft.com/office/officeart/2005/8/layout/pyramid4"/>
    <dgm:cxn modelId="{C5533798-C495-4329-9A6A-FD70CBCA614D}" type="presParOf" srcId="{DD89D753-7A11-4281-AD89-CC65F3AC7EDF}" destId="{5F63BAA8-96C7-45A1-87CA-1D2163F83667}" srcOrd="0" destOrd="0" presId="urn:microsoft.com/office/officeart/2005/8/layout/pyramid4"/>
    <dgm:cxn modelId="{C74D9FBC-0EBC-4719-9209-7655E8685643}" type="presParOf" srcId="{DD89D753-7A11-4281-AD89-CC65F3AC7EDF}" destId="{91837939-2098-49B5-9267-49579977A3F5}" srcOrd="1" destOrd="0" presId="urn:microsoft.com/office/officeart/2005/8/layout/pyramid4"/>
    <dgm:cxn modelId="{15E64C30-A9C9-4150-A387-34CAE793B912}" type="presParOf" srcId="{DD89D753-7A11-4281-AD89-CC65F3AC7EDF}" destId="{3F3F772D-77E7-4F67-8163-C121A9F330CB}" srcOrd="2" destOrd="0" presId="urn:microsoft.com/office/officeart/2005/8/layout/pyramid4"/>
    <dgm:cxn modelId="{FA1B02C3-9112-4721-91D5-D71040957E8E}" type="presParOf" srcId="{DD89D753-7A11-4281-AD89-CC65F3AC7EDF}" destId="{697CACFA-60F3-4354-8F8D-EF8F6AD60707}"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2DC0D5-F44E-4A27-93E3-F5390F27A344}" type="doc">
      <dgm:prSet loTypeId="urn:microsoft.com/office/officeart/2005/8/layout/matrix1" loCatId="matrix" qsTypeId="urn:microsoft.com/office/officeart/2005/8/quickstyle/simple1" qsCatId="simple" csTypeId="urn:microsoft.com/office/officeart/2005/8/colors/accent1_3" csCatId="accent1" phldr="1"/>
      <dgm:spPr/>
      <dgm:t>
        <a:bodyPr/>
        <a:lstStyle/>
        <a:p>
          <a:endParaRPr lang="en-GB"/>
        </a:p>
      </dgm:t>
    </dgm:pt>
    <dgm:pt modelId="{29349086-4CE3-4F3A-B131-58A50899F074}">
      <dgm:prSet phldrT="[Text]"/>
      <dgm:spPr/>
      <dgm:t>
        <a:bodyPr/>
        <a:lstStyle/>
        <a:p>
          <a:r>
            <a:rPr lang="en-GB"/>
            <a:t>    - July 2019</a:t>
          </a:r>
        </a:p>
        <a:p>
          <a:r>
            <a:rPr lang="en-GB"/>
            <a:t>    - May 2020</a:t>
          </a:r>
        </a:p>
      </dgm:t>
    </dgm:pt>
    <dgm:pt modelId="{DD534645-14C0-4BFC-ABE2-A5CD8EF3676F}" type="parTrans" cxnId="{FB05947A-83AF-44AF-A3EB-7EE104363B53}">
      <dgm:prSet/>
      <dgm:spPr/>
      <dgm:t>
        <a:bodyPr/>
        <a:lstStyle/>
        <a:p>
          <a:endParaRPr lang="en-GB"/>
        </a:p>
      </dgm:t>
    </dgm:pt>
    <dgm:pt modelId="{361A9F5E-B159-4658-9E9F-3711BC003C17}" type="sibTrans" cxnId="{FB05947A-83AF-44AF-A3EB-7EE104363B53}">
      <dgm:prSet/>
      <dgm:spPr/>
      <dgm:t>
        <a:bodyPr/>
        <a:lstStyle/>
        <a:p>
          <a:endParaRPr lang="en-GB"/>
        </a:p>
      </dgm:t>
    </dgm:pt>
    <dgm:pt modelId="{53D5DD5E-FAFF-42AF-A812-7F06FA5B3C9D}">
      <dgm:prSet phldrT="[Text]"/>
      <dgm:spPr/>
      <dgm:t>
        <a:bodyPr/>
        <a:lstStyle/>
        <a:p>
          <a:r>
            <a:rPr lang="en-GB"/>
            <a:t>Bath &amp; NE Somerset</a:t>
          </a:r>
        </a:p>
        <a:p>
          <a:r>
            <a:rPr lang="en-GB"/>
            <a:t>- Feb 2019</a:t>
          </a:r>
        </a:p>
        <a:p>
          <a:r>
            <a:rPr lang="en-GB"/>
            <a:t>- Jul 2020</a:t>
          </a:r>
        </a:p>
      </dgm:t>
    </dgm:pt>
    <dgm:pt modelId="{0F75DEA7-90CF-4434-8BEE-FC06BD8671D2}" type="parTrans" cxnId="{30308719-3D96-4C6E-B258-AFB47F7724B0}">
      <dgm:prSet/>
      <dgm:spPr/>
      <dgm:t>
        <a:bodyPr/>
        <a:lstStyle/>
        <a:p>
          <a:endParaRPr lang="en-GB"/>
        </a:p>
      </dgm:t>
    </dgm:pt>
    <dgm:pt modelId="{8F466F3C-C31C-424D-ADDC-3409B853FBC3}" type="sibTrans" cxnId="{30308719-3D96-4C6E-B258-AFB47F7724B0}">
      <dgm:prSet/>
      <dgm:spPr/>
      <dgm:t>
        <a:bodyPr/>
        <a:lstStyle/>
        <a:p>
          <a:endParaRPr lang="en-GB"/>
        </a:p>
      </dgm:t>
    </dgm:pt>
    <dgm:pt modelId="{F3642853-1938-446F-B997-F4F7DB8FB48E}">
      <dgm:prSet phldrT="[Text]"/>
      <dgm:spPr/>
      <dgm:t>
        <a:bodyPr/>
        <a:lstStyle/>
        <a:p>
          <a:r>
            <a:rPr lang="en-GB"/>
            <a:t>Bristol</a:t>
          </a:r>
        </a:p>
        <a:p>
          <a:r>
            <a:rPr lang="en-GB"/>
            <a:t>- Nov 2018</a:t>
          </a:r>
        </a:p>
        <a:p>
          <a:r>
            <a:rPr lang="en-GB"/>
            <a:t>- Feb 2020</a:t>
          </a:r>
        </a:p>
      </dgm:t>
    </dgm:pt>
    <dgm:pt modelId="{F3E62D1D-385B-4ECC-A4DF-0CC9B669F332}" type="parTrans" cxnId="{A734BA21-21CF-47CB-A4CC-7959FF315E11}">
      <dgm:prSet/>
      <dgm:spPr/>
      <dgm:t>
        <a:bodyPr/>
        <a:lstStyle/>
        <a:p>
          <a:endParaRPr lang="en-GB"/>
        </a:p>
      </dgm:t>
    </dgm:pt>
    <dgm:pt modelId="{1C7C2AE5-337C-4F97-BCEB-F712EAE6B4CE}" type="sibTrans" cxnId="{A734BA21-21CF-47CB-A4CC-7959FF315E11}">
      <dgm:prSet/>
      <dgm:spPr/>
      <dgm:t>
        <a:bodyPr/>
        <a:lstStyle/>
        <a:p>
          <a:endParaRPr lang="en-GB"/>
        </a:p>
      </dgm:t>
    </dgm:pt>
    <dgm:pt modelId="{032F724B-FA07-45EA-B100-E6B19BCC1A38}">
      <dgm:prSet phldrT="[Text]"/>
      <dgm:spPr/>
      <dgm:t>
        <a:bodyPr/>
        <a:lstStyle/>
        <a:p>
          <a:r>
            <a:rPr lang="en-GB"/>
            <a:t>N Somerset</a:t>
          </a:r>
        </a:p>
        <a:p>
          <a:r>
            <a:rPr lang="en-GB"/>
            <a:t>- Feb 2019</a:t>
          </a:r>
        </a:p>
        <a:p>
          <a:r>
            <a:rPr lang="en-GB"/>
            <a:t>- Nov 2020</a:t>
          </a:r>
        </a:p>
      </dgm:t>
    </dgm:pt>
    <dgm:pt modelId="{7A428C84-FB92-4732-B1CE-CEABC50003AF}" type="parTrans" cxnId="{7B1ADD58-9941-419B-AF30-C9082B9BE4CE}">
      <dgm:prSet/>
      <dgm:spPr/>
      <dgm:t>
        <a:bodyPr/>
        <a:lstStyle/>
        <a:p>
          <a:endParaRPr lang="en-GB"/>
        </a:p>
      </dgm:t>
    </dgm:pt>
    <dgm:pt modelId="{11F9BCDD-E63F-4121-B0C7-4CB142FE0BA0}" type="sibTrans" cxnId="{7B1ADD58-9941-419B-AF30-C9082B9BE4CE}">
      <dgm:prSet/>
      <dgm:spPr/>
      <dgm:t>
        <a:bodyPr/>
        <a:lstStyle/>
        <a:p>
          <a:endParaRPr lang="en-GB"/>
        </a:p>
      </dgm:t>
    </dgm:pt>
    <dgm:pt modelId="{1AE1B115-BD88-4A6F-805A-6809D64CEA3A}">
      <dgm:prSet phldrT="[Text]"/>
      <dgm:spPr/>
      <dgm:t>
        <a:bodyPr/>
        <a:lstStyle/>
        <a:p>
          <a:r>
            <a:rPr lang="en-GB"/>
            <a:t>South </a:t>
          </a:r>
          <a:r>
            <a:rPr lang="en-GB" err="1"/>
            <a:t>Glos</a:t>
          </a:r>
          <a:endParaRPr lang="en-GB"/>
        </a:p>
        <a:p>
          <a:r>
            <a:rPr lang="en-GB"/>
            <a:t>- Jul 2019</a:t>
          </a:r>
        </a:p>
        <a:p>
          <a:r>
            <a:rPr lang="en-GB"/>
            <a:t>- Dec 2020</a:t>
          </a:r>
        </a:p>
      </dgm:t>
    </dgm:pt>
    <dgm:pt modelId="{E45613DC-FB54-4278-B45E-50989C8FBF7C}" type="parTrans" cxnId="{BC5A9B8C-0F94-4C6E-8D3A-6218E9C19E1F}">
      <dgm:prSet/>
      <dgm:spPr/>
      <dgm:t>
        <a:bodyPr/>
        <a:lstStyle/>
        <a:p>
          <a:endParaRPr lang="en-GB"/>
        </a:p>
      </dgm:t>
    </dgm:pt>
    <dgm:pt modelId="{47356335-1866-4AC9-848D-E1E0A77C4259}" type="sibTrans" cxnId="{BC5A9B8C-0F94-4C6E-8D3A-6218E9C19E1F}">
      <dgm:prSet/>
      <dgm:spPr/>
      <dgm:t>
        <a:bodyPr/>
        <a:lstStyle/>
        <a:p>
          <a:endParaRPr lang="en-GB"/>
        </a:p>
      </dgm:t>
    </dgm:pt>
    <dgm:pt modelId="{DE975666-26DF-46C5-9857-4CFAC817D5FB}" type="pres">
      <dgm:prSet presAssocID="{772DC0D5-F44E-4A27-93E3-F5390F27A344}" presName="diagram" presStyleCnt="0">
        <dgm:presLayoutVars>
          <dgm:chMax val="1"/>
          <dgm:dir/>
          <dgm:animLvl val="ctr"/>
          <dgm:resizeHandles val="exact"/>
        </dgm:presLayoutVars>
      </dgm:prSet>
      <dgm:spPr/>
    </dgm:pt>
    <dgm:pt modelId="{AC51EBDF-4885-4E8C-80E9-A830DE285B8E}" type="pres">
      <dgm:prSet presAssocID="{772DC0D5-F44E-4A27-93E3-F5390F27A344}" presName="matrix" presStyleCnt="0"/>
      <dgm:spPr/>
    </dgm:pt>
    <dgm:pt modelId="{5D1045A1-86E0-4BF3-A65C-F619570C4F59}" type="pres">
      <dgm:prSet presAssocID="{772DC0D5-F44E-4A27-93E3-F5390F27A344}" presName="tile1" presStyleLbl="node1" presStyleIdx="0" presStyleCnt="4"/>
      <dgm:spPr/>
    </dgm:pt>
    <dgm:pt modelId="{32F20CEB-6CE0-4DC9-8F23-82B461072602}" type="pres">
      <dgm:prSet presAssocID="{772DC0D5-F44E-4A27-93E3-F5390F27A344}" presName="tile1text" presStyleLbl="node1" presStyleIdx="0" presStyleCnt="4">
        <dgm:presLayoutVars>
          <dgm:chMax val="0"/>
          <dgm:chPref val="0"/>
          <dgm:bulletEnabled val="1"/>
        </dgm:presLayoutVars>
      </dgm:prSet>
      <dgm:spPr/>
    </dgm:pt>
    <dgm:pt modelId="{E61FC482-ADC6-4A3F-946E-47B03793D3F4}" type="pres">
      <dgm:prSet presAssocID="{772DC0D5-F44E-4A27-93E3-F5390F27A344}" presName="tile2" presStyleLbl="node1" presStyleIdx="1" presStyleCnt="4"/>
      <dgm:spPr/>
    </dgm:pt>
    <dgm:pt modelId="{8EAF8BF6-2602-46BC-BF8A-7AAC3AEF9B07}" type="pres">
      <dgm:prSet presAssocID="{772DC0D5-F44E-4A27-93E3-F5390F27A344}" presName="tile2text" presStyleLbl="node1" presStyleIdx="1" presStyleCnt="4">
        <dgm:presLayoutVars>
          <dgm:chMax val="0"/>
          <dgm:chPref val="0"/>
          <dgm:bulletEnabled val="1"/>
        </dgm:presLayoutVars>
      </dgm:prSet>
      <dgm:spPr/>
    </dgm:pt>
    <dgm:pt modelId="{D7045EC0-74BE-4A83-9892-3E4652D6269C}" type="pres">
      <dgm:prSet presAssocID="{772DC0D5-F44E-4A27-93E3-F5390F27A344}" presName="tile3" presStyleLbl="node1" presStyleIdx="2" presStyleCnt="4"/>
      <dgm:spPr/>
    </dgm:pt>
    <dgm:pt modelId="{167434BE-A558-4B47-B434-DEDF258063AA}" type="pres">
      <dgm:prSet presAssocID="{772DC0D5-F44E-4A27-93E3-F5390F27A344}" presName="tile3text" presStyleLbl="node1" presStyleIdx="2" presStyleCnt="4">
        <dgm:presLayoutVars>
          <dgm:chMax val="0"/>
          <dgm:chPref val="0"/>
          <dgm:bulletEnabled val="1"/>
        </dgm:presLayoutVars>
      </dgm:prSet>
      <dgm:spPr/>
    </dgm:pt>
    <dgm:pt modelId="{DA3AE93B-69BF-4B7A-8D22-24EA9F829256}" type="pres">
      <dgm:prSet presAssocID="{772DC0D5-F44E-4A27-93E3-F5390F27A344}" presName="tile4" presStyleLbl="node1" presStyleIdx="3" presStyleCnt="4"/>
      <dgm:spPr/>
    </dgm:pt>
    <dgm:pt modelId="{B3D27049-EDBE-449D-A373-65AD914A03B1}" type="pres">
      <dgm:prSet presAssocID="{772DC0D5-F44E-4A27-93E3-F5390F27A344}" presName="tile4text" presStyleLbl="node1" presStyleIdx="3" presStyleCnt="4">
        <dgm:presLayoutVars>
          <dgm:chMax val="0"/>
          <dgm:chPref val="0"/>
          <dgm:bulletEnabled val="1"/>
        </dgm:presLayoutVars>
      </dgm:prSet>
      <dgm:spPr/>
    </dgm:pt>
    <dgm:pt modelId="{2443AC09-6FD7-42CE-B784-A12FAC53AA4C}" type="pres">
      <dgm:prSet presAssocID="{772DC0D5-F44E-4A27-93E3-F5390F27A344}" presName="centerTile" presStyleLbl="fgShp" presStyleIdx="0" presStyleCnt="1">
        <dgm:presLayoutVars>
          <dgm:chMax val="0"/>
          <dgm:chPref val="0"/>
        </dgm:presLayoutVars>
      </dgm:prSet>
      <dgm:spPr/>
    </dgm:pt>
  </dgm:ptLst>
  <dgm:cxnLst>
    <dgm:cxn modelId="{30308719-3D96-4C6E-B258-AFB47F7724B0}" srcId="{29349086-4CE3-4F3A-B131-58A50899F074}" destId="{53D5DD5E-FAFF-42AF-A812-7F06FA5B3C9D}" srcOrd="0" destOrd="0" parTransId="{0F75DEA7-90CF-4434-8BEE-FC06BD8671D2}" sibTransId="{8F466F3C-C31C-424D-ADDC-3409B853FBC3}"/>
    <dgm:cxn modelId="{A734BA21-21CF-47CB-A4CC-7959FF315E11}" srcId="{29349086-4CE3-4F3A-B131-58A50899F074}" destId="{F3642853-1938-446F-B997-F4F7DB8FB48E}" srcOrd="1" destOrd="0" parTransId="{F3E62D1D-385B-4ECC-A4DF-0CC9B669F332}" sibTransId="{1C7C2AE5-337C-4F97-BCEB-F712EAE6B4CE}"/>
    <dgm:cxn modelId="{CD4E362B-0CBF-4720-826D-07FF9DDAD8EF}" type="presOf" srcId="{F3642853-1938-446F-B997-F4F7DB8FB48E}" destId="{8EAF8BF6-2602-46BC-BF8A-7AAC3AEF9B07}" srcOrd="1" destOrd="0" presId="urn:microsoft.com/office/officeart/2005/8/layout/matrix1"/>
    <dgm:cxn modelId="{78D8363C-E988-4B66-999B-5E17C6D2C52A}" type="presOf" srcId="{53D5DD5E-FAFF-42AF-A812-7F06FA5B3C9D}" destId="{32F20CEB-6CE0-4DC9-8F23-82B461072602}" srcOrd="1" destOrd="0" presId="urn:microsoft.com/office/officeart/2005/8/layout/matrix1"/>
    <dgm:cxn modelId="{278D6445-D665-447A-9124-63A84C8B5875}" type="presOf" srcId="{1AE1B115-BD88-4A6F-805A-6809D64CEA3A}" destId="{B3D27049-EDBE-449D-A373-65AD914A03B1}" srcOrd="1" destOrd="0" presId="urn:microsoft.com/office/officeart/2005/8/layout/matrix1"/>
    <dgm:cxn modelId="{B1F42A71-2B9B-41D1-A9C0-6C189D1AAACE}" type="presOf" srcId="{F3642853-1938-446F-B997-F4F7DB8FB48E}" destId="{E61FC482-ADC6-4A3F-946E-47B03793D3F4}" srcOrd="0" destOrd="0" presId="urn:microsoft.com/office/officeart/2005/8/layout/matrix1"/>
    <dgm:cxn modelId="{7B1ADD58-9941-419B-AF30-C9082B9BE4CE}" srcId="{29349086-4CE3-4F3A-B131-58A50899F074}" destId="{032F724B-FA07-45EA-B100-E6B19BCC1A38}" srcOrd="2" destOrd="0" parTransId="{7A428C84-FB92-4732-B1CE-CEABC50003AF}" sibTransId="{11F9BCDD-E63F-4121-B0C7-4CB142FE0BA0}"/>
    <dgm:cxn modelId="{A8E5E378-2787-4CCC-AB8E-6A880D6642CF}" type="presOf" srcId="{1AE1B115-BD88-4A6F-805A-6809D64CEA3A}" destId="{DA3AE93B-69BF-4B7A-8D22-24EA9F829256}" srcOrd="0" destOrd="0" presId="urn:microsoft.com/office/officeart/2005/8/layout/matrix1"/>
    <dgm:cxn modelId="{FB05947A-83AF-44AF-A3EB-7EE104363B53}" srcId="{772DC0D5-F44E-4A27-93E3-F5390F27A344}" destId="{29349086-4CE3-4F3A-B131-58A50899F074}" srcOrd="0" destOrd="0" parTransId="{DD534645-14C0-4BFC-ABE2-A5CD8EF3676F}" sibTransId="{361A9F5E-B159-4658-9E9F-3711BC003C17}"/>
    <dgm:cxn modelId="{BC5A9B8C-0F94-4C6E-8D3A-6218E9C19E1F}" srcId="{29349086-4CE3-4F3A-B131-58A50899F074}" destId="{1AE1B115-BD88-4A6F-805A-6809D64CEA3A}" srcOrd="3" destOrd="0" parTransId="{E45613DC-FB54-4278-B45E-50989C8FBF7C}" sibTransId="{47356335-1866-4AC9-848D-E1E0A77C4259}"/>
    <dgm:cxn modelId="{586FECA0-44E0-45C6-8F4A-89A7F444B947}" type="presOf" srcId="{53D5DD5E-FAFF-42AF-A812-7F06FA5B3C9D}" destId="{5D1045A1-86E0-4BF3-A65C-F619570C4F59}" srcOrd="0" destOrd="0" presId="urn:microsoft.com/office/officeart/2005/8/layout/matrix1"/>
    <dgm:cxn modelId="{4C057FA4-AC3A-4931-AC8B-3D21612465CC}" type="presOf" srcId="{032F724B-FA07-45EA-B100-E6B19BCC1A38}" destId="{D7045EC0-74BE-4A83-9892-3E4652D6269C}" srcOrd="0" destOrd="0" presId="urn:microsoft.com/office/officeart/2005/8/layout/matrix1"/>
    <dgm:cxn modelId="{BE4BD5BE-E1E6-43C9-BFA8-BA62D3F53B47}" type="presOf" srcId="{032F724B-FA07-45EA-B100-E6B19BCC1A38}" destId="{167434BE-A558-4B47-B434-DEDF258063AA}" srcOrd="1" destOrd="0" presId="urn:microsoft.com/office/officeart/2005/8/layout/matrix1"/>
    <dgm:cxn modelId="{2A76B5CC-97BE-46B1-A438-27F871794269}" type="presOf" srcId="{29349086-4CE3-4F3A-B131-58A50899F074}" destId="{2443AC09-6FD7-42CE-B784-A12FAC53AA4C}" srcOrd="0" destOrd="0" presId="urn:microsoft.com/office/officeart/2005/8/layout/matrix1"/>
    <dgm:cxn modelId="{CAA6C4F1-89F7-456E-B4FE-604B7A9E7186}" type="presOf" srcId="{772DC0D5-F44E-4A27-93E3-F5390F27A344}" destId="{DE975666-26DF-46C5-9857-4CFAC817D5FB}" srcOrd="0" destOrd="0" presId="urn:microsoft.com/office/officeart/2005/8/layout/matrix1"/>
    <dgm:cxn modelId="{1594A4DC-E882-44E4-A419-70D41E3D2B3E}" type="presParOf" srcId="{DE975666-26DF-46C5-9857-4CFAC817D5FB}" destId="{AC51EBDF-4885-4E8C-80E9-A830DE285B8E}" srcOrd="0" destOrd="0" presId="urn:microsoft.com/office/officeart/2005/8/layout/matrix1"/>
    <dgm:cxn modelId="{121C341A-2EBA-40C2-963F-C3F9D1CBB47B}" type="presParOf" srcId="{AC51EBDF-4885-4E8C-80E9-A830DE285B8E}" destId="{5D1045A1-86E0-4BF3-A65C-F619570C4F59}" srcOrd="0" destOrd="0" presId="urn:microsoft.com/office/officeart/2005/8/layout/matrix1"/>
    <dgm:cxn modelId="{413AE392-3C98-4451-A807-D3144D80872D}" type="presParOf" srcId="{AC51EBDF-4885-4E8C-80E9-A830DE285B8E}" destId="{32F20CEB-6CE0-4DC9-8F23-82B461072602}" srcOrd="1" destOrd="0" presId="urn:microsoft.com/office/officeart/2005/8/layout/matrix1"/>
    <dgm:cxn modelId="{54525EB8-573B-4830-86A1-50B98FEB8DF2}" type="presParOf" srcId="{AC51EBDF-4885-4E8C-80E9-A830DE285B8E}" destId="{E61FC482-ADC6-4A3F-946E-47B03793D3F4}" srcOrd="2" destOrd="0" presId="urn:microsoft.com/office/officeart/2005/8/layout/matrix1"/>
    <dgm:cxn modelId="{04BBE6D9-8EBA-4E8D-92B6-3E204D2E6127}" type="presParOf" srcId="{AC51EBDF-4885-4E8C-80E9-A830DE285B8E}" destId="{8EAF8BF6-2602-46BC-BF8A-7AAC3AEF9B07}" srcOrd="3" destOrd="0" presId="urn:microsoft.com/office/officeart/2005/8/layout/matrix1"/>
    <dgm:cxn modelId="{01CA7195-26C7-40AA-8031-E304FD588CB2}" type="presParOf" srcId="{AC51EBDF-4885-4E8C-80E9-A830DE285B8E}" destId="{D7045EC0-74BE-4A83-9892-3E4652D6269C}" srcOrd="4" destOrd="0" presId="urn:microsoft.com/office/officeart/2005/8/layout/matrix1"/>
    <dgm:cxn modelId="{32266857-BA77-48A0-9D06-79CF26560150}" type="presParOf" srcId="{AC51EBDF-4885-4E8C-80E9-A830DE285B8E}" destId="{167434BE-A558-4B47-B434-DEDF258063AA}" srcOrd="5" destOrd="0" presId="urn:microsoft.com/office/officeart/2005/8/layout/matrix1"/>
    <dgm:cxn modelId="{1A2A3C73-DECF-4B1C-880D-17740726359E}" type="presParOf" srcId="{AC51EBDF-4885-4E8C-80E9-A830DE285B8E}" destId="{DA3AE93B-69BF-4B7A-8D22-24EA9F829256}" srcOrd="6" destOrd="0" presId="urn:microsoft.com/office/officeart/2005/8/layout/matrix1"/>
    <dgm:cxn modelId="{B02DC880-65C3-4245-92AF-EF9F2E87DABC}" type="presParOf" srcId="{AC51EBDF-4885-4E8C-80E9-A830DE285B8E}" destId="{B3D27049-EDBE-449D-A373-65AD914A03B1}" srcOrd="7" destOrd="0" presId="urn:microsoft.com/office/officeart/2005/8/layout/matrix1"/>
    <dgm:cxn modelId="{8150E865-BD87-4239-85F1-F7AC157787B3}" type="presParOf" srcId="{DE975666-26DF-46C5-9857-4CFAC817D5FB}" destId="{2443AC09-6FD7-42CE-B784-A12FAC53AA4C}"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E7B0E2-9BE6-41C2-BF47-8799F1305C73}" type="doc">
      <dgm:prSet loTypeId="urn:microsoft.com/office/officeart/2005/8/layout/lProcess2" loCatId="list" qsTypeId="urn:microsoft.com/office/officeart/2005/8/quickstyle/simple1" qsCatId="simple" csTypeId="urn:microsoft.com/office/officeart/2005/8/colors/accent4_1" csCatId="accent4" phldr="1"/>
      <dgm:spPr/>
      <dgm:t>
        <a:bodyPr/>
        <a:lstStyle/>
        <a:p>
          <a:endParaRPr lang="en-GB"/>
        </a:p>
      </dgm:t>
    </dgm:pt>
    <dgm:pt modelId="{FCCCBC01-50C6-4560-98B5-79DA8BD9ABA6}">
      <dgm:prSet phldrT="[Text]"/>
      <dgm:spPr/>
      <dgm:t>
        <a:bodyPr/>
        <a:lstStyle/>
        <a:p>
          <a:r>
            <a:rPr lang="en-GB" b="1">
              <a:solidFill>
                <a:schemeClr val="tx2"/>
              </a:solidFill>
            </a:rPr>
            <a:t>Advice</a:t>
          </a:r>
        </a:p>
      </dgm:t>
    </dgm:pt>
    <dgm:pt modelId="{01B784E7-8FBC-4271-B245-51B0319B7DF3}" type="parTrans" cxnId="{BFBD6FA9-D8ED-41A6-BBE7-ECE9309903C6}">
      <dgm:prSet/>
      <dgm:spPr/>
      <dgm:t>
        <a:bodyPr/>
        <a:lstStyle/>
        <a:p>
          <a:endParaRPr lang="en-GB"/>
        </a:p>
      </dgm:t>
    </dgm:pt>
    <dgm:pt modelId="{44CB2318-011F-43CB-8C62-B44ED1D7AC59}" type="sibTrans" cxnId="{BFBD6FA9-D8ED-41A6-BBE7-ECE9309903C6}">
      <dgm:prSet/>
      <dgm:spPr/>
      <dgm:t>
        <a:bodyPr/>
        <a:lstStyle/>
        <a:p>
          <a:endParaRPr lang="en-GB"/>
        </a:p>
      </dgm:t>
    </dgm:pt>
    <dgm:pt modelId="{82FEC2BB-F407-42EC-A8C1-82F0C8625B7F}">
      <dgm:prSet phldrT="[Text]"/>
      <dgm:spPr/>
      <dgm:t>
        <a:bodyPr/>
        <a:lstStyle/>
        <a:p>
          <a:r>
            <a:rPr lang="en-GB">
              <a:solidFill>
                <a:schemeClr val="tx2"/>
              </a:solidFill>
            </a:rPr>
            <a:t>Homeowners &amp; private landlords</a:t>
          </a:r>
        </a:p>
      </dgm:t>
    </dgm:pt>
    <dgm:pt modelId="{AE5DAA1E-FBBC-42DE-8B19-BA20CA440891}" type="parTrans" cxnId="{1FB9EE3E-6EB8-422C-830E-AC884579C76A}">
      <dgm:prSet/>
      <dgm:spPr/>
      <dgm:t>
        <a:bodyPr/>
        <a:lstStyle/>
        <a:p>
          <a:endParaRPr lang="en-GB"/>
        </a:p>
      </dgm:t>
    </dgm:pt>
    <dgm:pt modelId="{BDE720A0-0B47-4881-901B-67D3F8C4D51A}" type="sibTrans" cxnId="{1FB9EE3E-6EB8-422C-830E-AC884579C76A}">
      <dgm:prSet/>
      <dgm:spPr/>
      <dgm:t>
        <a:bodyPr/>
        <a:lstStyle/>
        <a:p>
          <a:endParaRPr lang="en-GB"/>
        </a:p>
      </dgm:t>
    </dgm:pt>
    <dgm:pt modelId="{CD58119E-7D12-40D1-B2FF-CCE2D6D890AE}">
      <dgm:prSet phldrT="[Text]"/>
      <dgm:spPr/>
      <dgm:t>
        <a:bodyPr/>
        <a:lstStyle/>
        <a:p>
          <a:r>
            <a:rPr lang="en-GB">
              <a:solidFill>
                <a:schemeClr val="tx2"/>
              </a:solidFill>
            </a:rPr>
            <a:t>Customer journey support</a:t>
          </a:r>
        </a:p>
      </dgm:t>
    </dgm:pt>
    <dgm:pt modelId="{DD8591D8-A7FB-48E3-B716-123EC3F42C02}" type="parTrans" cxnId="{5388F8B3-1A12-4FB9-B513-55F3880987A3}">
      <dgm:prSet/>
      <dgm:spPr/>
      <dgm:t>
        <a:bodyPr/>
        <a:lstStyle/>
        <a:p>
          <a:endParaRPr lang="en-GB"/>
        </a:p>
      </dgm:t>
    </dgm:pt>
    <dgm:pt modelId="{915B4241-A80E-4165-B85B-5E11BC002717}" type="sibTrans" cxnId="{5388F8B3-1A12-4FB9-B513-55F3880987A3}">
      <dgm:prSet/>
      <dgm:spPr/>
      <dgm:t>
        <a:bodyPr/>
        <a:lstStyle/>
        <a:p>
          <a:endParaRPr lang="en-GB"/>
        </a:p>
      </dgm:t>
    </dgm:pt>
    <dgm:pt modelId="{BD59A635-8AFF-431A-B1C5-434D65C4A4F2}">
      <dgm:prSet phldrT="[Text]"/>
      <dgm:spPr/>
      <dgm:t>
        <a:bodyPr/>
        <a:lstStyle/>
        <a:p>
          <a:r>
            <a:rPr lang="en-GB" b="1">
              <a:solidFill>
                <a:schemeClr val="tx2"/>
              </a:solidFill>
            </a:rPr>
            <a:t>Business Support</a:t>
          </a:r>
        </a:p>
      </dgm:t>
    </dgm:pt>
    <dgm:pt modelId="{55C7AE2C-CED1-41A9-9D11-4968422C5CAC}" type="parTrans" cxnId="{A863D55F-E881-4793-9D1D-09635B8B4E2D}">
      <dgm:prSet/>
      <dgm:spPr/>
      <dgm:t>
        <a:bodyPr/>
        <a:lstStyle/>
        <a:p>
          <a:endParaRPr lang="en-GB"/>
        </a:p>
      </dgm:t>
    </dgm:pt>
    <dgm:pt modelId="{A32FCCFA-0C35-4C84-AC2B-778711059302}" type="sibTrans" cxnId="{A863D55F-E881-4793-9D1D-09635B8B4E2D}">
      <dgm:prSet/>
      <dgm:spPr/>
      <dgm:t>
        <a:bodyPr/>
        <a:lstStyle/>
        <a:p>
          <a:endParaRPr lang="en-GB"/>
        </a:p>
      </dgm:t>
    </dgm:pt>
    <dgm:pt modelId="{562A79EB-DB3E-474D-A642-16FF21AE3B58}">
      <dgm:prSet phldrT="[Text]"/>
      <dgm:spPr/>
      <dgm:t>
        <a:bodyPr/>
        <a:lstStyle/>
        <a:p>
          <a:r>
            <a:rPr lang="en-GB">
              <a:solidFill>
                <a:schemeClr val="tx2"/>
              </a:solidFill>
            </a:rPr>
            <a:t>Micro &amp; Small businesses</a:t>
          </a:r>
        </a:p>
      </dgm:t>
    </dgm:pt>
    <dgm:pt modelId="{EA27AA7B-B3E6-432C-9FB0-328957ED0B19}" type="parTrans" cxnId="{5DBF9872-45CC-479C-BDD7-C1F450D71A8D}">
      <dgm:prSet/>
      <dgm:spPr/>
      <dgm:t>
        <a:bodyPr/>
        <a:lstStyle/>
        <a:p>
          <a:endParaRPr lang="en-GB"/>
        </a:p>
      </dgm:t>
    </dgm:pt>
    <dgm:pt modelId="{D2F1D4F7-C77E-4DC3-BB90-70CC37403F8D}" type="sibTrans" cxnId="{5DBF9872-45CC-479C-BDD7-C1F450D71A8D}">
      <dgm:prSet/>
      <dgm:spPr/>
      <dgm:t>
        <a:bodyPr/>
        <a:lstStyle/>
        <a:p>
          <a:endParaRPr lang="en-GB"/>
        </a:p>
      </dgm:t>
    </dgm:pt>
    <dgm:pt modelId="{B4D461EB-901F-44C6-9886-233281540B1F}">
      <dgm:prSet phldrT="[Text]"/>
      <dgm:spPr/>
      <dgm:t>
        <a:bodyPr/>
        <a:lstStyle/>
        <a:p>
          <a:r>
            <a:rPr lang="en-GB">
              <a:solidFill>
                <a:schemeClr val="tx2"/>
              </a:solidFill>
            </a:rPr>
            <a:t>Building</a:t>
          </a:r>
          <a:r>
            <a:rPr lang="en-GB" baseline="0">
              <a:solidFill>
                <a:schemeClr val="tx2"/>
              </a:solidFill>
            </a:rPr>
            <a:t> confidence in low carbon solutions</a:t>
          </a:r>
          <a:endParaRPr lang="en-GB">
            <a:solidFill>
              <a:schemeClr val="tx2"/>
            </a:solidFill>
          </a:endParaRPr>
        </a:p>
      </dgm:t>
    </dgm:pt>
    <dgm:pt modelId="{332F5902-E2D5-4059-86CE-7EDBDED29CC5}" type="parTrans" cxnId="{CCFCF730-B145-4A96-9DB7-8DCEF170DE66}">
      <dgm:prSet/>
      <dgm:spPr/>
      <dgm:t>
        <a:bodyPr/>
        <a:lstStyle/>
        <a:p>
          <a:endParaRPr lang="en-GB"/>
        </a:p>
      </dgm:t>
    </dgm:pt>
    <dgm:pt modelId="{086DF2D1-D528-4B92-9949-7F25AD33ECF4}" type="sibTrans" cxnId="{CCFCF730-B145-4A96-9DB7-8DCEF170DE66}">
      <dgm:prSet/>
      <dgm:spPr/>
      <dgm:t>
        <a:bodyPr/>
        <a:lstStyle/>
        <a:p>
          <a:endParaRPr lang="en-GB"/>
        </a:p>
      </dgm:t>
    </dgm:pt>
    <dgm:pt modelId="{DFFB4733-9C84-46E5-8B8E-8B9439E324E8}">
      <dgm:prSet phldrT="[Text]"/>
      <dgm:spPr/>
      <dgm:t>
        <a:bodyPr/>
        <a:lstStyle/>
        <a:p>
          <a:r>
            <a:rPr lang="en-GB" b="1">
              <a:solidFill>
                <a:schemeClr val="tx2"/>
              </a:solidFill>
            </a:rPr>
            <a:t>Finance</a:t>
          </a:r>
        </a:p>
      </dgm:t>
    </dgm:pt>
    <dgm:pt modelId="{87168CAA-B1B9-48D9-B507-3C14374B716A}" type="parTrans" cxnId="{1090AC7A-7DB0-4EBE-92EA-BC5A405C15B3}">
      <dgm:prSet/>
      <dgm:spPr/>
      <dgm:t>
        <a:bodyPr/>
        <a:lstStyle/>
        <a:p>
          <a:endParaRPr lang="en-GB"/>
        </a:p>
      </dgm:t>
    </dgm:pt>
    <dgm:pt modelId="{3B002C2A-220B-47A8-8834-E3E1DFA2C702}" type="sibTrans" cxnId="{1090AC7A-7DB0-4EBE-92EA-BC5A405C15B3}">
      <dgm:prSet/>
      <dgm:spPr/>
      <dgm:t>
        <a:bodyPr/>
        <a:lstStyle/>
        <a:p>
          <a:endParaRPr lang="en-GB"/>
        </a:p>
      </dgm:t>
    </dgm:pt>
    <dgm:pt modelId="{E2843B84-0324-4F99-B052-179CACDFE535}">
      <dgm:prSet phldrT="[Text]"/>
      <dgm:spPr/>
      <dgm:t>
        <a:bodyPr/>
        <a:lstStyle/>
        <a:p>
          <a:r>
            <a:rPr lang="en-GB">
              <a:solidFill>
                <a:schemeClr val="tx2"/>
              </a:solidFill>
            </a:rPr>
            <a:t>Homeowners</a:t>
          </a:r>
        </a:p>
      </dgm:t>
    </dgm:pt>
    <dgm:pt modelId="{A1BB08DB-D6F2-40F3-98E8-3DA8C226AB0E}" type="parTrans" cxnId="{8A35CB08-C49F-4CF7-BEC4-5EDC734ECF50}">
      <dgm:prSet/>
      <dgm:spPr/>
      <dgm:t>
        <a:bodyPr/>
        <a:lstStyle/>
        <a:p>
          <a:endParaRPr lang="en-GB"/>
        </a:p>
      </dgm:t>
    </dgm:pt>
    <dgm:pt modelId="{5E5F9624-9573-43F1-8E2C-8965B7C9470C}" type="sibTrans" cxnId="{8A35CB08-C49F-4CF7-BEC4-5EDC734ECF50}">
      <dgm:prSet/>
      <dgm:spPr/>
      <dgm:t>
        <a:bodyPr/>
        <a:lstStyle/>
        <a:p>
          <a:endParaRPr lang="en-GB"/>
        </a:p>
      </dgm:t>
    </dgm:pt>
    <dgm:pt modelId="{0B81DCEC-A305-4590-AFE4-9040A473ED2E}">
      <dgm:prSet phldrT="[Text]"/>
      <dgm:spPr/>
      <dgm:t>
        <a:bodyPr/>
        <a:lstStyle/>
        <a:p>
          <a:r>
            <a:rPr lang="en-GB">
              <a:solidFill>
                <a:schemeClr val="tx2"/>
              </a:solidFill>
            </a:rPr>
            <a:t>Low cost loans </a:t>
          </a:r>
        </a:p>
      </dgm:t>
    </dgm:pt>
    <dgm:pt modelId="{C3989FC4-776C-41F3-88FF-0BB94389E0D4}" type="parTrans" cxnId="{F875EA3F-EC32-44C8-9846-A1D9CA9CDDD9}">
      <dgm:prSet/>
      <dgm:spPr/>
      <dgm:t>
        <a:bodyPr/>
        <a:lstStyle/>
        <a:p>
          <a:endParaRPr lang="en-GB"/>
        </a:p>
      </dgm:t>
    </dgm:pt>
    <dgm:pt modelId="{0C41FE03-A119-47C6-8A9C-671BBEEF065A}" type="sibTrans" cxnId="{F875EA3F-EC32-44C8-9846-A1D9CA9CDDD9}">
      <dgm:prSet/>
      <dgm:spPr/>
      <dgm:t>
        <a:bodyPr/>
        <a:lstStyle/>
        <a:p>
          <a:endParaRPr lang="en-GB"/>
        </a:p>
      </dgm:t>
    </dgm:pt>
    <dgm:pt modelId="{24754CBA-E01E-4910-BB70-BDCCE860A4C3}">
      <dgm:prSet/>
      <dgm:spPr/>
      <dgm:t>
        <a:bodyPr/>
        <a:lstStyle/>
        <a:p>
          <a:r>
            <a:rPr lang="en-GB" b="1">
              <a:solidFill>
                <a:schemeClr val="tx2"/>
              </a:solidFill>
            </a:rPr>
            <a:t>Skills</a:t>
          </a:r>
        </a:p>
      </dgm:t>
    </dgm:pt>
    <dgm:pt modelId="{D1D73FA3-5D9B-47CC-A1A4-245D34663816}" type="parTrans" cxnId="{792BF2F8-5A8C-4DC8-ADE1-49F05EBA7AC7}">
      <dgm:prSet/>
      <dgm:spPr/>
      <dgm:t>
        <a:bodyPr/>
        <a:lstStyle/>
        <a:p>
          <a:endParaRPr lang="en-GB"/>
        </a:p>
      </dgm:t>
    </dgm:pt>
    <dgm:pt modelId="{E5BF3073-2839-4C63-8E6D-7360233F02E5}" type="sibTrans" cxnId="{792BF2F8-5A8C-4DC8-ADE1-49F05EBA7AC7}">
      <dgm:prSet/>
      <dgm:spPr/>
      <dgm:t>
        <a:bodyPr/>
        <a:lstStyle/>
        <a:p>
          <a:endParaRPr lang="en-GB"/>
        </a:p>
      </dgm:t>
    </dgm:pt>
    <dgm:pt modelId="{F392F7B5-205F-4E38-9871-7144BA1FD23F}">
      <dgm:prSet/>
      <dgm:spPr/>
      <dgm:t>
        <a:bodyPr/>
        <a:lstStyle/>
        <a:p>
          <a:r>
            <a:rPr lang="en-GB">
              <a:solidFill>
                <a:schemeClr val="tx2"/>
              </a:solidFill>
            </a:rPr>
            <a:t>Retrofit pathways into existing provision</a:t>
          </a:r>
        </a:p>
      </dgm:t>
    </dgm:pt>
    <dgm:pt modelId="{37B5023D-B696-4F7B-8C6C-E05706C42056}" type="parTrans" cxnId="{C49018B8-2074-4838-BABB-A743E554ADDF}">
      <dgm:prSet/>
      <dgm:spPr/>
      <dgm:t>
        <a:bodyPr/>
        <a:lstStyle/>
        <a:p>
          <a:endParaRPr lang="en-GB"/>
        </a:p>
      </dgm:t>
    </dgm:pt>
    <dgm:pt modelId="{E014FB1E-CCFF-4FDB-8ADA-CAA6708B3CCE}" type="sibTrans" cxnId="{C49018B8-2074-4838-BABB-A743E554ADDF}">
      <dgm:prSet/>
      <dgm:spPr/>
      <dgm:t>
        <a:bodyPr/>
        <a:lstStyle/>
        <a:p>
          <a:endParaRPr lang="en-GB"/>
        </a:p>
      </dgm:t>
    </dgm:pt>
    <dgm:pt modelId="{B007560B-087E-4A38-A96D-547B82A70BD7}">
      <dgm:prSet/>
      <dgm:spPr/>
      <dgm:t>
        <a:bodyPr/>
        <a:lstStyle/>
        <a:p>
          <a:r>
            <a:rPr lang="en-GB">
              <a:solidFill>
                <a:schemeClr val="tx2"/>
              </a:solidFill>
            </a:rPr>
            <a:t>Residents</a:t>
          </a:r>
        </a:p>
      </dgm:t>
    </dgm:pt>
    <dgm:pt modelId="{02B2E265-077B-4933-A4C2-B86466D99AB6}" type="parTrans" cxnId="{D71F563C-DB3E-4C21-8532-A5413DD340C0}">
      <dgm:prSet/>
      <dgm:spPr/>
      <dgm:t>
        <a:bodyPr/>
        <a:lstStyle/>
        <a:p>
          <a:endParaRPr lang="en-GB"/>
        </a:p>
      </dgm:t>
    </dgm:pt>
    <dgm:pt modelId="{8F1CC5B1-4010-4552-9F41-F0A6FCD8E1BF}" type="sibTrans" cxnId="{D71F563C-DB3E-4C21-8532-A5413DD340C0}">
      <dgm:prSet/>
      <dgm:spPr/>
      <dgm:t>
        <a:bodyPr/>
        <a:lstStyle/>
        <a:p>
          <a:endParaRPr lang="en-GB"/>
        </a:p>
      </dgm:t>
    </dgm:pt>
    <dgm:pt modelId="{DC2D71FF-6CD6-4138-8F57-AD9603046134}" type="pres">
      <dgm:prSet presAssocID="{26E7B0E2-9BE6-41C2-BF47-8799F1305C73}" presName="theList" presStyleCnt="0">
        <dgm:presLayoutVars>
          <dgm:dir/>
          <dgm:animLvl val="lvl"/>
          <dgm:resizeHandles val="exact"/>
        </dgm:presLayoutVars>
      </dgm:prSet>
      <dgm:spPr/>
    </dgm:pt>
    <dgm:pt modelId="{E1B6DA88-C540-47EA-8A3D-19BD334A6238}" type="pres">
      <dgm:prSet presAssocID="{FCCCBC01-50C6-4560-98B5-79DA8BD9ABA6}" presName="compNode" presStyleCnt="0"/>
      <dgm:spPr/>
    </dgm:pt>
    <dgm:pt modelId="{B18B8457-ADE7-4781-8FFE-5603D983D631}" type="pres">
      <dgm:prSet presAssocID="{FCCCBC01-50C6-4560-98B5-79DA8BD9ABA6}" presName="aNode" presStyleLbl="bgShp" presStyleIdx="0" presStyleCnt="4"/>
      <dgm:spPr/>
    </dgm:pt>
    <dgm:pt modelId="{883651B4-D145-44B0-AF5D-D727387C7CBA}" type="pres">
      <dgm:prSet presAssocID="{FCCCBC01-50C6-4560-98B5-79DA8BD9ABA6}" presName="textNode" presStyleLbl="bgShp" presStyleIdx="0" presStyleCnt="4"/>
      <dgm:spPr/>
    </dgm:pt>
    <dgm:pt modelId="{5C940776-A86E-42B8-8FDA-8AF755706CE1}" type="pres">
      <dgm:prSet presAssocID="{FCCCBC01-50C6-4560-98B5-79DA8BD9ABA6}" presName="compChildNode" presStyleCnt="0"/>
      <dgm:spPr/>
    </dgm:pt>
    <dgm:pt modelId="{184E8A3F-EC1A-4EF2-A8AB-D835679C40DC}" type="pres">
      <dgm:prSet presAssocID="{FCCCBC01-50C6-4560-98B5-79DA8BD9ABA6}" presName="theInnerList" presStyleCnt="0"/>
      <dgm:spPr/>
    </dgm:pt>
    <dgm:pt modelId="{6D96BAFA-C79D-4EE6-B2E5-921DE399B648}" type="pres">
      <dgm:prSet presAssocID="{82FEC2BB-F407-42EC-A8C1-82F0C8625B7F}" presName="childNode" presStyleLbl="node1" presStyleIdx="0" presStyleCnt="8">
        <dgm:presLayoutVars>
          <dgm:bulletEnabled val="1"/>
        </dgm:presLayoutVars>
      </dgm:prSet>
      <dgm:spPr/>
    </dgm:pt>
    <dgm:pt modelId="{A99588FB-C6A2-4C56-99B1-5A5BD9F94BB5}" type="pres">
      <dgm:prSet presAssocID="{82FEC2BB-F407-42EC-A8C1-82F0C8625B7F}" presName="aSpace2" presStyleCnt="0"/>
      <dgm:spPr/>
    </dgm:pt>
    <dgm:pt modelId="{BBBA930C-108C-4625-BBDD-049A7226C757}" type="pres">
      <dgm:prSet presAssocID="{CD58119E-7D12-40D1-B2FF-CCE2D6D890AE}" presName="childNode" presStyleLbl="node1" presStyleIdx="1" presStyleCnt="8">
        <dgm:presLayoutVars>
          <dgm:bulletEnabled val="1"/>
        </dgm:presLayoutVars>
      </dgm:prSet>
      <dgm:spPr/>
    </dgm:pt>
    <dgm:pt modelId="{2B486A8D-2C16-4126-A3C6-4460A1C7F7B0}" type="pres">
      <dgm:prSet presAssocID="{FCCCBC01-50C6-4560-98B5-79DA8BD9ABA6}" presName="aSpace" presStyleCnt="0"/>
      <dgm:spPr/>
    </dgm:pt>
    <dgm:pt modelId="{5842B3BA-ADA8-4263-A719-E0D9DB268F49}" type="pres">
      <dgm:prSet presAssocID="{BD59A635-8AFF-431A-B1C5-434D65C4A4F2}" presName="compNode" presStyleCnt="0"/>
      <dgm:spPr/>
    </dgm:pt>
    <dgm:pt modelId="{ED7A253F-FD7F-4683-8D5D-42B87F7B2BE4}" type="pres">
      <dgm:prSet presAssocID="{BD59A635-8AFF-431A-B1C5-434D65C4A4F2}" presName="aNode" presStyleLbl="bgShp" presStyleIdx="1" presStyleCnt="4"/>
      <dgm:spPr/>
    </dgm:pt>
    <dgm:pt modelId="{CAA28E1C-F7EC-4CC9-A421-B711D16E1E94}" type="pres">
      <dgm:prSet presAssocID="{BD59A635-8AFF-431A-B1C5-434D65C4A4F2}" presName="textNode" presStyleLbl="bgShp" presStyleIdx="1" presStyleCnt="4"/>
      <dgm:spPr/>
    </dgm:pt>
    <dgm:pt modelId="{13B3D652-222F-4B9A-B119-33966196E495}" type="pres">
      <dgm:prSet presAssocID="{BD59A635-8AFF-431A-B1C5-434D65C4A4F2}" presName="compChildNode" presStyleCnt="0"/>
      <dgm:spPr/>
    </dgm:pt>
    <dgm:pt modelId="{4E5CE59E-BAE4-4BEF-BC8C-7E32182B5436}" type="pres">
      <dgm:prSet presAssocID="{BD59A635-8AFF-431A-B1C5-434D65C4A4F2}" presName="theInnerList" presStyleCnt="0"/>
      <dgm:spPr/>
    </dgm:pt>
    <dgm:pt modelId="{F4242BA4-944E-4D6D-ADA0-1466F6C01901}" type="pres">
      <dgm:prSet presAssocID="{562A79EB-DB3E-474D-A642-16FF21AE3B58}" presName="childNode" presStyleLbl="node1" presStyleIdx="2" presStyleCnt="8">
        <dgm:presLayoutVars>
          <dgm:bulletEnabled val="1"/>
        </dgm:presLayoutVars>
      </dgm:prSet>
      <dgm:spPr/>
    </dgm:pt>
    <dgm:pt modelId="{965ED432-84EB-4536-B4FE-9AAA3EE62CAE}" type="pres">
      <dgm:prSet presAssocID="{562A79EB-DB3E-474D-A642-16FF21AE3B58}" presName="aSpace2" presStyleCnt="0"/>
      <dgm:spPr/>
    </dgm:pt>
    <dgm:pt modelId="{67C316CA-BA38-48D5-AA30-54D33BDE773A}" type="pres">
      <dgm:prSet presAssocID="{B4D461EB-901F-44C6-9886-233281540B1F}" presName="childNode" presStyleLbl="node1" presStyleIdx="3" presStyleCnt="8">
        <dgm:presLayoutVars>
          <dgm:bulletEnabled val="1"/>
        </dgm:presLayoutVars>
      </dgm:prSet>
      <dgm:spPr/>
    </dgm:pt>
    <dgm:pt modelId="{62B3ED07-873F-4D35-A14F-C46BBC0D3499}" type="pres">
      <dgm:prSet presAssocID="{BD59A635-8AFF-431A-B1C5-434D65C4A4F2}" presName="aSpace" presStyleCnt="0"/>
      <dgm:spPr/>
    </dgm:pt>
    <dgm:pt modelId="{A4AF7F72-6207-413A-A790-0790338184B7}" type="pres">
      <dgm:prSet presAssocID="{24754CBA-E01E-4910-BB70-BDCCE860A4C3}" presName="compNode" presStyleCnt="0"/>
      <dgm:spPr/>
    </dgm:pt>
    <dgm:pt modelId="{0BA1B099-182F-4B03-8D75-65F02635401C}" type="pres">
      <dgm:prSet presAssocID="{24754CBA-E01E-4910-BB70-BDCCE860A4C3}" presName="aNode" presStyleLbl="bgShp" presStyleIdx="2" presStyleCnt="4"/>
      <dgm:spPr/>
    </dgm:pt>
    <dgm:pt modelId="{2483D538-2555-47FD-994F-4C04E72A7793}" type="pres">
      <dgm:prSet presAssocID="{24754CBA-E01E-4910-BB70-BDCCE860A4C3}" presName="textNode" presStyleLbl="bgShp" presStyleIdx="2" presStyleCnt="4"/>
      <dgm:spPr/>
    </dgm:pt>
    <dgm:pt modelId="{F7B4EA53-634D-4805-8E05-43CE13E00603}" type="pres">
      <dgm:prSet presAssocID="{24754CBA-E01E-4910-BB70-BDCCE860A4C3}" presName="compChildNode" presStyleCnt="0"/>
      <dgm:spPr/>
    </dgm:pt>
    <dgm:pt modelId="{22FEC7B1-51AC-404D-9459-AF0931512F48}" type="pres">
      <dgm:prSet presAssocID="{24754CBA-E01E-4910-BB70-BDCCE860A4C3}" presName="theInnerList" presStyleCnt="0"/>
      <dgm:spPr/>
    </dgm:pt>
    <dgm:pt modelId="{E5C9D852-7DB7-4703-BDA7-C838011E8CF7}" type="pres">
      <dgm:prSet presAssocID="{B007560B-087E-4A38-A96D-547B82A70BD7}" presName="childNode" presStyleLbl="node1" presStyleIdx="4" presStyleCnt="8">
        <dgm:presLayoutVars>
          <dgm:bulletEnabled val="1"/>
        </dgm:presLayoutVars>
      </dgm:prSet>
      <dgm:spPr/>
    </dgm:pt>
    <dgm:pt modelId="{8DFB2BE9-3F84-45EC-A8AD-D1A31BABACDA}" type="pres">
      <dgm:prSet presAssocID="{B007560B-087E-4A38-A96D-547B82A70BD7}" presName="aSpace2" presStyleCnt="0"/>
      <dgm:spPr/>
    </dgm:pt>
    <dgm:pt modelId="{F127E307-F73E-4AC8-9D42-C10BC1797702}" type="pres">
      <dgm:prSet presAssocID="{F392F7B5-205F-4E38-9871-7144BA1FD23F}" presName="childNode" presStyleLbl="node1" presStyleIdx="5" presStyleCnt="8">
        <dgm:presLayoutVars>
          <dgm:bulletEnabled val="1"/>
        </dgm:presLayoutVars>
      </dgm:prSet>
      <dgm:spPr/>
    </dgm:pt>
    <dgm:pt modelId="{48FDFEA5-A051-40F2-B9E2-72562B830992}" type="pres">
      <dgm:prSet presAssocID="{24754CBA-E01E-4910-BB70-BDCCE860A4C3}" presName="aSpace" presStyleCnt="0"/>
      <dgm:spPr/>
    </dgm:pt>
    <dgm:pt modelId="{B802907F-D140-46DA-8CB5-07FE12E404BC}" type="pres">
      <dgm:prSet presAssocID="{DFFB4733-9C84-46E5-8B8E-8B9439E324E8}" presName="compNode" presStyleCnt="0"/>
      <dgm:spPr/>
    </dgm:pt>
    <dgm:pt modelId="{B8EF3286-9EEA-412B-8914-B63A67126FD7}" type="pres">
      <dgm:prSet presAssocID="{DFFB4733-9C84-46E5-8B8E-8B9439E324E8}" presName="aNode" presStyleLbl="bgShp" presStyleIdx="3" presStyleCnt="4"/>
      <dgm:spPr/>
    </dgm:pt>
    <dgm:pt modelId="{9946E9A9-0987-405F-877A-3DA8C2A73F6D}" type="pres">
      <dgm:prSet presAssocID="{DFFB4733-9C84-46E5-8B8E-8B9439E324E8}" presName="textNode" presStyleLbl="bgShp" presStyleIdx="3" presStyleCnt="4"/>
      <dgm:spPr/>
    </dgm:pt>
    <dgm:pt modelId="{3620BFF5-B131-4143-985D-3F18311565C8}" type="pres">
      <dgm:prSet presAssocID="{DFFB4733-9C84-46E5-8B8E-8B9439E324E8}" presName="compChildNode" presStyleCnt="0"/>
      <dgm:spPr/>
    </dgm:pt>
    <dgm:pt modelId="{B791B4A5-F15B-44DA-8A81-840990BDBDEA}" type="pres">
      <dgm:prSet presAssocID="{DFFB4733-9C84-46E5-8B8E-8B9439E324E8}" presName="theInnerList" presStyleCnt="0"/>
      <dgm:spPr/>
    </dgm:pt>
    <dgm:pt modelId="{02B0D521-AE25-4ECC-89FE-878398F175E0}" type="pres">
      <dgm:prSet presAssocID="{E2843B84-0324-4F99-B052-179CACDFE535}" presName="childNode" presStyleLbl="node1" presStyleIdx="6" presStyleCnt="8">
        <dgm:presLayoutVars>
          <dgm:bulletEnabled val="1"/>
        </dgm:presLayoutVars>
      </dgm:prSet>
      <dgm:spPr/>
    </dgm:pt>
    <dgm:pt modelId="{EBDC7B5B-6059-406B-B051-4072B9929879}" type="pres">
      <dgm:prSet presAssocID="{E2843B84-0324-4F99-B052-179CACDFE535}" presName="aSpace2" presStyleCnt="0"/>
      <dgm:spPr/>
    </dgm:pt>
    <dgm:pt modelId="{6B6351F2-75E9-42EA-8C92-80A09EB893A0}" type="pres">
      <dgm:prSet presAssocID="{0B81DCEC-A305-4590-AFE4-9040A473ED2E}" presName="childNode" presStyleLbl="node1" presStyleIdx="7" presStyleCnt="8">
        <dgm:presLayoutVars>
          <dgm:bulletEnabled val="1"/>
        </dgm:presLayoutVars>
      </dgm:prSet>
      <dgm:spPr/>
    </dgm:pt>
  </dgm:ptLst>
  <dgm:cxnLst>
    <dgm:cxn modelId="{89C42704-A844-41C5-B181-15148C1EF56D}" type="presOf" srcId="{DFFB4733-9C84-46E5-8B8E-8B9439E324E8}" destId="{B8EF3286-9EEA-412B-8914-B63A67126FD7}" srcOrd="0" destOrd="0" presId="urn:microsoft.com/office/officeart/2005/8/layout/lProcess2"/>
    <dgm:cxn modelId="{8A35CB08-C49F-4CF7-BEC4-5EDC734ECF50}" srcId="{DFFB4733-9C84-46E5-8B8E-8B9439E324E8}" destId="{E2843B84-0324-4F99-B052-179CACDFE535}" srcOrd="0" destOrd="0" parTransId="{A1BB08DB-D6F2-40F3-98E8-3DA8C226AB0E}" sibTransId="{5E5F9624-9573-43F1-8E2C-8965B7C9470C}"/>
    <dgm:cxn modelId="{35A84E0B-3808-4022-BC12-0E145EA84A2A}" type="presOf" srcId="{FCCCBC01-50C6-4560-98B5-79DA8BD9ABA6}" destId="{883651B4-D145-44B0-AF5D-D727387C7CBA}" srcOrd="1" destOrd="0" presId="urn:microsoft.com/office/officeart/2005/8/layout/lProcess2"/>
    <dgm:cxn modelId="{CCFCF730-B145-4A96-9DB7-8DCEF170DE66}" srcId="{BD59A635-8AFF-431A-B1C5-434D65C4A4F2}" destId="{B4D461EB-901F-44C6-9886-233281540B1F}" srcOrd="1" destOrd="0" parTransId="{332F5902-E2D5-4059-86CE-7EDBDED29CC5}" sibTransId="{086DF2D1-D528-4B92-9949-7F25AD33ECF4}"/>
    <dgm:cxn modelId="{B3A63B32-E347-4619-838C-7294520B16E3}" type="presOf" srcId="{BD59A635-8AFF-431A-B1C5-434D65C4A4F2}" destId="{CAA28E1C-F7EC-4CC9-A421-B711D16E1E94}" srcOrd="1" destOrd="0" presId="urn:microsoft.com/office/officeart/2005/8/layout/lProcess2"/>
    <dgm:cxn modelId="{AEA21035-BE73-4652-B55E-4A1C95C096C1}" type="presOf" srcId="{E2843B84-0324-4F99-B052-179CACDFE535}" destId="{02B0D521-AE25-4ECC-89FE-878398F175E0}" srcOrd="0" destOrd="0" presId="urn:microsoft.com/office/officeart/2005/8/layout/lProcess2"/>
    <dgm:cxn modelId="{D71F563C-DB3E-4C21-8532-A5413DD340C0}" srcId="{24754CBA-E01E-4910-BB70-BDCCE860A4C3}" destId="{B007560B-087E-4A38-A96D-547B82A70BD7}" srcOrd="0" destOrd="0" parTransId="{02B2E265-077B-4933-A4C2-B86466D99AB6}" sibTransId="{8F1CC5B1-4010-4552-9F41-F0A6FCD8E1BF}"/>
    <dgm:cxn modelId="{1FB9EE3E-6EB8-422C-830E-AC884579C76A}" srcId="{FCCCBC01-50C6-4560-98B5-79DA8BD9ABA6}" destId="{82FEC2BB-F407-42EC-A8C1-82F0C8625B7F}" srcOrd="0" destOrd="0" parTransId="{AE5DAA1E-FBBC-42DE-8B19-BA20CA440891}" sibTransId="{BDE720A0-0B47-4881-901B-67D3F8C4D51A}"/>
    <dgm:cxn modelId="{F875EA3F-EC32-44C8-9846-A1D9CA9CDDD9}" srcId="{DFFB4733-9C84-46E5-8B8E-8B9439E324E8}" destId="{0B81DCEC-A305-4590-AFE4-9040A473ED2E}" srcOrd="1" destOrd="0" parTransId="{C3989FC4-776C-41F3-88FF-0BB94389E0D4}" sibTransId="{0C41FE03-A119-47C6-8A9C-671BBEEF065A}"/>
    <dgm:cxn modelId="{A863D55F-E881-4793-9D1D-09635B8B4E2D}" srcId="{26E7B0E2-9BE6-41C2-BF47-8799F1305C73}" destId="{BD59A635-8AFF-431A-B1C5-434D65C4A4F2}" srcOrd="1" destOrd="0" parTransId="{55C7AE2C-CED1-41A9-9D11-4968422C5CAC}" sibTransId="{A32FCCFA-0C35-4C84-AC2B-778711059302}"/>
    <dgm:cxn modelId="{F17CF548-4584-42EA-A3DC-E2358DE91F3E}" type="presOf" srcId="{CD58119E-7D12-40D1-B2FF-CCE2D6D890AE}" destId="{BBBA930C-108C-4625-BBDD-049A7226C757}" srcOrd="0" destOrd="0" presId="urn:microsoft.com/office/officeart/2005/8/layout/lProcess2"/>
    <dgm:cxn modelId="{B6B0F970-49FA-466F-8274-9BEC5FDA0B00}" type="presOf" srcId="{24754CBA-E01E-4910-BB70-BDCCE860A4C3}" destId="{0BA1B099-182F-4B03-8D75-65F02635401C}" srcOrd="0" destOrd="0" presId="urn:microsoft.com/office/officeart/2005/8/layout/lProcess2"/>
    <dgm:cxn modelId="{5DBF9872-45CC-479C-BDD7-C1F450D71A8D}" srcId="{BD59A635-8AFF-431A-B1C5-434D65C4A4F2}" destId="{562A79EB-DB3E-474D-A642-16FF21AE3B58}" srcOrd="0" destOrd="0" parTransId="{EA27AA7B-B3E6-432C-9FB0-328957ED0B19}" sibTransId="{D2F1D4F7-C77E-4DC3-BB90-70CC37403F8D}"/>
    <dgm:cxn modelId="{2BA2AE55-87DA-4601-B037-B4CFC9F6AA20}" type="presOf" srcId="{0B81DCEC-A305-4590-AFE4-9040A473ED2E}" destId="{6B6351F2-75E9-42EA-8C92-80A09EB893A0}" srcOrd="0" destOrd="0" presId="urn:microsoft.com/office/officeart/2005/8/layout/lProcess2"/>
    <dgm:cxn modelId="{1090AC7A-7DB0-4EBE-92EA-BC5A405C15B3}" srcId="{26E7B0E2-9BE6-41C2-BF47-8799F1305C73}" destId="{DFFB4733-9C84-46E5-8B8E-8B9439E324E8}" srcOrd="3" destOrd="0" parTransId="{87168CAA-B1B9-48D9-B507-3C14374B716A}" sibTransId="{3B002C2A-220B-47A8-8834-E3E1DFA2C702}"/>
    <dgm:cxn modelId="{19049889-CF97-48CF-BB42-3BF28240F58E}" type="presOf" srcId="{FCCCBC01-50C6-4560-98B5-79DA8BD9ABA6}" destId="{B18B8457-ADE7-4781-8FFE-5603D983D631}" srcOrd="0" destOrd="0" presId="urn:microsoft.com/office/officeart/2005/8/layout/lProcess2"/>
    <dgm:cxn modelId="{ADF6E88E-EB87-42F3-83B5-97C1FF9D5E39}" type="presOf" srcId="{BD59A635-8AFF-431A-B1C5-434D65C4A4F2}" destId="{ED7A253F-FD7F-4683-8D5D-42B87F7B2BE4}" srcOrd="0" destOrd="0" presId="urn:microsoft.com/office/officeart/2005/8/layout/lProcess2"/>
    <dgm:cxn modelId="{E714689F-7927-4B3A-AE3D-02372A3DE7B4}" type="presOf" srcId="{F392F7B5-205F-4E38-9871-7144BA1FD23F}" destId="{F127E307-F73E-4AC8-9D42-C10BC1797702}" srcOrd="0" destOrd="0" presId="urn:microsoft.com/office/officeart/2005/8/layout/lProcess2"/>
    <dgm:cxn modelId="{C65800A4-86A2-43FA-B334-203304E93F10}" type="presOf" srcId="{82FEC2BB-F407-42EC-A8C1-82F0C8625B7F}" destId="{6D96BAFA-C79D-4EE6-B2E5-921DE399B648}" srcOrd="0" destOrd="0" presId="urn:microsoft.com/office/officeart/2005/8/layout/lProcess2"/>
    <dgm:cxn modelId="{5D6068A8-4A4C-43AE-BDFA-B0E4A9B89A40}" type="presOf" srcId="{DFFB4733-9C84-46E5-8B8E-8B9439E324E8}" destId="{9946E9A9-0987-405F-877A-3DA8C2A73F6D}" srcOrd="1" destOrd="0" presId="urn:microsoft.com/office/officeart/2005/8/layout/lProcess2"/>
    <dgm:cxn modelId="{BFBD6FA9-D8ED-41A6-BBE7-ECE9309903C6}" srcId="{26E7B0E2-9BE6-41C2-BF47-8799F1305C73}" destId="{FCCCBC01-50C6-4560-98B5-79DA8BD9ABA6}" srcOrd="0" destOrd="0" parTransId="{01B784E7-8FBC-4271-B245-51B0319B7DF3}" sibTransId="{44CB2318-011F-43CB-8C62-B44ED1D7AC59}"/>
    <dgm:cxn modelId="{FEBF48AD-E41A-457B-9CAF-EA7DE949B3BB}" type="presOf" srcId="{24754CBA-E01E-4910-BB70-BDCCE860A4C3}" destId="{2483D538-2555-47FD-994F-4C04E72A7793}" srcOrd="1" destOrd="0" presId="urn:microsoft.com/office/officeart/2005/8/layout/lProcess2"/>
    <dgm:cxn modelId="{5388F8B3-1A12-4FB9-B513-55F3880987A3}" srcId="{FCCCBC01-50C6-4560-98B5-79DA8BD9ABA6}" destId="{CD58119E-7D12-40D1-B2FF-CCE2D6D890AE}" srcOrd="1" destOrd="0" parTransId="{DD8591D8-A7FB-48E3-B716-123EC3F42C02}" sibTransId="{915B4241-A80E-4165-B85B-5E11BC002717}"/>
    <dgm:cxn modelId="{C49018B8-2074-4838-BABB-A743E554ADDF}" srcId="{24754CBA-E01E-4910-BB70-BDCCE860A4C3}" destId="{F392F7B5-205F-4E38-9871-7144BA1FD23F}" srcOrd="1" destOrd="0" parTransId="{37B5023D-B696-4F7B-8C6C-E05706C42056}" sibTransId="{E014FB1E-CCFF-4FDB-8ADA-CAA6708B3CCE}"/>
    <dgm:cxn modelId="{B6B606BF-9BED-40A4-8FDB-17EEB4680315}" type="presOf" srcId="{B4D461EB-901F-44C6-9886-233281540B1F}" destId="{67C316CA-BA38-48D5-AA30-54D33BDE773A}" srcOrd="0" destOrd="0" presId="urn:microsoft.com/office/officeart/2005/8/layout/lProcess2"/>
    <dgm:cxn modelId="{4C72ACC6-A967-46F2-8B83-5B6117567BD8}" type="presOf" srcId="{562A79EB-DB3E-474D-A642-16FF21AE3B58}" destId="{F4242BA4-944E-4D6D-ADA0-1466F6C01901}" srcOrd="0" destOrd="0" presId="urn:microsoft.com/office/officeart/2005/8/layout/lProcess2"/>
    <dgm:cxn modelId="{105606E0-F09B-4DC4-862C-EB6D0ABB306D}" type="presOf" srcId="{B007560B-087E-4A38-A96D-547B82A70BD7}" destId="{E5C9D852-7DB7-4703-BDA7-C838011E8CF7}" srcOrd="0" destOrd="0" presId="urn:microsoft.com/office/officeart/2005/8/layout/lProcess2"/>
    <dgm:cxn modelId="{E89A3CF3-D532-4339-B3C9-22BE0944EB43}" type="presOf" srcId="{26E7B0E2-9BE6-41C2-BF47-8799F1305C73}" destId="{DC2D71FF-6CD6-4138-8F57-AD9603046134}" srcOrd="0" destOrd="0" presId="urn:microsoft.com/office/officeart/2005/8/layout/lProcess2"/>
    <dgm:cxn modelId="{792BF2F8-5A8C-4DC8-ADE1-49F05EBA7AC7}" srcId="{26E7B0E2-9BE6-41C2-BF47-8799F1305C73}" destId="{24754CBA-E01E-4910-BB70-BDCCE860A4C3}" srcOrd="2" destOrd="0" parTransId="{D1D73FA3-5D9B-47CC-A1A4-245D34663816}" sibTransId="{E5BF3073-2839-4C63-8E6D-7360233F02E5}"/>
    <dgm:cxn modelId="{0EA37600-271C-4621-B0A3-1246A97DF21D}" type="presParOf" srcId="{DC2D71FF-6CD6-4138-8F57-AD9603046134}" destId="{E1B6DA88-C540-47EA-8A3D-19BD334A6238}" srcOrd="0" destOrd="0" presId="urn:microsoft.com/office/officeart/2005/8/layout/lProcess2"/>
    <dgm:cxn modelId="{2443BF7F-FC25-48F4-8C97-DDA94623B12A}" type="presParOf" srcId="{E1B6DA88-C540-47EA-8A3D-19BD334A6238}" destId="{B18B8457-ADE7-4781-8FFE-5603D983D631}" srcOrd="0" destOrd="0" presId="urn:microsoft.com/office/officeart/2005/8/layout/lProcess2"/>
    <dgm:cxn modelId="{23E2D1EB-BB77-47E0-B7BD-11F08C3E5FD8}" type="presParOf" srcId="{E1B6DA88-C540-47EA-8A3D-19BD334A6238}" destId="{883651B4-D145-44B0-AF5D-D727387C7CBA}" srcOrd="1" destOrd="0" presId="urn:microsoft.com/office/officeart/2005/8/layout/lProcess2"/>
    <dgm:cxn modelId="{E7DE2093-F4BF-48FA-9A7F-2135FF7A874F}" type="presParOf" srcId="{E1B6DA88-C540-47EA-8A3D-19BD334A6238}" destId="{5C940776-A86E-42B8-8FDA-8AF755706CE1}" srcOrd="2" destOrd="0" presId="urn:microsoft.com/office/officeart/2005/8/layout/lProcess2"/>
    <dgm:cxn modelId="{1E4E46AE-9511-4B7D-B73C-250FE9A3AD04}" type="presParOf" srcId="{5C940776-A86E-42B8-8FDA-8AF755706CE1}" destId="{184E8A3F-EC1A-4EF2-A8AB-D835679C40DC}" srcOrd="0" destOrd="0" presId="urn:microsoft.com/office/officeart/2005/8/layout/lProcess2"/>
    <dgm:cxn modelId="{B6648516-1ABC-46A3-BCCE-2F3C94EADA0C}" type="presParOf" srcId="{184E8A3F-EC1A-4EF2-A8AB-D835679C40DC}" destId="{6D96BAFA-C79D-4EE6-B2E5-921DE399B648}" srcOrd="0" destOrd="0" presId="urn:microsoft.com/office/officeart/2005/8/layout/lProcess2"/>
    <dgm:cxn modelId="{A4DB96D8-82DA-4A20-AC31-88DD399F0DE3}" type="presParOf" srcId="{184E8A3F-EC1A-4EF2-A8AB-D835679C40DC}" destId="{A99588FB-C6A2-4C56-99B1-5A5BD9F94BB5}" srcOrd="1" destOrd="0" presId="urn:microsoft.com/office/officeart/2005/8/layout/lProcess2"/>
    <dgm:cxn modelId="{7981918F-EAFC-4C55-B41B-194C3B96B98C}" type="presParOf" srcId="{184E8A3F-EC1A-4EF2-A8AB-D835679C40DC}" destId="{BBBA930C-108C-4625-BBDD-049A7226C757}" srcOrd="2" destOrd="0" presId="urn:microsoft.com/office/officeart/2005/8/layout/lProcess2"/>
    <dgm:cxn modelId="{D8619791-5357-4417-8926-C7614FF04194}" type="presParOf" srcId="{DC2D71FF-6CD6-4138-8F57-AD9603046134}" destId="{2B486A8D-2C16-4126-A3C6-4460A1C7F7B0}" srcOrd="1" destOrd="0" presId="urn:microsoft.com/office/officeart/2005/8/layout/lProcess2"/>
    <dgm:cxn modelId="{5A5F33F7-DD44-47CF-94A9-E484C5BC5C9A}" type="presParOf" srcId="{DC2D71FF-6CD6-4138-8F57-AD9603046134}" destId="{5842B3BA-ADA8-4263-A719-E0D9DB268F49}" srcOrd="2" destOrd="0" presId="urn:microsoft.com/office/officeart/2005/8/layout/lProcess2"/>
    <dgm:cxn modelId="{57A1FA80-B01D-4100-BF90-ACE320CB29F9}" type="presParOf" srcId="{5842B3BA-ADA8-4263-A719-E0D9DB268F49}" destId="{ED7A253F-FD7F-4683-8D5D-42B87F7B2BE4}" srcOrd="0" destOrd="0" presId="urn:microsoft.com/office/officeart/2005/8/layout/lProcess2"/>
    <dgm:cxn modelId="{01D4C00C-45E5-44DB-B948-98AECC322EC4}" type="presParOf" srcId="{5842B3BA-ADA8-4263-A719-E0D9DB268F49}" destId="{CAA28E1C-F7EC-4CC9-A421-B711D16E1E94}" srcOrd="1" destOrd="0" presId="urn:microsoft.com/office/officeart/2005/8/layout/lProcess2"/>
    <dgm:cxn modelId="{D7DF2522-2B80-4763-8749-C1D313852432}" type="presParOf" srcId="{5842B3BA-ADA8-4263-A719-E0D9DB268F49}" destId="{13B3D652-222F-4B9A-B119-33966196E495}" srcOrd="2" destOrd="0" presId="urn:microsoft.com/office/officeart/2005/8/layout/lProcess2"/>
    <dgm:cxn modelId="{0042CA89-7964-44D9-B883-5B2EE9713366}" type="presParOf" srcId="{13B3D652-222F-4B9A-B119-33966196E495}" destId="{4E5CE59E-BAE4-4BEF-BC8C-7E32182B5436}" srcOrd="0" destOrd="0" presId="urn:microsoft.com/office/officeart/2005/8/layout/lProcess2"/>
    <dgm:cxn modelId="{2168D605-CE75-409C-807D-50305DC4CEE5}" type="presParOf" srcId="{4E5CE59E-BAE4-4BEF-BC8C-7E32182B5436}" destId="{F4242BA4-944E-4D6D-ADA0-1466F6C01901}" srcOrd="0" destOrd="0" presId="urn:microsoft.com/office/officeart/2005/8/layout/lProcess2"/>
    <dgm:cxn modelId="{A3E77C54-668F-4402-81BF-96E7A08F5203}" type="presParOf" srcId="{4E5CE59E-BAE4-4BEF-BC8C-7E32182B5436}" destId="{965ED432-84EB-4536-B4FE-9AAA3EE62CAE}" srcOrd="1" destOrd="0" presId="urn:microsoft.com/office/officeart/2005/8/layout/lProcess2"/>
    <dgm:cxn modelId="{4F6FF08A-5641-4DB9-AB8D-9A8018BDCA33}" type="presParOf" srcId="{4E5CE59E-BAE4-4BEF-BC8C-7E32182B5436}" destId="{67C316CA-BA38-48D5-AA30-54D33BDE773A}" srcOrd="2" destOrd="0" presId="urn:microsoft.com/office/officeart/2005/8/layout/lProcess2"/>
    <dgm:cxn modelId="{93C3A260-071C-4C29-A298-EF10B50BB8CD}" type="presParOf" srcId="{DC2D71FF-6CD6-4138-8F57-AD9603046134}" destId="{62B3ED07-873F-4D35-A14F-C46BBC0D3499}" srcOrd="3" destOrd="0" presId="urn:microsoft.com/office/officeart/2005/8/layout/lProcess2"/>
    <dgm:cxn modelId="{03B7581B-1330-4A24-96C6-18EB60386199}" type="presParOf" srcId="{DC2D71FF-6CD6-4138-8F57-AD9603046134}" destId="{A4AF7F72-6207-413A-A790-0790338184B7}" srcOrd="4" destOrd="0" presId="urn:microsoft.com/office/officeart/2005/8/layout/lProcess2"/>
    <dgm:cxn modelId="{CBFB1B93-9EF8-40B9-AAB5-FEA63E340032}" type="presParOf" srcId="{A4AF7F72-6207-413A-A790-0790338184B7}" destId="{0BA1B099-182F-4B03-8D75-65F02635401C}" srcOrd="0" destOrd="0" presId="urn:microsoft.com/office/officeart/2005/8/layout/lProcess2"/>
    <dgm:cxn modelId="{B1A341BE-5F76-4FF9-91A1-B63C90270903}" type="presParOf" srcId="{A4AF7F72-6207-413A-A790-0790338184B7}" destId="{2483D538-2555-47FD-994F-4C04E72A7793}" srcOrd="1" destOrd="0" presId="urn:microsoft.com/office/officeart/2005/8/layout/lProcess2"/>
    <dgm:cxn modelId="{E5A8FEA9-7B36-434A-BCEF-587A34DCF5DC}" type="presParOf" srcId="{A4AF7F72-6207-413A-A790-0790338184B7}" destId="{F7B4EA53-634D-4805-8E05-43CE13E00603}" srcOrd="2" destOrd="0" presId="urn:microsoft.com/office/officeart/2005/8/layout/lProcess2"/>
    <dgm:cxn modelId="{7AE5D68F-237D-4C64-93E0-4ADD7E66ACFA}" type="presParOf" srcId="{F7B4EA53-634D-4805-8E05-43CE13E00603}" destId="{22FEC7B1-51AC-404D-9459-AF0931512F48}" srcOrd="0" destOrd="0" presId="urn:microsoft.com/office/officeart/2005/8/layout/lProcess2"/>
    <dgm:cxn modelId="{BEBA7966-8D59-4BEF-AF65-CAF518F9770A}" type="presParOf" srcId="{22FEC7B1-51AC-404D-9459-AF0931512F48}" destId="{E5C9D852-7DB7-4703-BDA7-C838011E8CF7}" srcOrd="0" destOrd="0" presId="urn:microsoft.com/office/officeart/2005/8/layout/lProcess2"/>
    <dgm:cxn modelId="{262F6820-FA48-4511-893A-15140669C93B}" type="presParOf" srcId="{22FEC7B1-51AC-404D-9459-AF0931512F48}" destId="{8DFB2BE9-3F84-45EC-A8AD-D1A31BABACDA}" srcOrd="1" destOrd="0" presId="urn:microsoft.com/office/officeart/2005/8/layout/lProcess2"/>
    <dgm:cxn modelId="{280E4BA0-E00F-4EAF-A4DC-2BFA25BD1032}" type="presParOf" srcId="{22FEC7B1-51AC-404D-9459-AF0931512F48}" destId="{F127E307-F73E-4AC8-9D42-C10BC1797702}" srcOrd="2" destOrd="0" presId="urn:microsoft.com/office/officeart/2005/8/layout/lProcess2"/>
    <dgm:cxn modelId="{1F6C2E49-F28B-43AD-8580-46AD974ECA20}" type="presParOf" srcId="{DC2D71FF-6CD6-4138-8F57-AD9603046134}" destId="{48FDFEA5-A051-40F2-B9E2-72562B830992}" srcOrd="5" destOrd="0" presId="urn:microsoft.com/office/officeart/2005/8/layout/lProcess2"/>
    <dgm:cxn modelId="{999097F8-FE13-4A5F-895C-86A1F67CBD8A}" type="presParOf" srcId="{DC2D71FF-6CD6-4138-8F57-AD9603046134}" destId="{B802907F-D140-46DA-8CB5-07FE12E404BC}" srcOrd="6" destOrd="0" presId="urn:microsoft.com/office/officeart/2005/8/layout/lProcess2"/>
    <dgm:cxn modelId="{5D0169F7-BB0B-45F7-A96D-96F976FEC901}" type="presParOf" srcId="{B802907F-D140-46DA-8CB5-07FE12E404BC}" destId="{B8EF3286-9EEA-412B-8914-B63A67126FD7}" srcOrd="0" destOrd="0" presId="urn:microsoft.com/office/officeart/2005/8/layout/lProcess2"/>
    <dgm:cxn modelId="{0C5F7CC4-9006-46A9-A6F9-5051487F5EA1}" type="presParOf" srcId="{B802907F-D140-46DA-8CB5-07FE12E404BC}" destId="{9946E9A9-0987-405F-877A-3DA8C2A73F6D}" srcOrd="1" destOrd="0" presId="urn:microsoft.com/office/officeart/2005/8/layout/lProcess2"/>
    <dgm:cxn modelId="{CA6982F3-7A51-4737-9905-E41E2F812B4A}" type="presParOf" srcId="{B802907F-D140-46DA-8CB5-07FE12E404BC}" destId="{3620BFF5-B131-4143-985D-3F18311565C8}" srcOrd="2" destOrd="0" presId="urn:microsoft.com/office/officeart/2005/8/layout/lProcess2"/>
    <dgm:cxn modelId="{039B3634-6815-411C-BF4D-47623FB39A2E}" type="presParOf" srcId="{3620BFF5-B131-4143-985D-3F18311565C8}" destId="{B791B4A5-F15B-44DA-8A81-840990BDBDEA}" srcOrd="0" destOrd="0" presId="urn:microsoft.com/office/officeart/2005/8/layout/lProcess2"/>
    <dgm:cxn modelId="{F5D9CFB2-29BD-42DA-AA11-78DD135A2DDC}" type="presParOf" srcId="{B791B4A5-F15B-44DA-8A81-840990BDBDEA}" destId="{02B0D521-AE25-4ECC-89FE-878398F175E0}" srcOrd="0" destOrd="0" presId="urn:microsoft.com/office/officeart/2005/8/layout/lProcess2"/>
    <dgm:cxn modelId="{B9D2C949-5E9E-4496-A74D-07B38A297D1C}" type="presParOf" srcId="{B791B4A5-F15B-44DA-8A81-840990BDBDEA}" destId="{EBDC7B5B-6059-406B-B051-4072B9929879}" srcOrd="1" destOrd="0" presId="urn:microsoft.com/office/officeart/2005/8/layout/lProcess2"/>
    <dgm:cxn modelId="{04750ED6-116A-4B5B-AA02-02B58E95B0EA}" type="presParOf" srcId="{B791B4A5-F15B-44DA-8A81-840990BDBDEA}" destId="{6B6351F2-75E9-42EA-8C92-80A09EB893A0}"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63BAA8-96C7-45A1-87CA-1D2163F83667}">
      <dsp:nvSpPr>
        <dsp:cNvPr id="0" name=""/>
        <dsp:cNvSpPr/>
      </dsp:nvSpPr>
      <dsp:spPr>
        <a:xfrm>
          <a:off x="1259941" y="0"/>
          <a:ext cx="2192863" cy="2192863"/>
        </a:xfrm>
        <a:prstGeom prst="triangle">
          <a:avLst/>
        </a:prstGeom>
        <a:solidFill>
          <a:srgbClr val="6BD4F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GB" sz="2400" kern="1200">
            <a:latin typeface="Gill Sans MT" panose="020B0502020104020203" pitchFamily="34" charset="0"/>
          </a:endParaRPr>
        </a:p>
      </dsp:txBody>
      <dsp:txXfrm>
        <a:off x="1808157" y="1096432"/>
        <a:ext cx="1096431" cy="1096431"/>
      </dsp:txXfrm>
    </dsp:sp>
    <dsp:sp modelId="{91837939-2098-49B5-9267-49579977A3F5}">
      <dsp:nvSpPr>
        <dsp:cNvPr id="0" name=""/>
        <dsp:cNvSpPr/>
      </dsp:nvSpPr>
      <dsp:spPr>
        <a:xfrm>
          <a:off x="116133" y="2192863"/>
          <a:ext cx="2287617" cy="2192863"/>
        </a:xfrm>
        <a:prstGeom prst="triangle">
          <a:avLst/>
        </a:prstGeom>
        <a:solidFill>
          <a:srgbClr val="ED749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GB" sz="2000" kern="1200">
            <a:latin typeface="Gill Sans MT" panose="020B0502020104020203" pitchFamily="34" charset="0"/>
          </a:endParaRPr>
        </a:p>
      </dsp:txBody>
      <dsp:txXfrm>
        <a:off x="688037" y="3289295"/>
        <a:ext cx="1143809" cy="1096431"/>
      </dsp:txXfrm>
    </dsp:sp>
    <dsp:sp modelId="{3F3F772D-77E7-4F67-8163-C121A9F330CB}">
      <dsp:nvSpPr>
        <dsp:cNvPr id="0" name=""/>
        <dsp:cNvSpPr/>
      </dsp:nvSpPr>
      <dsp:spPr>
        <a:xfrm rot="10800000">
          <a:off x="1259941" y="2192863"/>
          <a:ext cx="2192863" cy="2192863"/>
        </a:xfrm>
        <a:prstGeom prst="triangle">
          <a:avLst/>
        </a:prstGeom>
        <a:solidFill>
          <a:srgbClr val="4C5C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GB" sz="2400" kern="1200">
            <a:latin typeface="Gill Sans MT" panose="020B0502020104020203" pitchFamily="34" charset="0"/>
          </a:endParaRPr>
        </a:p>
      </dsp:txBody>
      <dsp:txXfrm rot="10800000">
        <a:off x="1808157" y="2192863"/>
        <a:ext cx="1096431" cy="1096431"/>
      </dsp:txXfrm>
    </dsp:sp>
    <dsp:sp modelId="{697CACFA-60F3-4354-8F8D-EF8F6AD60707}">
      <dsp:nvSpPr>
        <dsp:cNvPr id="0" name=""/>
        <dsp:cNvSpPr/>
      </dsp:nvSpPr>
      <dsp:spPr>
        <a:xfrm>
          <a:off x="2356373" y="2192863"/>
          <a:ext cx="2192863" cy="2192863"/>
        </a:xfrm>
        <a:prstGeom prst="triangle">
          <a:avLst/>
        </a:prstGeom>
        <a:solidFill>
          <a:srgbClr val="FFD9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GB" sz="1800" kern="1200">
            <a:latin typeface="Gill Sans MT" panose="020B0502020104020203" pitchFamily="34" charset="0"/>
          </a:endParaRPr>
        </a:p>
      </dsp:txBody>
      <dsp:txXfrm>
        <a:off x="2904589" y="3289295"/>
        <a:ext cx="1096431" cy="10964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1045A1-86E0-4BF3-A65C-F619570C4F59}">
      <dsp:nvSpPr>
        <dsp:cNvPr id="0" name=""/>
        <dsp:cNvSpPr/>
      </dsp:nvSpPr>
      <dsp:spPr>
        <a:xfrm rot="16200000">
          <a:off x="677333" y="-677333"/>
          <a:ext cx="2709333" cy="4064000"/>
        </a:xfrm>
        <a:prstGeom prst="round1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GB" sz="2700" kern="1200"/>
            <a:t>Bath &amp; NE Somerset</a:t>
          </a:r>
        </a:p>
        <a:p>
          <a:pPr marL="0" lvl="0" indent="0" algn="ctr" defTabSz="1200150">
            <a:lnSpc>
              <a:spcPct val="90000"/>
            </a:lnSpc>
            <a:spcBef>
              <a:spcPct val="0"/>
            </a:spcBef>
            <a:spcAft>
              <a:spcPct val="35000"/>
            </a:spcAft>
            <a:buNone/>
          </a:pPr>
          <a:r>
            <a:rPr lang="en-GB" sz="2700" kern="1200"/>
            <a:t>- Feb 2019</a:t>
          </a:r>
        </a:p>
        <a:p>
          <a:pPr marL="0" lvl="0" indent="0" algn="ctr" defTabSz="1200150">
            <a:lnSpc>
              <a:spcPct val="90000"/>
            </a:lnSpc>
            <a:spcBef>
              <a:spcPct val="0"/>
            </a:spcBef>
            <a:spcAft>
              <a:spcPct val="35000"/>
            </a:spcAft>
            <a:buNone/>
          </a:pPr>
          <a:r>
            <a:rPr lang="en-GB" sz="2700" kern="1200"/>
            <a:t>- Jul 2020</a:t>
          </a:r>
        </a:p>
      </dsp:txBody>
      <dsp:txXfrm rot="5400000">
        <a:off x="-1" y="1"/>
        <a:ext cx="4064000" cy="2032000"/>
      </dsp:txXfrm>
    </dsp:sp>
    <dsp:sp modelId="{E61FC482-ADC6-4A3F-946E-47B03793D3F4}">
      <dsp:nvSpPr>
        <dsp:cNvPr id="0" name=""/>
        <dsp:cNvSpPr/>
      </dsp:nvSpPr>
      <dsp:spPr>
        <a:xfrm>
          <a:off x="4064000" y="0"/>
          <a:ext cx="4064000" cy="2709333"/>
        </a:xfrm>
        <a:prstGeom prst="round1Rect">
          <a:avLst/>
        </a:prstGeom>
        <a:solidFill>
          <a:schemeClr val="accent1">
            <a:shade val="80000"/>
            <a:hueOff val="49115"/>
            <a:satOff val="5850"/>
            <a:lumOff val="65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GB" sz="2700" kern="1200"/>
            <a:t>Bristol</a:t>
          </a:r>
        </a:p>
        <a:p>
          <a:pPr marL="0" lvl="0" indent="0" algn="ctr" defTabSz="1200150">
            <a:lnSpc>
              <a:spcPct val="90000"/>
            </a:lnSpc>
            <a:spcBef>
              <a:spcPct val="0"/>
            </a:spcBef>
            <a:spcAft>
              <a:spcPct val="35000"/>
            </a:spcAft>
            <a:buNone/>
          </a:pPr>
          <a:r>
            <a:rPr lang="en-GB" sz="2700" kern="1200"/>
            <a:t>- Nov 2018</a:t>
          </a:r>
        </a:p>
        <a:p>
          <a:pPr marL="0" lvl="0" indent="0" algn="ctr" defTabSz="1200150">
            <a:lnSpc>
              <a:spcPct val="90000"/>
            </a:lnSpc>
            <a:spcBef>
              <a:spcPct val="0"/>
            </a:spcBef>
            <a:spcAft>
              <a:spcPct val="35000"/>
            </a:spcAft>
            <a:buNone/>
          </a:pPr>
          <a:r>
            <a:rPr lang="en-GB" sz="2700" kern="1200"/>
            <a:t>- Feb 2020</a:t>
          </a:r>
        </a:p>
      </dsp:txBody>
      <dsp:txXfrm>
        <a:off x="4064000" y="0"/>
        <a:ext cx="4064000" cy="2032000"/>
      </dsp:txXfrm>
    </dsp:sp>
    <dsp:sp modelId="{D7045EC0-74BE-4A83-9892-3E4652D6269C}">
      <dsp:nvSpPr>
        <dsp:cNvPr id="0" name=""/>
        <dsp:cNvSpPr/>
      </dsp:nvSpPr>
      <dsp:spPr>
        <a:xfrm rot="10800000">
          <a:off x="0" y="2709333"/>
          <a:ext cx="4064000" cy="2709333"/>
        </a:xfrm>
        <a:prstGeom prst="round1Rect">
          <a:avLst/>
        </a:prstGeom>
        <a:solidFill>
          <a:schemeClr val="accent1">
            <a:shade val="80000"/>
            <a:hueOff val="98231"/>
            <a:satOff val="11701"/>
            <a:lumOff val="13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GB" sz="2700" kern="1200"/>
            <a:t>N Somerset</a:t>
          </a:r>
        </a:p>
        <a:p>
          <a:pPr marL="0" lvl="0" indent="0" algn="ctr" defTabSz="1200150">
            <a:lnSpc>
              <a:spcPct val="90000"/>
            </a:lnSpc>
            <a:spcBef>
              <a:spcPct val="0"/>
            </a:spcBef>
            <a:spcAft>
              <a:spcPct val="35000"/>
            </a:spcAft>
            <a:buNone/>
          </a:pPr>
          <a:r>
            <a:rPr lang="en-GB" sz="2700" kern="1200"/>
            <a:t>- Feb 2019</a:t>
          </a:r>
        </a:p>
        <a:p>
          <a:pPr marL="0" lvl="0" indent="0" algn="ctr" defTabSz="1200150">
            <a:lnSpc>
              <a:spcPct val="90000"/>
            </a:lnSpc>
            <a:spcBef>
              <a:spcPct val="0"/>
            </a:spcBef>
            <a:spcAft>
              <a:spcPct val="35000"/>
            </a:spcAft>
            <a:buNone/>
          </a:pPr>
          <a:r>
            <a:rPr lang="en-GB" sz="2700" kern="1200"/>
            <a:t>- Nov 2020</a:t>
          </a:r>
        </a:p>
      </dsp:txBody>
      <dsp:txXfrm rot="10800000">
        <a:off x="0" y="3386666"/>
        <a:ext cx="4064000" cy="2032000"/>
      </dsp:txXfrm>
    </dsp:sp>
    <dsp:sp modelId="{DA3AE93B-69BF-4B7A-8D22-24EA9F829256}">
      <dsp:nvSpPr>
        <dsp:cNvPr id="0" name=""/>
        <dsp:cNvSpPr/>
      </dsp:nvSpPr>
      <dsp:spPr>
        <a:xfrm rot="5400000">
          <a:off x="4741333" y="2032000"/>
          <a:ext cx="2709333" cy="4064000"/>
        </a:xfrm>
        <a:prstGeom prst="round1Rect">
          <a:avLst/>
        </a:prstGeom>
        <a:solidFill>
          <a:schemeClr val="accent1">
            <a:shade val="80000"/>
            <a:hueOff val="147346"/>
            <a:satOff val="17551"/>
            <a:lumOff val="197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GB" sz="2700" kern="1200"/>
            <a:t>South </a:t>
          </a:r>
          <a:r>
            <a:rPr lang="en-GB" sz="2700" kern="1200" err="1"/>
            <a:t>Glos</a:t>
          </a:r>
          <a:endParaRPr lang="en-GB" sz="2700" kern="1200"/>
        </a:p>
        <a:p>
          <a:pPr marL="0" lvl="0" indent="0" algn="ctr" defTabSz="1200150">
            <a:lnSpc>
              <a:spcPct val="90000"/>
            </a:lnSpc>
            <a:spcBef>
              <a:spcPct val="0"/>
            </a:spcBef>
            <a:spcAft>
              <a:spcPct val="35000"/>
            </a:spcAft>
            <a:buNone/>
          </a:pPr>
          <a:r>
            <a:rPr lang="en-GB" sz="2700" kern="1200"/>
            <a:t>- Jul 2019</a:t>
          </a:r>
        </a:p>
        <a:p>
          <a:pPr marL="0" lvl="0" indent="0" algn="ctr" defTabSz="1200150">
            <a:lnSpc>
              <a:spcPct val="90000"/>
            </a:lnSpc>
            <a:spcBef>
              <a:spcPct val="0"/>
            </a:spcBef>
            <a:spcAft>
              <a:spcPct val="35000"/>
            </a:spcAft>
            <a:buNone/>
          </a:pPr>
          <a:r>
            <a:rPr lang="en-GB" sz="2700" kern="1200"/>
            <a:t>- Dec 2020</a:t>
          </a:r>
        </a:p>
      </dsp:txBody>
      <dsp:txXfrm rot="-5400000">
        <a:off x="4063999" y="3386666"/>
        <a:ext cx="4064000" cy="2032000"/>
      </dsp:txXfrm>
    </dsp:sp>
    <dsp:sp modelId="{2443AC09-6FD7-42CE-B784-A12FAC53AA4C}">
      <dsp:nvSpPr>
        <dsp:cNvPr id="0" name=""/>
        <dsp:cNvSpPr/>
      </dsp:nvSpPr>
      <dsp:spPr>
        <a:xfrm>
          <a:off x="2844799" y="2032000"/>
          <a:ext cx="2438400" cy="1354666"/>
        </a:xfrm>
        <a:prstGeom prst="roundRect">
          <a:avLst/>
        </a:prstGeom>
        <a:solidFill>
          <a:schemeClr val="accent1">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a:t>    - July 2019</a:t>
          </a:r>
        </a:p>
        <a:p>
          <a:pPr marL="0" lvl="0" indent="0" algn="ctr" defTabSz="1200150">
            <a:lnSpc>
              <a:spcPct val="90000"/>
            </a:lnSpc>
            <a:spcBef>
              <a:spcPct val="0"/>
            </a:spcBef>
            <a:spcAft>
              <a:spcPct val="35000"/>
            </a:spcAft>
            <a:buNone/>
          </a:pPr>
          <a:r>
            <a:rPr lang="en-GB" sz="2700" kern="1200"/>
            <a:t>    - May 2020</a:t>
          </a:r>
        </a:p>
      </dsp:txBody>
      <dsp:txXfrm>
        <a:off x="2910928" y="2098129"/>
        <a:ext cx="2306142" cy="12224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8B8457-ADE7-4781-8FFE-5603D983D631}">
      <dsp:nvSpPr>
        <dsp:cNvPr id="0" name=""/>
        <dsp:cNvSpPr/>
      </dsp:nvSpPr>
      <dsp:spPr>
        <a:xfrm>
          <a:off x="2535" y="0"/>
          <a:ext cx="2487699" cy="468788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GB" sz="4100" b="1" kern="1200">
              <a:solidFill>
                <a:schemeClr val="tx2"/>
              </a:solidFill>
            </a:rPr>
            <a:t>Advice</a:t>
          </a:r>
        </a:p>
      </dsp:txBody>
      <dsp:txXfrm>
        <a:off x="2535" y="0"/>
        <a:ext cx="2487699" cy="1406366"/>
      </dsp:txXfrm>
    </dsp:sp>
    <dsp:sp modelId="{6D96BAFA-C79D-4EE6-B2E5-921DE399B648}">
      <dsp:nvSpPr>
        <dsp:cNvPr id="0" name=""/>
        <dsp:cNvSpPr/>
      </dsp:nvSpPr>
      <dsp:spPr>
        <a:xfrm>
          <a:off x="251305" y="1407739"/>
          <a:ext cx="1990159" cy="1413462"/>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GB" sz="2300" kern="1200">
              <a:solidFill>
                <a:schemeClr val="tx2"/>
              </a:solidFill>
            </a:rPr>
            <a:t>Homeowners &amp; private landlords</a:t>
          </a:r>
        </a:p>
      </dsp:txBody>
      <dsp:txXfrm>
        <a:off x="292704" y="1449138"/>
        <a:ext cx="1907361" cy="1330664"/>
      </dsp:txXfrm>
    </dsp:sp>
    <dsp:sp modelId="{BBBA930C-108C-4625-BBDD-049A7226C757}">
      <dsp:nvSpPr>
        <dsp:cNvPr id="0" name=""/>
        <dsp:cNvSpPr/>
      </dsp:nvSpPr>
      <dsp:spPr>
        <a:xfrm>
          <a:off x="251305" y="3038657"/>
          <a:ext cx="1990159" cy="1413462"/>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GB" sz="2300" kern="1200">
              <a:solidFill>
                <a:schemeClr val="tx2"/>
              </a:solidFill>
            </a:rPr>
            <a:t>Customer journey support</a:t>
          </a:r>
        </a:p>
      </dsp:txBody>
      <dsp:txXfrm>
        <a:off x="292704" y="3080056"/>
        <a:ext cx="1907361" cy="1330664"/>
      </dsp:txXfrm>
    </dsp:sp>
    <dsp:sp modelId="{ED7A253F-FD7F-4683-8D5D-42B87F7B2BE4}">
      <dsp:nvSpPr>
        <dsp:cNvPr id="0" name=""/>
        <dsp:cNvSpPr/>
      </dsp:nvSpPr>
      <dsp:spPr>
        <a:xfrm>
          <a:off x="2676811" y="0"/>
          <a:ext cx="2487699" cy="468788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GB" sz="4100" b="1" kern="1200">
              <a:solidFill>
                <a:schemeClr val="tx2"/>
              </a:solidFill>
            </a:rPr>
            <a:t>Business Support</a:t>
          </a:r>
        </a:p>
      </dsp:txBody>
      <dsp:txXfrm>
        <a:off x="2676811" y="0"/>
        <a:ext cx="2487699" cy="1406366"/>
      </dsp:txXfrm>
    </dsp:sp>
    <dsp:sp modelId="{F4242BA4-944E-4D6D-ADA0-1466F6C01901}">
      <dsp:nvSpPr>
        <dsp:cNvPr id="0" name=""/>
        <dsp:cNvSpPr/>
      </dsp:nvSpPr>
      <dsp:spPr>
        <a:xfrm>
          <a:off x="2925581" y="1407739"/>
          <a:ext cx="1990159" cy="1413462"/>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GB" sz="2300" kern="1200">
              <a:solidFill>
                <a:schemeClr val="tx2"/>
              </a:solidFill>
            </a:rPr>
            <a:t>Micro &amp; Small businesses</a:t>
          </a:r>
        </a:p>
      </dsp:txBody>
      <dsp:txXfrm>
        <a:off x="2966980" y="1449138"/>
        <a:ext cx="1907361" cy="1330664"/>
      </dsp:txXfrm>
    </dsp:sp>
    <dsp:sp modelId="{67C316CA-BA38-48D5-AA30-54D33BDE773A}">
      <dsp:nvSpPr>
        <dsp:cNvPr id="0" name=""/>
        <dsp:cNvSpPr/>
      </dsp:nvSpPr>
      <dsp:spPr>
        <a:xfrm>
          <a:off x="2925581" y="3038657"/>
          <a:ext cx="1990159" cy="1413462"/>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GB" sz="2300" kern="1200">
              <a:solidFill>
                <a:schemeClr val="tx2"/>
              </a:solidFill>
            </a:rPr>
            <a:t>Building</a:t>
          </a:r>
          <a:r>
            <a:rPr lang="en-GB" sz="2300" kern="1200" baseline="0">
              <a:solidFill>
                <a:schemeClr val="tx2"/>
              </a:solidFill>
            </a:rPr>
            <a:t> confidence in low carbon solutions</a:t>
          </a:r>
          <a:endParaRPr lang="en-GB" sz="2300" kern="1200">
            <a:solidFill>
              <a:schemeClr val="tx2"/>
            </a:solidFill>
          </a:endParaRPr>
        </a:p>
      </dsp:txBody>
      <dsp:txXfrm>
        <a:off x="2966980" y="3080056"/>
        <a:ext cx="1907361" cy="1330664"/>
      </dsp:txXfrm>
    </dsp:sp>
    <dsp:sp modelId="{0BA1B099-182F-4B03-8D75-65F02635401C}">
      <dsp:nvSpPr>
        <dsp:cNvPr id="0" name=""/>
        <dsp:cNvSpPr/>
      </dsp:nvSpPr>
      <dsp:spPr>
        <a:xfrm>
          <a:off x="5351088" y="0"/>
          <a:ext cx="2487699" cy="468788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GB" sz="4100" b="1" kern="1200">
              <a:solidFill>
                <a:schemeClr val="tx2"/>
              </a:solidFill>
            </a:rPr>
            <a:t>Skills</a:t>
          </a:r>
        </a:p>
      </dsp:txBody>
      <dsp:txXfrm>
        <a:off x="5351088" y="0"/>
        <a:ext cx="2487699" cy="1406366"/>
      </dsp:txXfrm>
    </dsp:sp>
    <dsp:sp modelId="{E5C9D852-7DB7-4703-BDA7-C838011E8CF7}">
      <dsp:nvSpPr>
        <dsp:cNvPr id="0" name=""/>
        <dsp:cNvSpPr/>
      </dsp:nvSpPr>
      <dsp:spPr>
        <a:xfrm>
          <a:off x="5599858" y="1407739"/>
          <a:ext cx="1990159" cy="1413462"/>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GB" sz="2300" kern="1200">
              <a:solidFill>
                <a:schemeClr val="tx2"/>
              </a:solidFill>
            </a:rPr>
            <a:t>Residents</a:t>
          </a:r>
        </a:p>
      </dsp:txBody>
      <dsp:txXfrm>
        <a:off x="5641257" y="1449138"/>
        <a:ext cx="1907361" cy="1330664"/>
      </dsp:txXfrm>
    </dsp:sp>
    <dsp:sp modelId="{F127E307-F73E-4AC8-9D42-C10BC1797702}">
      <dsp:nvSpPr>
        <dsp:cNvPr id="0" name=""/>
        <dsp:cNvSpPr/>
      </dsp:nvSpPr>
      <dsp:spPr>
        <a:xfrm>
          <a:off x="5599858" y="3038657"/>
          <a:ext cx="1990159" cy="1413462"/>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GB" sz="2300" kern="1200">
              <a:solidFill>
                <a:schemeClr val="tx2"/>
              </a:solidFill>
            </a:rPr>
            <a:t>Retrofit pathways into existing provision</a:t>
          </a:r>
        </a:p>
      </dsp:txBody>
      <dsp:txXfrm>
        <a:off x="5641257" y="3080056"/>
        <a:ext cx="1907361" cy="1330664"/>
      </dsp:txXfrm>
    </dsp:sp>
    <dsp:sp modelId="{B8EF3286-9EEA-412B-8914-B63A67126FD7}">
      <dsp:nvSpPr>
        <dsp:cNvPr id="0" name=""/>
        <dsp:cNvSpPr/>
      </dsp:nvSpPr>
      <dsp:spPr>
        <a:xfrm>
          <a:off x="8025365" y="0"/>
          <a:ext cx="2487699" cy="468788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GB" sz="4100" b="1" kern="1200">
              <a:solidFill>
                <a:schemeClr val="tx2"/>
              </a:solidFill>
            </a:rPr>
            <a:t>Finance</a:t>
          </a:r>
        </a:p>
      </dsp:txBody>
      <dsp:txXfrm>
        <a:off x="8025365" y="0"/>
        <a:ext cx="2487699" cy="1406366"/>
      </dsp:txXfrm>
    </dsp:sp>
    <dsp:sp modelId="{02B0D521-AE25-4ECC-89FE-878398F175E0}">
      <dsp:nvSpPr>
        <dsp:cNvPr id="0" name=""/>
        <dsp:cNvSpPr/>
      </dsp:nvSpPr>
      <dsp:spPr>
        <a:xfrm>
          <a:off x="8274135" y="1407739"/>
          <a:ext cx="1990159" cy="1413462"/>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GB" sz="2300" kern="1200">
              <a:solidFill>
                <a:schemeClr val="tx2"/>
              </a:solidFill>
            </a:rPr>
            <a:t>Homeowners</a:t>
          </a:r>
        </a:p>
      </dsp:txBody>
      <dsp:txXfrm>
        <a:off x="8315534" y="1449138"/>
        <a:ext cx="1907361" cy="1330664"/>
      </dsp:txXfrm>
    </dsp:sp>
    <dsp:sp modelId="{6B6351F2-75E9-42EA-8C92-80A09EB893A0}">
      <dsp:nvSpPr>
        <dsp:cNvPr id="0" name=""/>
        <dsp:cNvSpPr/>
      </dsp:nvSpPr>
      <dsp:spPr>
        <a:xfrm>
          <a:off x="8274135" y="3038657"/>
          <a:ext cx="1990159" cy="1413462"/>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GB" sz="2300" kern="1200">
              <a:solidFill>
                <a:schemeClr val="tx2"/>
              </a:solidFill>
            </a:rPr>
            <a:t>Low cost loans </a:t>
          </a:r>
        </a:p>
      </dsp:txBody>
      <dsp:txXfrm>
        <a:off x="8315534" y="3080056"/>
        <a:ext cx="1907361" cy="1330664"/>
      </dsp:txXfrm>
    </dsp:sp>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7B43FD-837F-4E3B-A394-D422385F6863}" type="datetimeFigureOut">
              <a:rPr lang="en-GB" smtClean="0"/>
              <a:t>01/05/2024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12B489-254E-453B-BE83-DCDA43B28076}" type="slidenum">
              <a:rPr lang="en-GB" smtClean="0"/>
              <a:t>‹#›</a:t>
            </a:fld>
            <a:endParaRPr lang="en-GB"/>
          </a:p>
        </p:txBody>
      </p:sp>
    </p:spTree>
    <p:extLst>
      <p:ext uri="{BB962C8B-B14F-4D97-AF65-F5344CB8AC3E}">
        <p14:creationId xmlns:p14="http://schemas.microsoft.com/office/powerpoint/2010/main" val="1274879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westofengland-ca.gov.uk/what-we-do/environment/climate-ecological-strategy/"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2A9BEE-834D-4392-A289-2A1F8928A2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2847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2A9BEE-834D-4392-A289-2A1F8928A2C8}" type="slidenum">
              <a:rPr lang="en-GB" smtClean="0"/>
              <a:t>21</a:t>
            </a:fld>
            <a:endParaRPr lang="en-GB"/>
          </a:p>
        </p:txBody>
      </p:sp>
    </p:spTree>
    <p:extLst>
      <p:ext uri="{BB962C8B-B14F-4D97-AF65-F5344CB8AC3E}">
        <p14:creationId xmlns:p14="http://schemas.microsoft.com/office/powerpoint/2010/main" val="1141471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2A9BEE-834D-4392-A289-2A1F8928A2C8}" type="slidenum">
              <a:rPr lang="en-GB" smtClean="0"/>
              <a:t>28</a:t>
            </a:fld>
            <a:endParaRPr lang="en-GB"/>
          </a:p>
        </p:txBody>
      </p:sp>
    </p:spTree>
    <p:extLst>
      <p:ext uri="{BB962C8B-B14F-4D97-AF65-F5344CB8AC3E}">
        <p14:creationId xmlns:p14="http://schemas.microsoft.com/office/powerpoint/2010/main" val="2852394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2A9BEE-834D-4392-A289-2A1F8928A2C8}" type="slidenum">
              <a:rPr lang="en-GB" smtClean="0"/>
              <a:t>34</a:t>
            </a:fld>
            <a:endParaRPr lang="en-GB"/>
          </a:p>
        </p:txBody>
      </p:sp>
    </p:spTree>
    <p:extLst>
      <p:ext uri="{BB962C8B-B14F-4D97-AF65-F5344CB8AC3E}">
        <p14:creationId xmlns:p14="http://schemas.microsoft.com/office/powerpoint/2010/main" val="637433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2A9BEE-834D-4392-A289-2A1F8928A2C8}" type="slidenum">
              <a:rPr lang="en-GB" smtClean="0"/>
              <a:t>45</a:t>
            </a:fld>
            <a:endParaRPr lang="en-GB"/>
          </a:p>
        </p:txBody>
      </p:sp>
    </p:spTree>
    <p:extLst>
      <p:ext uri="{BB962C8B-B14F-4D97-AF65-F5344CB8AC3E}">
        <p14:creationId xmlns:p14="http://schemas.microsoft.com/office/powerpoint/2010/main" val="3087808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2A9BEE-834D-4392-A289-2A1F8928A2C8}" type="slidenum">
              <a:rPr lang="en-GB" smtClean="0"/>
              <a:t>49</a:t>
            </a:fld>
            <a:endParaRPr lang="en-GB"/>
          </a:p>
        </p:txBody>
      </p:sp>
    </p:spTree>
    <p:extLst>
      <p:ext uri="{BB962C8B-B14F-4D97-AF65-F5344CB8AC3E}">
        <p14:creationId xmlns:p14="http://schemas.microsoft.com/office/powerpoint/2010/main" val="3513211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2A9BEE-834D-4392-A289-2A1F8928A2C8}" type="slidenum">
              <a:rPr lang="en-GB" smtClean="0"/>
              <a:t>51</a:t>
            </a:fld>
            <a:endParaRPr lang="en-GB"/>
          </a:p>
        </p:txBody>
      </p:sp>
    </p:spTree>
    <p:extLst>
      <p:ext uri="{BB962C8B-B14F-4D97-AF65-F5344CB8AC3E}">
        <p14:creationId xmlns:p14="http://schemas.microsoft.com/office/powerpoint/2010/main" val="4110703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2A9BEE-834D-4392-A289-2A1F8928A2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272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2A9BEE-834D-4392-A289-2A1F8928A2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0643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Further info: </a:t>
            </a:r>
            <a:r>
              <a:rPr lang="en-GB" sz="1200">
                <a:solidFill>
                  <a:srgbClr val="354753"/>
                </a:solidFill>
                <a:hlinkClick r:id="rId3"/>
              </a:rPr>
              <a:t>www.westofengland-ca.gov.uk/what-we-do/environment/climate-ecological-strategy/</a:t>
            </a:r>
            <a:r>
              <a:rPr lang="en-GB" sz="1200">
                <a:solidFill>
                  <a:srgbClr val="354753"/>
                </a:solidFill>
              </a:rPr>
              <a:t> </a:t>
            </a:r>
            <a:endParaRPr lang="en-GB"/>
          </a:p>
          <a:p>
            <a:endParaRPr lang="en-GB"/>
          </a:p>
          <a:p>
            <a:r>
              <a:rPr lang="en-GB"/>
              <a:t>Breakdown: https://westofengland-ca.moderngov.co.uk/documents/s7318/03.%20CESAP%20Oct%2023%20Progress%20Update%20CA%20Committee%20Report%20DRAFT.pdf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2A9BEE-834D-4392-A289-2A1F8928A2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334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CESAP provides more basic split:</a:t>
            </a:r>
          </a:p>
          <a:p>
            <a:r>
              <a:rPr lang="fr-FR" sz="1800" b="0" i="0" u="none" strike="noStrike">
                <a:solidFill>
                  <a:srgbClr val="000000"/>
                </a:solidFill>
                <a:effectLst/>
                <a:latin typeface="Calibri" panose="020F0502020204030204" pitchFamily="34" charset="0"/>
              </a:rPr>
              <a:t>42%</a:t>
            </a:r>
            <a:r>
              <a:rPr lang="fr-FR"/>
              <a:t> </a:t>
            </a:r>
            <a:r>
              <a:rPr lang="fr-FR" sz="1800" b="0" i="0" u="none" strike="noStrike">
                <a:solidFill>
                  <a:srgbClr val="000000"/>
                </a:solidFill>
                <a:effectLst/>
                <a:latin typeface="Calibri" panose="020F0502020204030204" pitchFamily="34" charset="0"/>
              </a:rPr>
              <a:t>Transport</a:t>
            </a:r>
            <a:r>
              <a:rPr lang="fr-FR"/>
              <a:t> </a:t>
            </a:r>
          </a:p>
          <a:p>
            <a:r>
              <a:rPr lang="fr-FR" sz="1800" b="0" i="0" u="none" strike="noStrike">
                <a:solidFill>
                  <a:srgbClr val="000000"/>
                </a:solidFill>
                <a:effectLst/>
                <a:latin typeface="Calibri" panose="020F0502020204030204" pitchFamily="34" charset="0"/>
              </a:rPr>
              <a:t>31%</a:t>
            </a:r>
            <a:r>
              <a:rPr lang="fr-FR"/>
              <a:t> </a:t>
            </a:r>
            <a:r>
              <a:rPr lang="fr-FR" sz="1800" b="0" i="0" u="none" strike="noStrike">
                <a:solidFill>
                  <a:srgbClr val="000000"/>
                </a:solidFill>
                <a:effectLst/>
                <a:latin typeface="Calibri" panose="020F0502020204030204" pitchFamily="34" charset="0"/>
              </a:rPr>
              <a:t>Domestic</a:t>
            </a:r>
            <a:r>
              <a:rPr lang="fr-FR"/>
              <a:t> </a:t>
            </a:r>
          </a:p>
          <a:p>
            <a:r>
              <a:rPr lang="fr-FR" sz="1800" b="0" i="0" u="none" strike="noStrike">
                <a:solidFill>
                  <a:srgbClr val="000000"/>
                </a:solidFill>
                <a:effectLst/>
                <a:latin typeface="Calibri" panose="020F0502020204030204" pitchFamily="34" charset="0"/>
              </a:rPr>
              <a:t>27%</a:t>
            </a:r>
            <a:r>
              <a:rPr lang="fr-FR"/>
              <a:t> </a:t>
            </a:r>
            <a:r>
              <a:rPr lang="fr-FR" sz="1800" b="0" i="0" u="none" strike="noStrike">
                <a:solidFill>
                  <a:srgbClr val="000000"/>
                </a:solidFill>
                <a:effectLst/>
                <a:latin typeface="Calibri" panose="020F0502020204030204" pitchFamily="34" charset="0"/>
              </a:rPr>
              <a:t>Organisations</a:t>
            </a:r>
            <a:r>
              <a:rPr lang="fr-FR"/>
              <a:t>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2A9BEE-834D-4392-A289-2A1F8928A2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005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2A9BEE-834D-4392-A289-2A1F8928A2C8}" type="slidenum">
              <a:rPr lang="en-GB" smtClean="0"/>
              <a:t>2</a:t>
            </a:fld>
            <a:endParaRPr lang="en-GB"/>
          </a:p>
        </p:txBody>
      </p:sp>
    </p:spTree>
    <p:extLst>
      <p:ext uri="{BB962C8B-B14F-4D97-AF65-F5344CB8AC3E}">
        <p14:creationId xmlns:p14="http://schemas.microsoft.com/office/powerpoint/2010/main" val="2593155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2A9BEE-834D-4392-A289-2A1F8928A2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5845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2A9BEE-834D-4392-A289-2A1F8928A2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4984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2A9BEE-834D-4392-A289-2A1F8928A2C8}" type="slidenum">
              <a:rPr lang="en-GB" smtClean="0"/>
              <a:t>66</a:t>
            </a:fld>
            <a:endParaRPr lang="en-GB"/>
          </a:p>
        </p:txBody>
      </p:sp>
    </p:spTree>
    <p:extLst>
      <p:ext uri="{BB962C8B-B14F-4D97-AF65-F5344CB8AC3E}">
        <p14:creationId xmlns:p14="http://schemas.microsoft.com/office/powerpoint/2010/main" val="1244242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A42A9BEE-834D-4392-A289-2A1F8928A2C8}" type="slidenum">
              <a:rPr lang="en-GB" smtClean="0"/>
              <a:t>69</a:t>
            </a:fld>
            <a:endParaRPr lang="en-GB"/>
          </a:p>
        </p:txBody>
      </p:sp>
    </p:spTree>
    <p:extLst>
      <p:ext uri="{BB962C8B-B14F-4D97-AF65-F5344CB8AC3E}">
        <p14:creationId xmlns:p14="http://schemas.microsoft.com/office/powerpoint/2010/main" val="252097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A42A9BEE-834D-4392-A289-2A1F8928A2C8}" type="slidenum">
              <a:rPr lang="en-GB" smtClean="0"/>
              <a:t>3</a:t>
            </a:fld>
            <a:endParaRPr lang="en-GB"/>
          </a:p>
        </p:txBody>
      </p:sp>
    </p:spTree>
    <p:extLst>
      <p:ext uri="{BB962C8B-B14F-4D97-AF65-F5344CB8AC3E}">
        <p14:creationId xmlns:p14="http://schemas.microsoft.com/office/powerpoint/2010/main" val="164879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A12B489-254E-453B-BE83-DCDA43B28076}" type="slidenum">
              <a:rPr lang="en-GB" smtClean="0"/>
              <a:t>5</a:t>
            </a:fld>
            <a:endParaRPr lang="en-GB"/>
          </a:p>
        </p:txBody>
      </p:sp>
    </p:spTree>
    <p:extLst>
      <p:ext uri="{BB962C8B-B14F-4D97-AF65-F5344CB8AC3E}">
        <p14:creationId xmlns:p14="http://schemas.microsoft.com/office/powerpoint/2010/main" val="927674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A12B489-254E-453B-BE83-DCDA43B28076}" type="slidenum">
              <a:rPr lang="en-GB" smtClean="0"/>
              <a:t>6</a:t>
            </a:fld>
            <a:endParaRPr lang="en-GB"/>
          </a:p>
        </p:txBody>
      </p:sp>
    </p:spTree>
    <p:extLst>
      <p:ext uri="{BB962C8B-B14F-4D97-AF65-F5344CB8AC3E}">
        <p14:creationId xmlns:p14="http://schemas.microsoft.com/office/powerpoint/2010/main" val="2051573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2A9BEE-834D-4392-A289-2A1F8928A2C8}" type="slidenum">
              <a:rPr lang="en-GB" smtClean="0"/>
              <a:t>7</a:t>
            </a:fld>
            <a:endParaRPr lang="en-GB"/>
          </a:p>
        </p:txBody>
      </p:sp>
    </p:spTree>
    <p:extLst>
      <p:ext uri="{BB962C8B-B14F-4D97-AF65-F5344CB8AC3E}">
        <p14:creationId xmlns:p14="http://schemas.microsoft.com/office/powerpoint/2010/main" val="23151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a:p>
        </p:txBody>
      </p:sp>
      <p:sp>
        <p:nvSpPr>
          <p:cNvPr id="4" name="Slide Number Placeholder 3"/>
          <p:cNvSpPr>
            <a:spLocks noGrp="1"/>
          </p:cNvSpPr>
          <p:nvPr>
            <p:ph type="sldNum" sz="quarter" idx="5"/>
          </p:nvPr>
        </p:nvSpPr>
        <p:spPr/>
        <p:txBody>
          <a:bodyPr/>
          <a:lstStyle/>
          <a:p>
            <a:fld id="{85D58D98-1572-44AC-A240-A3DBDC03A3B8}" type="slidenum">
              <a:rPr lang="en-GB" smtClean="0"/>
              <a:t>11</a:t>
            </a:fld>
            <a:endParaRPr lang="en-GB"/>
          </a:p>
        </p:txBody>
      </p:sp>
    </p:spTree>
    <p:extLst>
      <p:ext uri="{BB962C8B-B14F-4D97-AF65-F5344CB8AC3E}">
        <p14:creationId xmlns:p14="http://schemas.microsoft.com/office/powerpoint/2010/main" val="3756898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2A9BEE-834D-4392-A289-2A1F8928A2C8}" type="slidenum">
              <a:rPr lang="en-GB" smtClean="0"/>
              <a:t>12</a:t>
            </a:fld>
            <a:endParaRPr lang="en-GB"/>
          </a:p>
        </p:txBody>
      </p:sp>
    </p:spTree>
    <p:extLst>
      <p:ext uri="{BB962C8B-B14F-4D97-AF65-F5344CB8AC3E}">
        <p14:creationId xmlns:p14="http://schemas.microsoft.com/office/powerpoint/2010/main" val="1525890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2A9BEE-834D-4392-A289-2A1F8928A2C8}" type="slidenum">
              <a:rPr lang="en-GB" smtClean="0"/>
              <a:t>16</a:t>
            </a:fld>
            <a:endParaRPr lang="en-GB"/>
          </a:p>
        </p:txBody>
      </p:sp>
    </p:spTree>
    <p:extLst>
      <p:ext uri="{BB962C8B-B14F-4D97-AF65-F5344CB8AC3E}">
        <p14:creationId xmlns:p14="http://schemas.microsoft.com/office/powerpoint/2010/main" val="2404256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With Images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0" y="1486695"/>
            <a:ext cx="12192000" cy="4428000"/>
          </a:xfrm>
          <a:prstGeom prst="rect">
            <a:avLst/>
          </a:prstGeom>
          <a:solidFill>
            <a:srgbClr val="89C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44C27D9-D43A-436A-8B71-40A8A60C1F3D}"/>
              </a:ext>
            </a:extLst>
          </p:cNvPr>
          <p:cNvSpPr/>
          <p:nvPr userDrawn="1"/>
        </p:nvSpPr>
        <p:spPr>
          <a:xfrm>
            <a:off x="9780000" y="2962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400"/>
          </a:p>
        </p:txBody>
      </p:sp>
      <p:sp>
        <p:nvSpPr>
          <p:cNvPr id="10" name="Rectangle 9">
            <a:extLst>
              <a:ext uri="{FF2B5EF4-FFF2-40B4-BE49-F238E27FC236}">
                <a16:creationId xmlns:a16="http://schemas.microsoft.com/office/drawing/2014/main" id="{5DB7EDE9-D087-460F-B314-A9E2052FF9C8}"/>
              </a:ext>
            </a:extLst>
          </p:cNvPr>
          <p:cNvSpPr/>
          <p:nvPr userDrawn="1"/>
        </p:nvSpPr>
        <p:spPr>
          <a:xfrm>
            <a:off x="9780000" y="1486695"/>
            <a:ext cx="2412000" cy="1476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E66D950-A5F6-4EAA-B36C-2C8AC8499506}"/>
              </a:ext>
            </a:extLst>
          </p:cNvPr>
          <p:cNvSpPr/>
          <p:nvPr userDrawn="1"/>
        </p:nvSpPr>
        <p:spPr>
          <a:xfrm>
            <a:off x="9780000" y="4438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a:t>TITLE</a:t>
            </a:r>
            <a:endParaRPr lang="en-GB"/>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rm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a:br>
            <a:r>
              <a:rPr lang="en-US"/>
              <a:t>SUBTITLE</a:t>
            </a:r>
            <a:endParaRPr lang="en-GB"/>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486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59AF267-1AD0-486A-990F-40A1A79BFC35}"/>
              </a:ext>
            </a:extLst>
          </p:cNvPr>
          <p:cNvSpPr/>
          <p:nvPr userDrawn="1"/>
        </p:nvSpPr>
        <p:spPr>
          <a:xfrm>
            <a:off x="7368000" y="2962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Placeholder 3">
            <a:extLst>
              <a:ext uri="{FF2B5EF4-FFF2-40B4-BE49-F238E27FC236}">
                <a16:creationId xmlns:a16="http://schemas.microsoft.com/office/drawing/2014/main" id="{220488D9-521A-484C-94FF-E42E2B0E0A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8000" y="1486695"/>
            <a:ext cx="2412000" cy="2951998"/>
          </a:xfrm>
          <a:prstGeom prst="rect">
            <a:avLst/>
          </a:prstGeom>
        </p:spPr>
      </p:pic>
      <p:pic>
        <p:nvPicPr>
          <p:cNvPr id="19" name="Picture 18">
            <a:extLst>
              <a:ext uri="{FF2B5EF4-FFF2-40B4-BE49-F238E27FC236}">
                <a16:creationId xmlns:a16="http://schemas.microsoft.com/office/drawing/2014/main" id="{4690AA10-FFB8-447D-9AF3-A09F52B71598}"/>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9780000" y="4438693"/>
            <a:ext cx="2412000" cy="1476000"/>
          </a:xfrm>
          <a:prstGeom prst="rect">
            <a:avLst/>
          </a:prstGeom>
        </p:spPr>
      </p:pic>
    </p:spTree>
    <p:extLst>
      <p:ext uri="{BB962C8B-B14F-4D97-AF65-F5344CB8AC3E}">
        <p14:creationId xmlns:p14="http://schemas.microsoft.com/office/powerpoint/2010/main" val="1008638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CF9015EE-45C2-4272-8B6E-ACD9A6FC6669}"/>
              </a:ext>
            </a:extLst>
          </p:cNvPr>
          <p:cNvSpPr>
            <a:spLocks noGrp="1"/>
          </p:cNvSpPr>
          <p:nvPr>
            <p:ph type="sldNum" sz="quarter" idx="4"/>
          </p:nvPr>
        </p:nvSpPr>
        <p:spPr>
          <a:xfrm>
            <a:off x="9329616" y="6356350"/>
            <a:ext cx="2743200" cy="365125"/>
          </a:xfrm>
          <a:prstGeom prst="rect">
            <a:avLst/>
          </a:prstGeom>
        </p:spPr>
        <p:txBody>
          <a:bodyPr vert="horz" lIns="91440" tIns="45720" rIns="91440" bIns="45720" rtlCol="0" anchor="ctr"/>
          <a:lstStyle>
            <a:lvl1pPr algn="r">
              <a:defRPr sz="1000" b="1">
                <a:solidFill>
                  <a:schemeClr val="accent1"/>
                </a:solidFill>
                <a:latin typeface="+mj-lt"/>
              </a:defRPr>
            </a:lvl1pPr>
          </a:lstStyle>
          <a:p>
            <a:fld id="{81D0F217-5B86-41B1-BC85-807B0CD5ACB5}" type="slidenum">
              <a:rPr lang="en-GB" noProof="0" smtClean="0"/>
              <a:pPr/>
              <a:t>‹#›</a:t>
            </a:fld>
            <a:endParaRPr lang="en-GB" noProof="0"/>
          </a:p>
        </p:txBody>
      </p:sp>
      <p:sp>
        <p:nvSpPr>
          <p:cNvPr id="15" name="Footer Placeholder 3">
            <a:extLst>
              <a:ext uri="{FF2B5EF4-FFF2-40B4-BE49-F238E27FC236}">
                <a16:creationId xmlns:a16="http://schemas.microsoft.com/office/drawing/2014/main" id="{DD49D8C2-F82A-4A65-B170-9025BA3BC72E}"/>
              </a:ext>
            </a:extLst>
          </p:cNvPr>
          <p:cNvSpPr>
            <a:spLocks noGrp="1"/>
          </p:cNvSpPr>
          <p:nvPr>
            <p:ph type="ftr" sz="quarter" idx="3"/>
          </p:nvPr>
        </p:nvSpPr>
        <p:spPr>
          <a:xfrm>
            <a:off x="119184" y="6356350"/>
            <a:ext cx="4114800" cy="365125"/>
          </a:xfrm>
          <a:prstGeom prst="rect">
            <a:avLst/>
          </a:prstGeom>
        </p:spPr>
        <p:txBody>
          <a:bodyPr vert="horz" lIns="91440" tIns="45720" rIns="91440" bIns="45720" rtlCol="0" anchor="ctr"/>
          <a:lstStyle>
            <a:lvl1pPr algn="ctr">
              <a:defRPr sz="1000" spc="200" baseline="0">
                <a:solidFill>
                  <a:schemeClr val="tx1"/>
                </a:solidFill>
                <a:latin typeface="+mj-lt"/>
              </a:defRPr>
            </a:lvl1pPr>
          </a:lstStyle>
          <a:p>
            <a:pPr algn="l">
              <a:defRPr/>
            </a:pPr>
            <a:r>
              <a:rPr lang="en-GB" cap="all" noProof="0"/>
              <a:t>Commercial in confidence</a:t>
            </a:r>
          </a:p>
        </p:txBody>
      </p:sp>
      <p:sp>
        <p:nvSpPr>
          <p:cNvPr id="2" name="Title 1">
            <a:extLst>
              <a:ext uri="{FF2B5EF4-FFF2-40B4-BE49-F238E27FC236}">
                <a16:creationId xmlns:a16="http://schemas.microsoft.com/office/drawing/2014/main" id="{D032E758-444E-42CA-8EE2-0F9B1C9201CA}"/>
              </a:ext>
            </a:extLst>
          </p:cNvPr>
          <p:cNvSpPr>
            <a:spLocks noGrp="1"/>
          </p:cNvSpPr>
          <p:nvPr>
            <p:ph type="title"/>
          </p:nvPr>
        </p:nvSpPr>
        <p:spPr/>
        <p:txBody>
          <a:bodyPr/>
          <a:lstStyle/>
          <a:p>
            <a:r>
              <a:rPr lang="en-GB" noProof="0"/>
              <a:t>Click to edit Master title style</a:t>
            </a:r>
          </a:p>
        </p:txBody>
      </p:sp>
      <p:sp>
        <p:nvSpPr>
          <p:cNvPr id="4" name="Content Placeholder 2">
            <a:extLst>
              <a:ext uri="{FF2B5EF4-FFF2-40B4-BE49-F238E27FC236}">
                <a16:creationId xmlns:a16="http://schemas.microsoft.com/office/drawing/2014/main" id="{EE162B27-77E0-4044-A0B3-750AF4D603BC}"/>
              </a:ext>
            </a:extLst>
          </p:cNvPr>
          <p:cNvSpPr>
            <a:spLocks noGrp="1"/>
          </p:cNvSpPr>
          <p:nvPr>
            <p:ph sz="quarter" idx="31"/>
          </p:nvPr>
        </p:nvSpPr>
        <p:spPr>
          <a:xfrm>
            <a:off x="550863" y="1196975"/>
            <a:ext cx="5326062" cy="5013325"/>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Content Placeholder 3">
            <a:extLst>
              <a:ext uri="{FF2B5EF4-FFF2-40B4-BE49-F238E27FC236}">
                <a16:creationId xmlns:a16="http://schemas.microsoft.com/office/drawing/2014/main" id="{CF71008C-56CE-4D4C-B11C-EE053DB14A60}"/>
              </a:ext>
            </a:extLst>
          </p:cNvPr>
          <p:cNvSpPr>
            <a:spLocks noGrp="1"/>
          </p:cNvSpPr>
          <p:nvPr>
            <p:ph sz="quarter" idx="32"/>
          </p:nvPr>
        </p:nvSpPr>
        <p:spPr>
          <a:xfrm>
            <a:off x="6311900" y="1196975"/>
            <a:ext cx="5364163" cy="500380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529179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With Images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0" y="1486695"/>
            <a:ext cx="12192000" cy="4428000"/>
          </a:xfrm>
          <a:prstGeom prst="rect">
            <a:avLst/>
          </a:prstGeom>
          <a:solidFill>
            <a:srgbClr val="79D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44C27D9-D43A-436A-8B71-40A8A60C1F3D}"/>
              </a:ext>
            </a:extLst>
          </p:cNvPr>
          <p:cNvSpPr/>
          <p:nvPr userDrawn="1"/>
        </p:nvSpPr>
        <p:spPr>
          <a:xfrm>
            <a:off x="9780000" y="2962695"/>
            <a:ext cx="2412000" cy="1476000"/>
          </a:xfrm>
          <a:prstGeom prst="rect">
            <a:avLst/>
          </a:prstGeom>
          <a:solidFill>
            <a:srgbClr val="FF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400"/>
          </a:p>
        </p:txBody>
      </p:sp>
      <p:sp>
        <p:nvSpPr>
          <p:cNvPr id="10" name="Rectangle 9">
            <a:extLst>
              <a:ext uri="{FF2B5EF4-FFF2-40B4-BE49-F238E27FC236}">
                <a16:creationId xmlns:a16="http://schemas.microsoft.com/office/drawing/2014/main" id="{5DB7EDE9-D087-460F-B314-A9E2052FF9C8}"/>
              </a:ext>
            </a:extLst>
          </p:cNvPr>
          <p:cNvSpPr/>
          <p:nvPr userDrawn="1"/>
        </p:nvSpPr>
        <p:spPr>
          <a:xfrm>
            <a:off x="9780000" y="1486695"/>
            <a:ext cx="2412000" cy="1476000"/>
          </a:xfrm>
          <a:prstGeom prst="rect">
            <a:avLst/>
          </a:prstGeom>
          <a:solidFill>
            <a:srgbClr val="ED7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E66D950-A5F6-4EAA-B36C-2C8AC8499506}"/>
              </a:ext>
            </a:extLst>
          </p:cNvPr>
          <p:cNvSpPr/>
          <p:nvPr userDrawn="1"/>
        </p:nvSpPr>
        <p:spPr>
          <a:xfrm>
            <a:off x="9780000" y="4438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rgbClr val="354753"/>
                </a:solidFill>
              </a:defRPr>
            </a:lvl1pPr>
          </a:lstStyle>
          <a:p>
            <a:r>
              <a:rPr lang="en-US"/>
              <a:t>TITLE</a:t>
            </a:r>
            <a:endParaRPr lang="en-GB"/>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rmAutofit/>
          </a:bodyPr>
          <a:lstStyle>
            <a:lvl1pPr marL="0" indent="0" algn="r">
              <a:buNone/>
              <a:defRPr sz="4000" b="0">
                <a:solidFill>
                  <a:srgbClr val="35475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a:br>
            <a:r>
              <a:rPr lang="en-US"/>
              <a:t>SUBTITLE</a:t>
            </a:r>
            <a:endParaRPr lang="en-GB"/>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486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59AF267-1AD0-486A-990F-40A1A79BFC35}"/>
              </a:ext>
            </a:extLst>
          </p:cNvPr>
          <p:cNvSpPr/>
          <p:nvPr userDrawn="1"/>
        </p:nvSpPr>
        <p:spPr>
          <a:xfrm>
            <a:off x="7368000" y="2962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Placeholder 3">
            <a:extLst>
              <a:ext uri="{FF2B5EF4-FFF2-40B4-BE49-F238E27FC236}">
                <a16:creationId xmlns:a16="http://schemas.microsoft.com/office/drawing/2014/main" id="{220488D9-521A-484C-94FF-E42E2B0E0A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8000" y="1486695"/>
            <a:ext cx="2412000" cy="2951998"/>
          </a:xfrm>
          <a:prstGeom prst="rect">
            <a:avLst/>
          </a:prstGeom>
        </p:spPr>
      </p:pic>
      <p:pic>
        <p:nvPicPr>
          <p:cNvPr id="19" name="Picture 18">
            <a:extLst>
              <a:ext uri="{FF2B5EF4-FFF2-40B4-BE49-F238E27FC236}">
                <a16:creationId xmlns:a16="http://schemas.microsoft.com/office/drawing/2014/main" id="{4690AA10-FFB8-447D-9AF3-A09F52B71598}"/>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9780000" y="4438693"/>
            <a:ext cx="2412000" cy="1476000"/>
          </a:xfrm>
          <a:prstGeom prst="rect">
            <a:avLst/>
          </a:prstGeom>
        </p:spPr>
      </p:pic>
    </p:spTree>
    <p:extLst>
      <p:ext uri="{BB962C8B-B14F-4D97-AF65-F5344CB8AC3E}">
        <p14:creationId xmlns:p14="http://schemas.microsoft.com/office/powerpoint/2010/main" val="985259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With Images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0" y="1486695"/>
            <a:ext cx="12192000" cy="4428000"/>
          </a:xfrm>
          <a:prstGeom prst="rect">
            <a:avLst/>
          </a:prstGeom>
          <a:solidFill>
            <a:srgbClr val="79D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44C27D9-D43A-436A-8B71-40A8A60C1F3D}"/>
              </a:ext>
            </a:extLst>
          </p:cNvPr>
          <p:cNvSpPr/>
          <p:nvPr userDrawn="1"/>
        </p:nvSpPr>
        <p:spPr>
          <a:xfrm>
            <a:off x="9780000" y="2962695"/>
            <a:ext cx="2412000" cy="1476000"/>
          </a:xfrm>
          <a:prstGeom prst="rect">
            <a:avLst/>
          </a:prstGeom>
          <a:solidFill>
            <a:srgbClr val="FF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400"/>
          </a:p>
        </p:txBody>
      </p:sp>
      <p:sp>
        <p:nvSpPr>
          <p:cNvPr id="10" name="Rectangle 9">
            <a:extLst>
              <a:ext uri="{FF2B5EF4-FFF2-40B4-BE49-F238E27FC236}">
                <a16:creationId xmlns:a16="http://schemas.microsoft.com/office/drawing/2014/main" id="{5DB7EDE9-D087-460F-B314-A9E2052FF9C8}"/>
              </a:ext>
            </a:extLst>
          </p:cNvPr>
          <p:cNvSpPr/>
          <p:nvPr userDrawn="1"/>
        </p:nvSpPr>
        <p:spPr>
          <a:xfrm>
            <a:off x="9780000" y="1486695"/>
            <a:ext cx="2412000" cy="1476000"/>
          </a:xfrm>
          <a:prstGeom prst="rect">
            <a:avLst/>
          </a:prstGeom>
          <a:solidFill>
            <a:srgbClr val="ED7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E66D950-A5F6-4EAA-B36C-2C8AC8499506}"/>
              </a:ext>
            </a:extLst>
          </p:cNvPr>
          <p:cNvSpPr/>
          <p:nvPr userDrawn="1"/>
        </p:nvSpPr>
        <p:spPr>
          <a:xfrm>
            <a:off x="9780000" y="4438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1D9057A-6874-4FEC-88BC-122C85921F06}"/>
              </a:ext>
            </a:extLst>
          </p:cNvPr>
          <p:cNvSpPr>
            <a:spLocks noGrp="1"/>
          </p:cNvSpPr>
          <p:nvPr>
            <p:ph type="ctrTitle" hasCustomPrompt="1"/>
          </p:nvPr>
        </p:nvSpPr>
        <p:spPr>
          <a:xfrm>
            <a:off x="228600" y="1768895"/>
            <a:ext cx="7139400" cy="2387600"/>
          </a:xfrm>
        </p:spPr>
        <p:txBody>
          <a:bodyPr anchor="t">
            <a:noAutofit/>
          </a:bodyPr>
          <a:lstStyle>
            <a:lvl1pPr algn="l">
              <a:defRPr sz="6600">
                <a:solidFill>
                  <a:srgbClr val="354753"/>
                </a:solidFill>
              </a:defRPr>
            </a:lvl1pPr>
          </a:lstStyle>
          <a:p>
            <a:r>
              <a:rPr lang="en-US"/>
              <a:t>TITLE</a:t>
            </a:r>
            <a:endParaRPr lang="en-GB"/>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rmAutofit/>
          </a:bodyPr>
          <a:lstStyle>
            <a:lvl1pPr marL="0" indent="0" algn="r">
              <a:buNone/>
              <a:defRPr sz="4000" b="0">
                <a:solidFill>
                  <a:srgbClr val="35475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a:br>
            <a:r>
              <a:rPr lang="en-US"/>
              <a:t>SUBTITLE</a:t>
            </a:r>
            <a:endParaRPr lang="en-GB"/>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486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59AF267-1AD0-486A-990F-40A1A79BFC35}"/>
              </a:ext>
            </a:extLst>
          </p:cNvPr>
          <p:cNvSpPr/>
          <p:nvPr userDrawn="1"/>
        </p:nvSpPr>
        <p:spPr>
          <a:xfrm>
            <a:off x="7368000" y="2962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Placeholder 8">
            <a:extLst>
              <a:ext uri="{FF2B5EF4-FFF2-40B4-BE49-F238E27FC236}">
                <a16:creationId xmlns:a16="http://schemas.microsoft.com/office/drawing/2014/main" id="{0B83D444-8CB1-422C-A315-13E3E74B9A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8000" y="1486695"/>
            <a:ext cx="2412000" cy="2951999"/>
          </a:xfrm>
          <a:prstGeom prst="rect">
            <a:avLst/>
          </a:prstGeom>
        </p:spPr>
      </p:pic>
      <p:pic>
        <p:nvPicPr>
          <p:cNvPr id="14" name="Picture Placeholder 9">
            <a:extLst>
              <a:ext uri="{FF2B5EF4-FFF2-40B4-BE49-F238E27FC236}">
                <a16:creationId xmlns:a16="http://schemas.microsoft.com/office/drawing/2014/main" id="{91204D8A-33D9-4563-ACBB-13CFD339789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0000" y="4438694"/>
            <a:ext cx="2412000" cy="1476000"/>
          </a:xfrm>
          <a:prstGeom prst="rect">
            <a:avLst/>
          </a:prstGeom>
        </p:spPr>
      </p:pic>
    </p:spTree>
    <p:extLst>
      <p:ext uri="{BB962C8B-B14F-4D97-AF65-F5344CB8AC3E}">
        <p14:creationId xmlns:p14="http://schemas.microsoft.com/office/powerpoint/2010/main" val="4114867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With Images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0" y="1486695"/>
            <a:ext cx="12192000" cy="4428000"/>
          </a:xfrm>
          <a:prstGeom prst="rect">
            <a:avLst/>
          </a:prstGeom>
          <a:solidFill>
            <a:srgbClr val="79D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44C27D9-D43A-436A-8B71-40A8A60C1F3D}"/>
              </a:ext>
            </a:extLst>
          </p:cNvPr>
          <p:cNvSpPr/>
          <p:nvPr userDrawn="1"/>
        </p:nvSpPr>
        <p:spPr>
          <a:xfrm>
            <a:off x="9780000" y="2962695"/>
            <a:ext cx="2412000" cy="1476000"/>
          </a:xfrm>
          <a:prstGeom prst="rect">
            <a:avLst/>
          </a:prstGeom>
          <a:solidFill>
            <a:srgbClr val="ED7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400"/>
          </a:p>
        </p:txBody>
      </p:sp>
      <p:sp>
        <p:nvSpPr>
          <p:cNvPr id="10" name="Rectangle 9">
            <a:extLst>
              <a:ext uri="{FF2B5EF4-FFF2-40B4-BE49-F238E27FC236}">
                <a16:creationId xmlns:a16="http://schemas.microsoft.com/office/drawing/2014/main" id="{5DB7EDE9-D087-460F-B314-A9E2052FF9C8}"/>
              </a:ext>
            </a:extLst>
          </p:cNvPr>
          <p:cNvSpPr/>
          <p:nvPr userDrawn="1"/>
        </p:nvSpPr>
        <p:spPr>
          <a:xfrm>
            <a:off x="9780000" y="1486695"/>
            <a:ext cx="2412000" cy="1476000"/>
          </a:xfrm>
          <a:prstGeom prst="rect">
            <a:avLst/>
          </a:prstGeom>
          <a:solidFill>
            <a:srgbClr val="FF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E66D950-A5F6-4EAA-B36C-2C8AC8499506}"/>
              </a:ext>
            </a:extLst>
          </p:cNvPr>
          <p:cNvSpPr/>
          <p:nvPr userDrawn="1"/>
        </p:nvSpPr>
        <p:spPr>
          <a:xfrm>
            <a:off x="9780000" y="4438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rgbClr val="354753"/>
                </a:solidFill>
              </a:defRPr>
            </a:lvl1pPr>
          </a:lstStyle>
          <a:p>
            <a:r>
              <a:rPr lang="en-US"/>
              <a:t>TITLE</a:t>
            </a:r>
            <a:endParaRPr lang="en-GB"/>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rmAutofit/>
          </a:bodyPr>
          <a:lstStyle>
            <a:lvl1pPr marL="0" indent="0" algn="r">
              <a:buNone/>
              <a:defRPr sz="4000" b="0">
                <a:solidFill>
                  <a:srgbClr val="35475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a:br>
            <a:r>
              <a:rPr lang="en-US"/>
              <a:t> SUBTITLE</a:t>
            </a:r>
            <a:endParaRPr lang="en-GB"/>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486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59AF267-1AD0-486A-990F-40A1A79BFC35}"/>
              </a:ext>
            </a:extLst>
          </p:cNvPr>
          <p:cNvSpPr/>
          <p:nvPr userDrawn="1"/>
        </p:nvSpPr>
        <p:spPr>
          <a:xfrm>
            <a:off x="7368000" y="2962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Placeholder 7">
            <a:extLst>
              <a:ext uri="{FF2B5EF4-FFF2-40B4-BE49-F238E27FC236}">
                <a16:creationId xmlns:a16="http://schemas.microsoft.com/office/drawing/2014/main" id="{98FCF628-1633-42A7-A7D4-F92C34AB60C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8000" y="1486696"/>
            <a:ext cx="2412000" cy="2951996"/>
          </a:xfrm>
          <a:prstGeom prst="rect">
            <a:avLst/>
          </a:prstGeom>
        </p:spPr>
      </p:pic>
      <p:pic>
        <p:nvPicPr>
          <p:cNvPr id="13" name="Picture 12">
            <a:extLst>
              <a:ext uri="{FF2B5EF4-FFF2-40B4-BE49-F238E27FC236}">
                <a16:creationId xmlns:a16="http://schemas.microsoft.com/office/drawing/2014/main" id="{F49ABC07-74F7-4327-9BFD-C942E76F31B5}"/>
              </a:ext>
            </a:extLst>
          </p:cNvPr>
          <p:cNvPicPr/>
          <p:nvPr userDrawn="1"/>
        </p:nvPicPr>
        <p:blipFill rotWithShape="1">
          <a:blip r:embed="rId3" cstate="screen">
            <a:extLst>
              <a:ext uri="{28A0092B-C50C-407E-A947-70E740481C1C}">
                <a14:useLocalDpi xmlns:a14="http://schemas.microsoft.com/office/drawing/2010/main"/>
              </a:ext>
            </a:extLst>
          </a:blip>
          <a:srcRect/>
          <a:stretch/>
        </p:blipFill>
        <p:spPr>
          <a:xfrm>
            <a:off x="9780000" y="4438693"/>
            <a:ext cx="2412000" cy="1475998"/>
          </a:xfrm>
          <a:prstGeom prst="rect">
            <a:avLst/>
          </a:prstGeom>
        </p:spPr>
      </p:pic>
    </p:spTree>
    <p:extLst>
      <p:ext uri="{BB962C8B-B14F-4D97-AF65-F5344CB8AC3E}">
        <p14:creationId xmlns:p14="http://schemas.microsoft.com/office/powerpoint/2010/main" val="7406322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Mai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0" y="1486695"/>
            <a:ext cx="12192000" cy="4428000"/>
          </a:xfrm>
          <a:prstGeom prst="rect">
            <a:avLst/>
          </a:prstGeom>
          <a:solidFill>
            <a:srgbClr val="79D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44C27D9-D43A-436A-8B71-40A8A60C1F3D}"/>
              </a:ext>
            </a:extLst>
          </p:cNvPr>
          <p:cNvSpPr/>
          <p:nvPr userDrawn="1"/>
        </p:nvSpPr>
        <p:spPr>
          <a:xfrm>
            <a:off x="9780000" y="2962695"/>
            <a:ext cx="2412000" cy="1476000"/>
          </a:xfrm>
          <a:prstGeom prst="rect">
            <a:avLst/>
          </a:prstGeom>
          <a:solidFill>
            <a:srgbClr val="6BD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400"/>
          </a:p>
        </p:txBody>
      </p:sp>
      <p:sp>
        <p:nvSpPr>
          <p:cNvPr id="10" name="Rectangle 9">
            <a:extLst>
              <a:ext uri="{FF2B5EF4-FFF2-40B4-BE49-F238E27FC236}">
                <a16:creationId xmlns:a16="http://schemas.microsoft.com/office/drawing/2014/main" id="{5DB7EDE9-D087-460F-B314-A9E2052FF9C8}"/>
              </a:ext>
            </a:extLst>
          </p:cNvPr>
          <p:cNvSpPr/>
          <p:nvPr userDrawn="1"/>
        </p:nvSpPr>
        <p:spPr>
          <a:xfrm>
            <a:off x="9780000" y="1486695"/>
            <a:ext cx="2412000" cy="1476000"/>
          </a:xfrm>
          <a:prstGeom prst="rect">
            <a:avLst/>
          </a:prstGeom>
          <a:solidFill>
            <a:srgbClr val="ED7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E66D950-A5F6-4EAA-B36C-2C8AC8499506}"/>
              </a:ext>
            </a:extLst>
          </p:cNvPr>
          <p:cNvSpPr/>
          <p:nvPr userDrawn="1"/>
        </p:nvSpPr>
        <p:spPr>
          <a:xfrm>
            <a:off x="9780000" y="4438695"/>
            <a:ext cx="2412000" cy="1476000"/>
          </a:xfrm>
          <a:prstGeom prst="rect">
            <a:avLst/>
          </a:prstGeom>
          <a:solidFill>
            <a:srgbClr val="FF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rgbClr val="354753"/>
                </a:solidFill>
              </a:defRPr>
            </a:lvl1pPr>
          </a:lstStyle>
          <a:p>
            <a:r>
              <a:rPr lang="en-US"/>
              <a:t>TITLE</a:t>
            </a:r>
            <a:endParaRPr lang="en-GB"/>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rmAutofit/>
          </a:bodyPr>
          <a:lstStyle>
            <a:lvl1pPr marL="0" indent="0" algn="r">
              <a:buNone/>
              <a:defRPr sz="4000" b="0">
                <a:solidFill>
                  <a:srgbClr val="35475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a:br>
            <a:r>
              <a:rPr lang="en-US"/>
              <a:t>SUBTITLE</a:t>
            </a:r>
            <a:endParaRPr lang="en-GB"/>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486695"/>
            <a:ext cx="2412000" cy="1476000"/>
          </a:xfrm>
          <a:prstGeom prst="rect">
            <a:avLst/>
          </a:prstGeom>
          <a:solidFill>
            <a:srgbClr val="354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59AF267-1AD0-486A-990F-40A1A79BFC35}"/>
              </a:ext>
            </a:extLst>
          </p:cNvPr>
          <p:cNvSpPr/>
          <p:nvPr userDrawn="1"/>
        </p:nvSpPr>
        <p:spPr>
          <a:xfrm>
            <a:off x="7368000" y="2962695"/>
            <a:ext cx="2412000" cy="1476000"/>
          </a:xfrm>
          <a:prstGeom prst="rect">
            <a:avLst/>
          </a:prstGeom>
          <a:solidFill>
            <a:srgbClr val="354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44808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1" y="1486695"/>
            <a:ext cx="12192001" cy="4428000"/>
          </a:xfrm>
          <a:prstGeom prst="rect">
            <a:avLst/>
          </a:prstGeom>
          <a:solidFill>
            <a:srgbClr val="79DECC"/>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rgbClr val="354753"/>
                </a:solidFill>
              </a:defRPr>
            </a:lvl1pPr>
          </a:lstStyle>
          <a:p>
            <a:r>
              <a:rPr lang="en-US"/>
              <a:t>TITLE</a:t>
            </a:r>
            <a:endParaRPr lang="en-GB"/>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Autofit/>
          </a:bodyPr>
          <a:lstStyle>
            <a:lvl1pPr marL="0" indent="0" algn="r">
              <a:buNone/>
              <a:defRPr sz="4000" b="0">
                <a:solidFill>
                  <a:srgbClr val="35475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a:br>
            <a:r>
              <a:rPr lang="en-US"/>
              <a:t>SUBTITLE</a:t>
            </a:r>
            <a:endParaRPr lang="en-GB"/>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378424"/>
            <a:ext cx="2412000" cy="3060269"/>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ED79147-9D06-473E-988A-585F672B0F35}"/>
              </a:ext>
            </a:extLst>
          </p:cNvPr>
          <p:cNvSpPr/>
          <p:nvPr userDrawn="1"/>
        </p:nvSpPr>
        <p:spPr>
          <a:xfrm>
            <a:off x="9780000" y="2962693"/>
            <a:ext cx="2530280" cy="147600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a:extLst>
              <a:ext uri="{FF2B5EF4-FFF2-40B4-BE49-F238E27FC236}">
                <a16:creationId xmlns:a16="http://schemas.microsoft.com/office/drawing/2014/main" id="{4F1CCD31-9920-4AE5-B984-FCC33530754A}"/>
              </a:ext>
            </a:extLst>
          </p:cNvPr>
          <p:cNvCxnSpPr/>
          <p:nvPr userDrawn="1"/>
        </p:nvCxnSpPr>
        <p:spPr>
          <a:xfrm>
            <a:off x="7368000" y="4438691"/>
            <a:ext cx="4824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0CB5FF1-86A9-424F-9D03-089ECA409208}"/>
              </a:ext>
            </a:extLst>
          </p:cNvPr>
          <p:cNvCxnSpPr>
            <a:cxnSpLocks/>
          </p:cNvCxnSpPr>
          <p:nvPr userDrawn="1"/>
        </p:nvCxnSpPr>
        <p:spPr>
          <a:xfrm>
            <a:off x="9780000" y="2962693"/>
            <a:ext cx="2412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B72697B-6F57-465D-A730-2A8844B6B830}"/>
              </a:ext>
            </a:extLst>
          </p:cNvPr>
          <p:cNvCxnSpPr>
            <a:cxnSpLocks/>
          </p:cNvCxnSpPr>
          <p:nvPr userDrawn="1"/>
        </p:nvCxnSpPr>
        <p:spPr>
          <a:xfrm flipH="1">
            <a:off x="9780000" y="1378424"/>
            <a:ext cx="6376" cy="472212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4842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095F0-88E4-4363-957D-BBB14FF22F6A}"/>
              </a:ext>
            </a:extLst>
          </p:cNvPr>
          <p:cNvSpPr>
            <a:spLocks noGrp="1"/>
          </p:cNvSpPr>
          <p:nvPr>
            <p:ph type="title" hasCustomPrompt="1"/>
          </p:nvPr>
        </p:nvSpPr>
        <p:spPr/>
        <p:txBody>
          <a:bodyPr/>
          <a:lstStyle>
            <a:lvl1pPr>
              <a:defRPr>
                <a:solidFill>
                  <a:srgbClr val="354753"/>
                </a:solidFill>
              </a:defRPr>
            </a:lvl1pPr>
          </a:lstStyle>
          <a:p>
            <a:r>
              <a:rPr lang="en-US"/>
              <a:t>Title </a:t>
            </a:r>
            <a:endParaRPr lang="en-GB"/>
          </a:p>
        </p:txBody>
      </p:sp>
      <p:sp>
        <p:nvSpPr>
          <p:cNvPr id="3" name="Content Placeholder 2">
            <a:extLst>
              <a:ext uri="{FF2B5EF4-FFF2-40B4-BE49-F238E27FC236}">
                <a16:creationId xmlns:a16="http://schemas.microsoft.com/office/drawing/2014/main" id="{11EDF4D4-C175-4323-8DF6-0D87F4E78477}"/>
              </a:ext>
            </a:extLst>
          </p:cNvPr>
          <p:cNvSpPr>
            <a:spLocks noGrp="1"/>
          </p:cNvSpPr>
          <p:nvPr>
            <p:ph idx="1" hasCustomPrompt="1"/>
          </p:nvPr>
        </p:nvSpPr>
        <p:spPr/>
        <p:txBody>
          <a:bodyPr/>
          <a:lstStyle>
            <a:lvl1pPr marL="228600" indent="-228600">
              <a:buFont typeface="Wingdings" panose="05000000000000000000" pitchFamily="2" charset="2"/>
              <a:buChar char="§"/>
              <a:defRPr>
                <a:solidFill>
                  <a:srgbClr val="354753"/>
                </a:solidFill>
              </a:defRPr>
            </a:lvl1pPr>
            <a:lvl2pPr marL="685800" indent="-228600">
              <a:buFont typeface="Wingdings" panose="05000000000000000000" pitchFamily="2" charset="2"/>
              <a:buChar char="§"/>
              <a:defRPr>
                <a:solidFill>
                  <a:srgbClr val="354753"/>
                </a:solidFill>
              </a:defRPr>
            </a:lvl2pPr>
            <a:lvl3pPr marL="1143000" indent="-228600">
              <a:buFont typeface="Wingdings" panose="05000000000000000000" pitchFamily="2" charset="2"/>
              <a:buChar char="§"/>
              <a:defRPr>
                <a:solidFill>
                  <a:srgbClr val="354753"/>
                </a:solidFill>
              </a:defRPr>
            </a:lvl3pPr>
            <a:lvl4pPr marL="1600200" indent="-228600">
              <a:buFont typeface="Wingdings" panose="05000000000000000000" pitchFamily="2" charset="2"/>
              <a:buChar char="§"/>
              <a:defRPr>
                <a:solidFill>
                  <a:srgbClr val="354753"/>
                </a:solidFill>
              </a:defRPr>
            </a:lvl4pPr>
            <a:lvl5pPr marL="2057400" indent="-228600">
              <a:buFont typeface="Wingdings" panose="05000000000000000000" pitchFamily="2" charset="2"/>
              <a:buChar char="§"/>
              <a:defRPr>
                <a:solidFill>
                  <a:srgbClr val="354753"/>
                </a:solidFill>
              </a:defRPr>
            </a:lvl5pPr>
          </a:lstStyle>
          <a:p>
            <a:pPr lvl="0"/>
            <a:r>
              <a:rPr lang="en-US"/>
              <a:t>Body text</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072850-9B9F-4A10-9981-355C5CB12843}"/>
              </a:ext>
            </a:extLst>
          </p:cNvPr>
          <p:cNvSpPr>
            <a:spLocks noGrp="1"/>
          </p:cNvSpPr>
          <p:nvPr>
            <p:ph type="dt" sz="half" idx="10"/>
          </p:nvPr>
        </p:nvSpPr>
        <p:spPr/>
        <p:txBody>
          <a:bodyPr/>
          <a:lstStyle>
            <a:lvl1pPr>
              <a:defRPr>
                <a:solidFill>
                  <a:srgbClr val="354753"/>
                </a:solidFill>
              </a:defRPr>
            </a:lvl1pPr>
          </a:lstStyle>
          <a:p>
            <a:fld id="{6AD90B00-43A1-4800-9CA1-5C06383ACA23}" type="datetimeFigureOut">
              <a:rPr lang="en-GB" smtClean="0"/>
              <a:pPr/>
              <a:t>01/05/2024</a:t>
            </a:fld>
            <a:endParaRPr lang="en-GB"/>
          </a:p>
        </p:txBody>
      </p:sp>
      <p:sp>
        <p:nvSpPr>
          <p:cNvPr id="5" name="Footer Placeholder 4">
            <a:extLst>
              <a:ext uri="{FF2B5EF4-FFF2-40B4-BE49-F238E27FC236}">
                <a16:creationId xmlns:a16="http://schemas.microsoft.com/office/drawing/2014/main" id="{653AEE20-00D1-4D19-AA15-17987B00DD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D22389-506A-4F64-B050-EF574EA70766}"/>
              </a:ext>
            </a:extLst>
          </p:cNvPr>
          <p:cNvSpPr>
            <a:spLocks noGrp="1"/>
          </p:cNvSpPr>
          <p:nvPr>
            <p:ph type="sldNum" sz="quarter" idx="12"/>
          </p:nvPr>
        </p:nvSpPr>
        <p:spPr/>
        <p:txBody>
          <a:bodyPr/>
          <a:lstStyle/>
          <a:p>
            <a:fld id="{A4989545-EDCE-4AFD-A704-488F3ECE6BF4}" type="slidenum">
              <a:rPr lang="en-GB" smtClean="0"/>
              <a:t>‹#›</a:t>
            </a:fld>
            <a:endParaRPr lang="en-GB"/>
          </a:p>
        </p:txBody>
      </p:sp>
    </p:spTree>
    <p:extLst>
      <p:ext uri="{BB962C8B-B14F-4D97-AF65-F5344CB8AC3E}">
        <p14:creationId xmlns:p14="http://schemas.microsoft.com/office/powerpoint/2010/main" val="3365065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9EB234-B440-4F3F-A6CD-5C2C7717D1A6}"/>
              </a:ext>
            </a:extLst>
          </p:cNvPr>
          <p:cNvSpPr>
            <a:spLocks noGrp="1"/>
          </p:cNvSpPr>
          <p:nvPr>
            <p:ph type="body" idx="1" hasCustomPrompt="1"/>
          </p:nvPr>
        </p:nvSpPr>
        <p:spPr>
          <a:xfrm>
            <a:off x="839788" y="1476103"/>
            <a:ext cx="5157787" cy="574766"/>
          </a:xfrm>
        </p:spPr>
        <p:txBody>
          <a:bodyPr anchor="b">
            <a:normAutofit/>
          </a:bodyPr>
          <a:lstStyle>
            <a:lvl1pPr marL="0" indent="0">
              <a:buNone/>
              <a:defRPr sz="3200" b="1">
                <a:solidFill>
                  <a:srgbClr val="35475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4" name="Content Placeholder 3">
            <a:extLst>
              <a:ext uri="{FF2B5EF4-FFF2-40B4-BE49-F238E27FC236}">
                <a16:creationId xmlns:a16="http://schemas.microsoft.com/office/drawing/2014/main" id="{D437F147-C11A-4EF8-BCEB-1FBE960FEC98}"/>
              </a:ext>
            </a:extLst>
          </p:cNvPr>
          <p:cNvSpPr>
            <a:spLocks noGrp="1"/>
          </p:cNvSpPr>
          <p:nvPr>
            <p:ph sz="half" idx="2" hasCustomPrompt="1"/>
          </p:nvPr>
        </p:nvSpPr>
        <p:spPr>
          <a:xfrm>
            <a:off x="839788" y="2217556"/>
            <a:ext cx="5157787" cy="3972107"/>
          </a:xfrm>
        </p:spPr>
        <p:txBody>
          <a:bodyPr/>
          <a:lstStyle>
            <a:lvl1pPr marL="228600" indent="-228600">
              <a:buFont typeface="Wingdings" panose="05000000000000000000" pitchFamily="2" charset="2"/>
              <a:buChar char="§"/>
              <a:defRPr>
                <a:solidFill>
                  <a:srgbClr val="354753"/>
                </a:solidFill>
              </a:defRPr>
            </a:lvl1pPr>
            <a:lvl2pPr marL="685800" indent="-228600">
              <a:buFont typeface="Wingdings" panose="05000000000000000000" pitchFamily="2" charset="2"/>
              <a:buChar char="§"/>
              <a:defRPr>
                <a:solidFill>
                  <a:srgbClr val="354753"/>
                </a:solidFill>
              </a:defRPr>
            </a:lvl2pPr>
            <a:lvl3pPr marL="1143000" indent="-228600">
              <a:buFont typeface="Wingdings" panose="05000000000000000000" pitchFamily="2" charset="2"/>
              <a:buChar char="§"/>
              <a:defRPr>
                <a:solidFill>
                  <a:srgbClr val="354753"/>
                </a:solidFill>
              </a:defRPr>
            </a:lvl3pPr>
            <a:lvl4pPr marL="1600200" indent="-228600">
              <a:buFont typeface="Wingdings" panose="05000000000000000000" pitchFamily="2" charset="2"/>
              <a:buChar char="§"/>
              <a:defRPr>
                <a:solidFill>
                  <a:srgbClr val="354753"/>
                </a:solidFill>
              </a:defRPr>
            </a:lvl4pPr>
            <a:lvl5pPr marL="2057400" indent="-228600">
              <a:buFont typeface="Wingdings" panose="05000000000000000000" pitchFamily="2" charset="2"/>
              <a:buChar char="§"/>
              <a:defRPr>
                <a:solidFill>
                  <a:srgbClr val="354753"/>
                </a:solidFill>
              </a:defRPr>
            </a:lvl5pPr>
          </a:lstStyle>
          <a:p>
            <a:pPr lvl="0"/>
            <a:r>
              <a:rPr lang="en-US"/>
              <a:t>Body text</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D00F1AD-C8B9-47C8-B22D-88232E6EC7CC}"/>
              </a:ext>
            </a:extLst>
          </p:cNvPr>
          <p:cNvSpPr>
            <a:spLocks noGrp="1"/>
          </p:cNvSpPr>
          <p:nvPr>
            <p:ph type="body" sz="quarter" idx="3" hasCustomPrompt="1"/>
          </p:nvPr>
        </p:nvSpPr>
        <p:spPr>
          <a:xfrm>
            <a:off x="6172200" y="1476103"/>
            <a:ext cx="5183188" cy="574766"/>
          </a:xfrm>
        </p:spPr>
        <p:txBody>
          <a:bodyPr anchor="b">
            <a:normAutofit/>
          </a:bodyPr>
          <a:lstStyle>
            <a:lvl1pPr marL="0" indent="0">
              <a:buNone/>
              <a:defRPr sz="3200" b="1">
                <a:solidFill>
                  <a:srgbClr val="35475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6" name="Content Placeholder 5">
            <a:extLst>
              <a:ext uri="{FF2B5EF4-FFF2-40B4-BE49-F238E27FC236}">
                <a16:creationId xmlns:a16="http://schemas.microsoft.com/office/drawing/2014/main" id="{B1902A70-3D24-4282-9462-3E11DFD5C02C}"/>
              </a:ext>
            </a:extLst>
          </p:cNvPr>
          <p:cNvSpPr>
            <a:spLocks noGrp="1"/>
          </p:cNvSpPr>
          <p:nvPr>
            <p:ph sz="quarter" idx="4" hasCustomPrompt="1"/>
          </p:nvPr>
        </p:nvSpPr>
        <p:spPr>
          <a:xfrm>
            <a:off x="6172200" y="2217556"/>
            <a:ext cx="5183188" cy="3972107"/>
          </a:xfrm>
        </p:spPr>
        <p:txBody>
          <a:bodyPr/>
          <a:lstStyle>
            <a:lvl1pPr marL="228600" indent="-228600">
              <a:buFont typeface="Wingdings" panose="05000000000000000000" pitchFamily="2" charset="2"/>
              <a:buChar char="§"/>
              <a:defRPr>
                <a:solidFill>
                  <a:srgbClr val="354753"/>
                </a:solidFill>
              </a:defRPr>
            </a:lvl1pPr>
            <a:lvl2pPr marL="685800" indent="-228600">
              <a:buFont typeface="Wingdings" panose="05000000000000000000" pitchFamily="2" charset="2"/>
              <a:buChar char="§"/>
              <a:defRPr>
                <a:solidFill>
                  <a:srgbClr val="354753"/>
                </a:solidFill>
              </a:defRPr>
            </a:lvl2pPr>
            <a:lvl3pPr marL="1143000" indent="-228600">
              <a:buFont typeface="Wingdings" panose="05000000000000000000" pitchFamily="2" charset="2"/>
              <a:buChar char="§"/>
              <a:defRPr>
                <a:solidFill>
                  <a:srgbClr val="354753"/>
                </a:solidFill>
              </a:defRPr>
            </a:lvl3pPr>
            <a:lvl4pPr marL="1600200" indent="-228600">
              <a:buFont typeface="Wingdings" panose="05000000000000000000" pitchFamily="2" charset="2"/>
              <a:buChar char="§"/>
              <a:defRPr>
                <a:solidFill>
                  <a:srgbClr val="354753"/>
                </a:solidFill>
              </a:defRPr>
            </a:lvl4pPr>
            <a:lvl5pPr marL="2057400" indent="-228600">
              <a:buFont typeface="Wingdings" panose="05000000000000000000" pitchFamily="2" charset="2"/>
              <a:buChar char="§"/>
              <a:defRPr>
                <a:solidFill>
                  <a:srgbClr val="354753"/>
                </a:solidFill>
              </a:defRPr>
            </a:lvl5pPr>
          </a:lstStyle>
          <a:p>
            <a:pPr lvl="0"/>
            <a:r>
              <a:rPr lang="en-US"/>
              <a:t>Body text</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9FA81B6-9707-4F4C-8AA2-39174A6E3056}"/>
              </a:ext>
            </a:extLst>
          </p:cNvPr>
          <p:cNvSpPr>
            <a:spLocks noGrp="1"/>
          </p:cNvSpPr>
          <p:nvPr>
            <p:ph type="dt" sz="half" idx="10"/>
          </p:nvPr>
        </p:nvSpPr>
        <p:spPr/>
        <p:txBody>
          <a:bodyPr/>
          <a:lstStyle/>
          <a:p>
            <a:fld id="{6AD90B00-43A1-4800-9CA1-5C06383ACA23}" type="datetimeFigureOut">
              <a:rPr lang="en-GB" smtClean="0"/>
              <a:t>01/05/2024</a:t>
            </a:fld>
            <a:endParaRPr lang="en-GB"/>
          </a:p>
        </p:txBody>
      </p:sp>
      <p:sp>
        <p:nvSpPr>
          <p:cNvPr id="8" name="Footer Placeholder 7">
            <a:extLst>
              <a:ext uri="{FF2B5EF4-FFF2-40B4-BE49-F238E27FC236}">
                <a16:creationId xmlns:a16="http://schemas.microsoft.com/office/drawing/2014/main" id="{3568D2F6-8B66-4E1F-BF61-D547D36EEEB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6C3AD41-67E2-4F4B-AB07-569A2FD2C851}"/>
              </a:ext>
            </a:extLst>
          </p:cNvPr>
          <p:cNvSpPr>
            <a:spLocks noGrp="1"/>
          </p:cNvSpPr>
          <p:nvPr>
            <p:ph type="sldNum" sz="quarter" idx="12"/>
          </p:nvPr>
        </p:nvSpPr>
        <p:spPr/>
        <p:txBody>
          <a:bodyPr/>
          <a:lstStyle/>
          <a:p>
            <a:fld id="{A4989545-EDCE-4AFD-A704-488F3ECE6BF4}" type="slidenum">
              <a:rPr lang="en-GB" smtClean="0"/>
              <a:t>‹#›</a:t>
            </a:fld>
            <a:endParaRPr lang="en-GB"/>
          </a:p>
        </p:txBody>
      </p:sp>
      <p:sp>
        <p:nvSpPr>
          <p:cNvPr id="10" name="Title Placeholder 1">
            <a:extLst>
              <a:ext uri="{FF2B5EF4-FFF2-40B4-BE49-F238E27FC236}">
                <a16:creationId xmlns:a16="http://schemas.microsoft.com/office/drawing/2014/main" id="{9323AB77-D929-42AB-B9C1-862E6297E1CD}"/>
              </a:ext>
            </a:extLst>
          </p:cNvPr>
          <p:cNvSpPr>
            <a:spLocks noGrp="1"/>
          </p:cNvSpPr>
          <p:nvPr>
            <p:ph type="title" hasCustomPrompt="1"/>
          </p:nvPr>
        </p:nvSpPr>
        <p:spPr>
          <a:xfrm>
            <a:off x="838200" y="252331"/>
            <a:ext cx="9144000" cy="857412"/>
          </a:xfrm>
          <a:prstGeom prst="rect">
            <a:avLst/>
          </a:prstGeom>
        </p:spPr>
        <p:txBody>
          <a:bodyPr vert="horz" lIns="91440" tIns="45720" rIns="91440" bIns="45720" rtlCol="0" anchor="ctr">
            <a:normAutofit/>
          </a:bodyPr>
          <a:lstStyle>
            <a:lvl1pPr>
              <a:defRPr>
                <a:solidFill>
                  <a:srgbClr val="354753"/>
                </a:solidFill>
              </a:defRPr>
            </a:lvl1pPr>
          </a:lstStyle>
          <a:p>
            <a:r>
              <a:rPr lang="en-US"/>
              <a:t>Title</a:t>
            </a:r>
            <a:endParaRPr lang="en-GB"/>
          </a:p>
        </p:txBody>
      </p:sp>
    </p:spTree>
    <p:extLst>
      <p:ext uri="{BB962C8B-B14F-4D97-AF65-F5344CB8AC3E}">
        <p14:creationId xmlns:p14="http://schemas.microsoft.com/office/powerpoint/2010/main" val="34339789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 Purple - H - lower wave">
  <p:cSld name="3 Purple - H - lower wave">
    <p:bg>
      <p:bgPr>
        <a:solidFill>
          <a:schemeClr val="accent4"/>
        </a:solidFill>
        <a:effectLst/>
      </p:bgPr>
    </p:bg>
    <p:spTree>
      <p:nvGrpSpPr>
        <p:cNvPr id="1" name="Shape 1675"/>
        <p:cNvGrpSpPr/>
        <p:nvPr/>
      </p:nvGrpSpPr>
      <p:grpSpPr>
        <a:xfrm>
          <a:off x="0" y="0"/>
          <a:ext cx="0" cy="0"/>
          <a:chOff x="0" y="0"/>
          <a:chExt cx="0" cy="0"/>
        </a:xfrm>
      </p:grpSpPr>
      <p:grpSp>
        <p:nvGrpSpPr>
          <p:cNvPr id="1676" name="Google Shape;1676;p41"/>
          <p:cNvGrpSpPr/>
          <p:nvPr/>
        </p:nvGrpSpPr>
        <p:grpSpPr>
          <a:xfrm rot="10800000">
            <a:off x="-7" y="2"/>
            <a:ext cx="12251476" cy="6093972"/>
            <a:chOff x="-47782" y="926927"/>
            <a:chExt cx="9223657" cy="4216698"/>
          </a:xfrm>
        </p:grpSpPr>
        <p:sp>
          <p:nvSpPr>
            <p:cNvPr id="1677" name="Google Shape;1677;p41"/>
            <p:cNvSpPr/>
            <p:nvPr/>
          </p:nvSpPr>
          <p:spPr>
            <a:xfrm rot="-10799940">
              <a:off x="-47782" y="927008"/>
              <a:ext cx="9223632" cy="1143936"/>
            </a:xfrm>
            <a:prstGeom prst="flowChartDocumen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41"/>
            <p:cNvSpPr/>
            <p:nvPr/>
          </p:nvSpPr>
          <p:spPr>
            <a:xfrm>
              <a:off x="-39825" y="1162925"/>
              <a:ext cx="9215700" cy="3980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679" name="Google Shape;1679;p41"/>
          <p:cNvPicPr preferRelativeResize="0"/>
          <p:nvPr/>
        </p:nvPicPr>
        <p:blipFill>
          <a:blip r:embed="rId2" cstate="hqprint">
            <a:alphaModFix/>
            <a:extLst>
              <a:ext uri="{28A0092B-C50C-407E-A947-70E740481C1C}">
                <a14:useLocalDpi xmlns:a14="http://schemas.microsoft.com/office/drawing/2010/main"/>
              </a:ext>
            </a:extLst>
          </a:blip>
          <a:stretch>
            <a:fillRect/>
          </a:stretch>
        </p:blipFill>
        <p:spPr>
          <a:xfrm>
            <a:off x="10248496" y="506976"/>
            <a:ext cx="954699" cy="183600"/>
          </a:xfrm>
          <a:prstGeom prst="rect">
            <a:avLst/>
          </a:prstGeom>
          <a:noFill/>
          <a:ln>
            <a:noFill/>
          </a:ln>
        </p:spPr>
      </p:pic>
      <p:sp>
        <p:nvSpPr>
          <p:cNvPr id="1680" name="Google Shape;1680;p41"/>
          <p:cNvSpPr txBox="1"/>
          <p:nvPr/>
        </p:nvSpPr>
        <p:spPr>
          <a:xfrm>
            <a:off x="11409045" y="6333135"/>
            <a:ext cx="731600" cy="5248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fld id="{00000000-1234-1234-1234-123412341234}" type="slidenum">
              <a:rPr lang="en" sz="1333">
                <a:solidFill>
                  <a:schemeClr val="dk1"/>
                </a:solidFill>
                <a:latin typeface="DM Sans"/>
                <a:ea typeface="DM Sans"/>
                <a:cs typeface="DM Sans"/>
                <a:sym typeface="DM Sans"/>
              </a:rPr>
              <a:pPr marL="0" lvl="0" indent="0" algn="r" rtl="0">
                <a:spcBef>
                  <a:spcPts val="0"/>
                </a:spcBef>
                <a:spcAft>
                  <a:spcPts val="0"/>
                </a:spcAft>
                <a:buNone/>
              </a:pPr>
              <a:t>‹#›</a:t>
            </a:fld>
            <a:endParaRPr sz="1333">
              <a:solidFill>
                <a:schemeClr val="dk1"/>
              </a:solidFill>
              <a:latin typeface="DM Sans"/>
              <a:ea typeface="DM Sans"/>
              <a:cs typeface="DM Sans"/>
              <a:sym typeface="DM Sans"/>
            </a:endParaRPr>
          </a:p>
        </p:txBody>
      </p:sp>
      <p:sp>
        <p:nvSpPr>
          <p:cNvPr id="1681" name="Google Shape;1681;p41"/>
          <p:cNvSpPr txBox="1">
            <a:spLocks noGrp="1"/>
          </p:cNvSpPr>
          <p:nvPr>
            <p:ph type="title"/>
          </p:nvPr>
        </p:nvSpPr>
        <p:spPr>
          <a:xfrm>
            <a:off x="871800" y="860033"/>
            <a:ext cx="8891600" cy="1143200"/>
          </a:xfrm>
          <a:prstGeom prst="rect">
            <a:avLst/>
          </a:prstGeom>
        </p:spPr>
        <p:txBody>
          <a:bodyPr spcFirstLastPara="1" wrap="square" lIns="0" tIns="91425" rIns="0" bIns="91425" anchor="t" anchorCtr="0">
            <a:noAutofit/>
          </a:bodyPr>
          <a:lstStyle>
            <a:lvl1pPr lvl="0" rtl="0">
              <a:spcBef>
                <a:spcPts val="0"/>
              </a:spcBef>
              <a:spcAft>
                <a:spcPts val="0"/>
              </a:spcAft>
              <a:buClr>
                <a:schemeClr val="accent1"/>
              </a:buClr>
              <a:buSzPts val="4500"/>
              <a:buNone/>
              <a:defRPr sz="6000">
                <a:solidFill>
                  <a:schemeClr val="accent1"/>
                </a:solidFill>
              </a:defRPr>
            </a:lvl1pPr>
            <a:lvl2pPr lvl="1" rtl="0">
              <a:spcBef>
                <a:spcPts val="1333"/>
              </a:spcBef>
              <a:spcAft>
                <a:spcPts val="0"/>
              </a:spcAft>
              <a:buSzPts val="6500"/>
              <a:buNone/>
              <a:defRPr>
                <a:latin typeface="DM Sans"/>
                <a:ea typeface="DM Sans"/>
                <a:cs typeface="DM Sans"/>
                <a:sym typeface="DM Sans"/>
              </a:defRPr>
            </a:lvl2pPr>
            <a:lvl3pPr lvl="2" rtl="0">
              <a:spcBef>
                <a:spcPts val="1333"/>
              </a:spcBef>
              <a:spcAft>
                <a:spcPts val="0"/>
              </a:spcAft>
              <a:buSzPts val="6500"/>
              <a:buNone/>
              <a:defRPr>
                <a:latin typeface="DM Sans"/>
                <a:ea typeface="DM Sans"/>
                <a:cs typeface="DM Sans"/>
                <a:sym typeface="DM Sans"/>
              </a:defRPr>
            </a:lvl3pPr>
            <a:lvl4pPr lvl="3" rtl="0">
              <a:spcBef>
                <a:spcPts val="1333"/>
              </a:spcBef>
              <a:spcAft>
                <a:spcPts val="0"/>
              </a:spcAft>
              <a:buSzPts val="6500"/>
              <a:buNone/>
              <a:defRPr>
                <a:latin typeface="DM Sans"/>
                <a:ea typeface="DM Sans"/>
                <a:cs typeface="DM Sans"/>
                <a:sym typeface="DM Sans"/>
              </a:defRPr>
            </a:lvl4pPr>
            <a:lvl5pPr lvl="4" rtl="0">
              <a:spcBef>
                <a:spcPts val="1333"/>
              </a:spcBef>
              <a:spcAft>
                <a:spcPts val="0"/>
              </a:spcAft>
              <a:buSzPts val="6500"/>
              <a:buNone/>
              <a:defRPr>
                <a:latin typeface="DM Sans"/>
                <a:ea typeface="DM Sans"/>
                <a:cs typeface="DM Sans"/>
                <a:sym typeface="DM Sans"/>
              </a:defRPr>
            </a:lvl5pPr>
            <a:lvl6pPr lvl="5" rtl="0">
              <a:spcBef>
                <a:spcPts val="1333"/>
              </a:spcBef>
              <a:spcAft>
                <a:spcPts val="0"/>
              </a:spcAft>
              <a:buSzPts val="6500"/>
              <a:buNone/>
              <a:defRPr>
                <a:latin typeface="DM Sans"/>
                <a:ea typeface="DM Sans"/>
                <a:cs typeface="DM Sans"/>
                <a:sym typeface="DM Sans"/>
              </a:defRPr>
            </a:lvl6pPr>
            <a:lvl7pPr lvl="6" rtl="0">
              <a:spcBef>
                <a:spcPts val="1333"/>
              </a:spcBef>
              <a:spcAft>
                <a:spcPts val="0"/>
              </a:spcAft>
              <a:buSzPts val="6500"/>
              <a:buNone/>
              <a:defRPr>
                <a:latin typeface="DM Sans"/>
                <a:ea typeface="DM Sans"/>
                <a:cs typeface="DM Sans"/>
                <a:sym typeface="DM Sans"/>
              </a:defRPr>
            </a:lvl7pPr>
            <a:lvl8pPr lvl="7" rtl="0">
              <a:spcBef>
                <a:spcPts val="1333"/>
              </a:spcBef>
              <a:spcAft>
                <a:spcPts val="0"/>
              </a:spcAft>
              <a:buSzPts val="6500"/>
              <a:buNone/>
              <a:defRPr>
                <a:latin typeface="DM Sans"/>
                <a:ea typeface="DM Sans"/>
                <a:cs typeface="DM Sans"/>
                <a:sym typeface="DM Sans"/>
              </a:defRPr>
            </a:lvl8pPr>
            <a:lvl9pPr lvl="8" rtl="0">
              <a:spcBef>
                <a:spcPts val="1333"/>
              </a:spcBef>
              <a:spcAft>
                <a:spcPts val="1333"/>
              </a:spcAft>
              <a:buSzPts val="6500"/>
              <a:buNone/>
              <a:defRPr>
                <a:latin typeface="DM Sans"/>
                <a:ea typeface="DM Sans"/>
                <a:cs typeface="DM Sans"/>
                <a:sym typeface="DM Sans"/>
              </a:defRPr>
            </a:lvl9pPr>
          </a:lstStyle>
          <a:p>
            <a:endParaRPr/>
          </a:p>
        </p:txBody>
      </p:sp>
      <p:sp>
        <p:nvSpPr>
          <p:cNvPr id="1682" name="Google Shape;1682;p41"/>
          <p:cNvSpPr txBox="1">
            <a:spLocks noGrp="1"/>
          </p:cNvSpPr>
          <p:nvPr>
            <p:ph type="body" idx="1"/>
          </p:nvPr>
        </p:nvSpPr>
        <p:spPr>
          <a:xfrm>
            <a:off x="871800" y="2003233"/>
            <a:ext cx="5128800" cy="2545200"/>
          </a:xfrm>
          <a:prstGeom prst="rect">
            <a:avLst/>
          </a:prstGeom>
        </p:spPr>
        <p:txBody>
          <a:bodyPr spcFirstLastPara="1" wrap="square" lIns="0" tIns="91425" rIns="0" bIns="91425" anchor="t" anchorCtr="0">
            <a:noAutofit/>
          </a:bodyPr>
          <a:lstStyle>
            <a:lvl1pPr marL="609585" lvl="0" indent="-389457" rtl="0">
              <a:lnSpc>
                <a:spcPct val="115000"/>
              </a:lnSpc>
              <a:spcBef>
                <a:spcPts val="0"/>
              </a:spcBef>
              <a:spcAft>
                <a:spcPts val="0"/>
              </a:spcAft>
              <a:buSzPts val="1000"/>
              <a:buChar char="●"/>
              <a:defRPr sz="1333"/>
            </a:lvl1pPr>
            <a:lvl2pPr marL="1219170" lvl="1" indent="-389457" rtl="0">
              <a:lnSpc>
                <a:spcPct val="115000"/>
              </a:lnSpc>
              <a:spcBef>
                <a:spcPts val="1333"/>
              </a:spcBef>
              <a:spcAft>
                <a:spcPts val="0"/>
              </a:spcAft>
              <a:buSzPts val="1000"/>
              <a:buChar char="○"/>
              <a:defRPr sz="1333"/>
            </a:lvl2pPr>
            <a:lvl3pPr marL="1828754" lvl="2" indent="-389457" rtl="0">
              <a:lnSpc>
                <a:spcPct val="115000"/>
              </a:lnSpc>
              <a:spcBef>
                <a:spcPts val="1333"/>
              </a:spcBef>
              <a:spcAft>
                <a:spcPts val="0"/>
              </a:spcAft>
              <a:buSzPts val="1000"/>
              <a:buChar char="■"/>
              <a:defRPr sz="1333"/>
            </a:lvl3pPr>
            <a:lvl4pPr marL="2438339" lvl="3" indent="-389457" rtl="0">
              <a:lnSpc>
                <a:spcPct val="115000"/>
              </a:lnSpc>
              <a:spcBef>
                <a:spcPts val="1333"/>
              </a:spcBef>
              <a:spcAft>
                <a:spcPts val="0"/>
              </a:spcAft>
              <a:buSzPts val="1000"/>
              <a:buChar char="●"/>
              <a:defRPr sz="1333"/>
            </a:lvl4pPr>
            <a:lvl5pPr marL="3047924" lvl="4" indent="-389457" rtl="0">
              <a:lnSpc>
                <a:spcPct val="115000"/>
              </a:lnSpc>
              <a:spcBef>
                <a:spcPts val="1333"/>
              </a:spcBef>
              <a:spcAft>
                <a:spcPts val="0"/>
              </a:spcAft>
              <a:buSzPts val="1000"/>
              <a:buChar char="○"/>
              <a:defRPr sz="1333"/>
            </a:lvl5pPr>
            <a:lvl6pPr marL="3657509" lvl="5" indent="-389457" rtl="0">
              <a:lnSpc>
                <a:spcPct val="115000"/>
              </a:lnSpc>
              <a:spcBef>
                <a:spcPts val="1333"/>
              </a:spcBef>
              <a:spcAft>
                <a:spcPts val="0"/>
              </a:spcAft>
              <a:buSzPts val="1000"/>
              <a:buChar char="■"/>
              <a:defRPr sz="1333"/>
            </a:lvl6pPr>
            <a:lvl7pPr marL="4267093" lvl="6" indent="-389457" rtl="0">
              <a:lnSpc>
                <a:spcPct val="115000"/>
              </a:lnSpc>
              <a:spcBef>
                <a:spcPts val="1333"/>
              </a:spcBef>
              <a:spcAft>
                <a:spcPts val="0"/>
              </a:spcAft>
              <a:buSzPts val="1000"/>
              <a:buChar char="●"/>
              <a:defRPr sz="1333"/>
            </a:lvl7pPr>
            <a:lvl8pPr marL="4876678" lvl="7" indent="-389457" rtl="0">
              <a:lnSpc>
                <a:spcPct val="115000"/>
              </a:lnSpc>
              <a:spcBef>
                <a:spcPts val="1333"/>
              </a:spcBef>
              <a:spcAft>
                <a:spcPts val="0"/>
              </a:spcAft>
              <a:buSzPts val="1000"/>
              <a:buChar char="○"/>
              <a:defRPr sz="1333"/>
            </a:lvl8pPr>
            <a:lvl9pPr marL="5486263" lvl="8" indent="-389457" rtl="0">
              <a:lnSpc>
                <a:spcPct val="115000"/>
              </a:lnSpc>
              <a:spcBef>
                <a:spcPts val="1333"/>
              </a:spcBef>
              <a:spcAft>
                <a:spcPts val="1333"/>
              </a:spcAft>
              <a:buSzPts val="1000"/>
              <a:buChar char="■"/>
              <a:defRPr sz="1333"/>
            </a:lvl9pPr>
          </a:lstStyle>
          <a:p>
            <a:endParaRPr/>
          </a:p>
        </p:txBody>
      </p:sp>
      <p:sp>
        <p:nvSpPr>
          <p:cNvPr id="1683" name="Google Shape;1683;p41"/>
          <p:cNvSpPr txBox="1">
            <a:spLocks noGrp="1"/>
          </p:cNvSpPr>
          <p:nvPr>
            <p:ph type="body" idx="2"/>
          </p:nvPr>
        </p:nvSpPr>
        <p:spPr>
          <a:xfrm>
            <a:off x="6191400" y="2003233"/>
            <a:ext cx="5128800" cy="2545200"/>
          </a:xfrm>
          <a:prstGeom prst="rect">
            <a:avLst/>
          </a:prstGeom>
        </p:spPr>
        <p:txBody>
          <a:bodyPr spcFirstLastPara="1" wrap="square" lIns="0" tIns="91425" rIns="0" bIns="91425" anchor="t" anchorCtr="0">
            <a:noAutofit/>
          </a:bodyPr>
          <a:lstStyle>
            <a:lvl1pPr marL="609585" lvl="0" indent="-389457" rtl="0">
              <a:lnSpc>
                <a:spcPct val="115000"/>
              </a:lnSpc>
              <a:spcBef>
                <a:spcPts val="0"/>
              </a:spcBef>
              <a:spcAft>
                <a:spcPts val="0"/>
              </a:spcAft>
              <a:buSzPts val="1000"/>
              <a:buChar char="●"/>
              <a:defRPr sz="1333"/>
            </a:lvl1pPr>
            <a:lvl2pPr marL="1219170" lvl="1" indent="-389457" rtl="0">
              <a:lnSpc>
                <a:spcPct val="115000"/>
              </a:lnSpc>
              <a:spcBef>
                <a:spcPts val="1333"/>
              </a:spcBef>
              <a:spcAft>
                <a:spcPts val="0"/>
              </a:spcAft>
              <a:buSzPts val="1000"/>
              <a:buChar char="○"/>
              <a:defRPr sz="1333"/>
            </a:lvl2pPr>
            <a:lvl3pPr marL="1828754" lvl="2" indent="-389457" rtl="0">
              <a:lnSpc>
                <a:spcPct val="115000"/>
              </a:lnSpc>
              <a:spcBef>
                <a:spcPts val="1333"/>
              </a:spcBef>
              <a:spcAft>
                <a:spcPts val="0"/>
              </a:spcAft>
              <a:buSzPts val="1000"/>
              <a:buChar char="■"/>
              <a:defRPr sz="1333"/>
            </a:lvl3pPr>
            <a:lvl4pPr marL="2438339" lvl="3" indent="-389457" rtl="0">
              <a:lnSpc>
                <a:spcPct val="115000"/>
              </a:lnSpc>
              <a:spcBef>
                <a:spcPts val="1333"/>
              </a:spcBef>
              <a:spcAft>
                <a:spcPts val="0"/>
              </a:spcAft>
              <a:buSzPts val="1000"/>
              <a:buChar char="●"/>
              <a:defRPr sz="1333"/>
            </a:lvl4pPr>
            <a:lvl5pPr marL="3047924" lvl="4" indent="-389457" rtl="0">
              <a:lnSpc>
                <a:spcPct val="115000"/>
              </a:lnSpc>
              <a:spcBef>
                <a:spcPts val="1333"/>
              </a:spcBef>
              <a:spcAft>
                <a:spcPts val="0"/>
              </a:spcAft>
              <a:buSzPts val="1000"/>
              <a:buChar char="○"/>
              <a:defRPr sz="1333"/>
            </a:lvl5pPr>
            <a:lvl6pPr marL="3657509" lvl="5" indent="-389457" rtl="0">
              <a:lnSpc>
                <a:spcPct val="115000"/>
              </a:lnSpc>
              <a:spcBef>
                <a:spcPts val="1333"/>
              </a:spcBef>
              <a:spcAft>
                <a:spcPts val="0"/>
              </a:spcAft>
              <a:buSzPts val="1000"/>
              <a:buChar char="■"/>
              <a:defRPr sz="1333"/>
            </a:lvl6pPr>
            <a:lvl7pPr marL="4267093" lvl="6" indent="-389457" rtl="0">
              <a:lnSpc>
                <a:spcPct val="115000"/>
              </a:lnSpc>
              <a:spcBef>
                <a:spcPts val="1333"/>
              </a:spcBef>
              <a:spcAft>
                <a:spcPts val="0"/>
              </a:spcAft>
              <a:buSzPts val="1000"/>
              <a:buChar char="●"/>
              <a:defRPr sz="1333"/>
            </a:lvl7pPr>
            <a:lvl8pPr marL="4876678" lvl="7" indent="-389457" rtl="0">
              <a:lnSpc>
                <a:spcPct val="115000"/>
              </a:lnSpc>
              <a:spcBef>
                <a:spcPts val="1333"/>
              </a:spcBef>
              <a:spcAft>
                <a:spcPts val="0"/>
              </a:spcAft>
              <a:buSzPts val="1000"/>
              <a:buChar char="○"/>
              <a:defRPr sz="1333"/>
            </a:lvl8pPr>
            <a:lvl9pPr marL="5486263" lvl="8" indent="-389457" rtl="0">
              <a:lnSpc>
                <a:spcPct val="115000"/>
              </a:lnSpc>
              <a:spcBef>
                <a:spcPts val="1333"/>
              </a:spcBef>
              <a:spcAft>
                <a:spcPts val="1333"/>
              </a:spcAft>
              <a:buSzPts val="1000"/>
              <a:buChar char="■"/>
              <a:defRPr sz="1333"/>
            </a:lvl9pPr>
          </a:lstStyle>
          <a:p>
            <a:endParaRPr/>
          </a:p>
        </p:txBody>
      </p:sp>
    </p:spTree>
    <p:extLst>
      <p:ext uri="{BB962C8B-B14F-4D97-AF65-F5344CB8AC3E}">
        <p14:creationId xmlns:p14="http://schemas.microsoft.com/office/powerpoint/2010/main" val="350946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act Us_Option 2">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54F48FC3-CFC7-4647-B579-4199DB538F04}"/>
              </a:ext>
            </a:extLst>
          </p:cNvPr>
          <p:cNvSpPr/>
          <p:nvPr userDrawn="1"/>
        </p:nvSpPr>
        <p:spPr>
          <a:xfrm>
            <a:off x="0" y="1487606"/>
            <a:ext cx="12192000" cy="4435522"/>
          </a:xfrm>
          <a:custGeom>
            <a:avLst/>
            <a:gdLst/>
            <a:ahLst/>
            <a:cxnLst/>
            <a:rect l="l" t="t" r="r" b="b"/>
            <a:pathLst>
              <a:path w="12565380" h="6785609">
                <a:moveTo>
                  <a:pt x="0" y="6785133"/>
                </a:moveTo>
                <a:lnTo>
                  <a:pt x="12565062" y="6785133"/>
                </a:lnTo>
                <a:lnTo>
                  <a:pt x="12565062" y="0"/>
                </a:lnTo>
                <a:lnTo>
                  <a:pt x="0" y="0"/>
                </a:lnTo>
                <a:lnTo>
                  <a:pt x="0" y="6785133"/>
                </a:lnTo>
                <a:close/>
              </a:path>
            </a:pathLst>
          </a:custGeom>
          <a:solidFill>
            <a:srgbClr val="354753"/>
          </a:solidFill>
        </p:spPr>
        <p:txBody>
          <a:bodyPr wrap="square" lIns="0" tIns="0" rIns="0" bIns="0" rtlCol="0"/>
          <a:lstStyle/>
          <a:p>
            <a:endParaRPr sz="1092">
              <a:solidFill>
                <a:schemeClr val="bg1"/>
              </a:solidFill>
              <a:latin typeface="Trebuchet MS" panose="020B0603020202020204" pitchFamily="34" charset="0"/>
            </a:endParaRPr>
          </a:p>
        </p:txBody>
      </p:sp>
      <p:sp>
        <p:nvSpPr>
          <p:cNvPr id="12" name="Title 11">
            <a:extLst>
              <a:ext uri="{FF2B5EF4-FFF2-40B4-BE49-F238E27FC236}">
                <a16:creationId xmlns:a16="http://schemas.microsoft.com/office/drawing/2014/main" id="{93A0313C-0FA1-4524-9AF8-C49CF570A37F}"/>
              </a:ext>
            </a:extLst>
          </p:cNvPr>
          <p:cNvSpPr>
            <a:spLocks noGrp="1"/>
          </p:cNvSpPr>
          <p:nvPr>
            <p:ph type="title" hasCustomPrompt="1"/>
          </p:nvPr>
        </p:nvSpPr>
        <p:spPr>
          <a:xfrm>
            <a:off x="1530736" y="1756349"/>
            <a:ext cx="9878082" cy="728113"/>
          </a:xfrm>
        </p:spPr>
        <p:txBody>
          <a:bodyPr/>
          <a:lstStyle>
            <a:lvl1pPr>
              <a:lnSpc>
                <a:spcPct val="75000"/>
              </a:lnSpc>
              <a:defRPr sz="6276" spc="-30" baseline="0">
                <a:solidFill>
                  <a:schemeClr val="bg1"/>
                </a:solidFill>
              </a:defRPr>
            </a:lvl1pPr>
          </a:lstStyle>
          <a:p>
            <a:r>
              <a:rPr lang="en-US"/>
              <a:t>Click to add title</a:t>
            </a:r>
            <a:endParaRPr lang="en-GB"/>
          </a:p>
        </p:txBody>
      </p:sp>
    </p:spTree>
    <p:extLst>
      <p:ext uri="{BB962C8B-B14F-4D97-AF65-F5344CB8AC3E}">
        <p14:creationId xmlns:p14="http://schemas.microsoft.com/office/powerpoint/2010/main" val="3542902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With Images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0" y="1486695"/>
            <a:ext cx="12192000" cy="4428000"/>
          </a:xfrm>
          <a:prstGeom prst="rect">
            <a:avLst/>
          </a:prstGeom>
          <a:solidFill>
            <a:srgbClr val="89C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44C27D9-D43A-436A-8B71-40A8A60C1F3D}"/>
              </a:ext>
            </a:extLst>
          </p:cNvPr>
          <p:cNvSpPr/>
          <p:nvPr userDrawn="1"/>
        </p:nvSpPr>
        <p:spPr>
          <a:xfrm>
            <a:off x="9780000" y="2962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400"/>
          </a:p>
        </p:txBody>
      </p:sp>
      <p:sp>
        <p:nvSpPr>
          <p:cNvPr id="10" name="Rectangle 9">
            <a:extLst>
              <a:ext uri="{FF2B5EF4-FFF2-40B4-BE49-F238E27FC236}">
                <a16:creationId xmlns:a16="http://schemas.microsoft.com/office/drawing/2014/main" id="{5DB7EDE9-D087-460F-B314-A9E2052FF9C8}"/>
              </a:ext>
            </a:extLst>
          </p:cNvPr>
          <p:cNvSpPr/>
          <p:nvPr userDrawn="1"/>
        </p:nvSpPr>
        <p:spPr>
          <a:xfrm>
            <a:off x="9780000" y="1486695"/>
            <a:ext cx="2412000" cy="1476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E66D950-A5F6-4EAA-B36C-2C8AC8499506}"/>
              </a:ext>
            </a:extLst>
          </p:cNvPr>
          <p:cNvSpPr/>
          <p:nvPr userDrawn="1"/>
        </p:nvSpPr>
        <p:spPr>
          <a:xfrm>
            <a:off x="9780000" y="4438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a:t>TITLE</a:t>
            </a:r>
            <a:endParaRPr lang="en-GB"/>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rm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a:br>
            <a:r>
              <a:rPr lang="en-US"/>
              <a:t>SUBTITLE</a:t>
            </a:r>
            <a:endParaRPr lang="en-GB"/>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486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59AF267-1AD0-486A-990F-40A1A79BFC35}"/>
              </a:ext>
            </a:extLst>
          </p:cNvPr>
          <p:cNvSpPr/>
          <p:nvPr userDrawn="1"/>
        </p:nvSpPr>
        <p:spPr>
          <a:xfrm>
            <a:off x="7368000" y="2962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Placeholder 8">
            <a:extLst>
              <a:ext uri="{FF2B5EF4-FFF2-40B4-BE49-F238E27FC236}">
                <a16:creationId xmlns:a16="http://schemas.microsoft.com/office/drawing/2014/main" id="{0B83D444-8CB1-422C-A315-13E3E74B9A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8000" y="1486695"/>
            <a:ext cx="2412000" cy="2951999"/>
          </a:xfrm>
          <a:prstGeom prst="rect">
            <a:avLst/>
          </a:prstGeom>
        </p:spPr>
      </p:pic>
      <p:pic>
        <p:nvPicPr>
          <p:cNvPr id="14" name="Picture Placeholder 9">
            <a:extLst>
              <a:ext uri="{FF2B5EF4-FFF2-40B4-BE49-F238E27FC236}">
                <a16:creationId xmlns:a16="http://schemas.microsoft.com/office/drawing/2014/main" id="{91204D8A-33D9-4563-ACBB-13CFD339789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0000" y="4438694"/>
            <a:ext cx="2412000" cy="1476000"/>
          </a:xfrm>
          <a:prstGeom prst="rect">
            <a:avLst/>
          </a:prstGeom>
        </p:spPr>
      </p:pic>
    </p:spTree>
    <p:extLst>
      <p:ext uri="{BB962C8B-B14F-4D97-AF65-F5344CB8AC3E}">
        <p14:creationId xmlns:p14="http://schemas.microsoft.com/office/powerpoint/2010/main" val="2209337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With Images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0" y="1486695"/>
            <a:ext cx="12192000" cy="4428000"/>
          </a:xfrm>
          <a:prstGeom prst="rect">
            <a:avLst/>
          </a:prstGeom>
          <a:solidFill>
            <a:srgbClr val="89C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44C27D9-D43A-436A-8B71-40A8A60C1F3D}"/>
              </a:ext>
            </a:extLst>
          </p:cNvPr>
          <p:cNvSpPr/>
          <p:nvPr userDrawn="1"/>
        </p:nvSpPr>
        <p:spPr>
          <a:xfrm>
            <a:off x="9780000" y="2962695"/>
            <a:ext cx="2412000" cy="1476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400"/>
          </a:p>
        </p:txBody>
      </p:sp>
      <p:sp>
        <p:nvSpPr>
          <p:cNvPr id="10" name="Rectangle 9">
            <a:extLst>
              <a:ext uri="{FF2B5EF4-FFF2-40B4-BE49-F238E27FC236}">
                <a16:creationId xmlns:a16="http://schemas.microsoft.com/office/drawing/2014/main" id="{5DB7EDE9-D087-460F-B314-A9E2052FF9C8}"/>
              </a:ext>
            </a:extLst>
          </p:cNvPr>
          <p:cNvSpPr/>
          <p:nvPr userDrawn="1"/>
        </p:nvSpPr>
        <p:spPr>
          <a:xfrm>
            <a:off x="9780000" y="1486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E66D950-A5F6-4EAA-B36C-2C8AC8499506}"/>
              </a:ext>
            </a:extLst>
          </p:cNvPr>
          <p:cNvSpPr/>
          <p:nvPr userDrawn="1"/>
        </p:nvSpPr>
        <p:spPr>
          <a:xfrm>
            <a:off x="9780000" y="4438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a:t>TITLE</a:t>
            </a:r>
            <a:endParaRPr lang="en-GB"/>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rm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a:br>
            <a:r>
              <a:rPr lang="en-US"/>
              <a:t> SUBTITLE</a:t>
            </a:r>
            <a:endParaRPr lang="en-GB"/>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486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59AF267-1AD0-486A-990F-40A1A79BFC35}"/>
              </a:ext>
            </a:extLst>
          </p:cNvPr>
          <p:cNvSpPr/>
          <p:nvPr userDrawn="1"/>
        </p:nvSpPr>
        <p:spPr>
          <a:xfrm>
            <a:off x="7368000" y="2962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Placeholder 7">
            <a:extLst>
              <a:ext uri="{FF2B5EF4-FFF2-40B4-BE49-F238E27FC236}">
                <a16:creationId xmlns:a16="http://schemas.microsoft.com/office/drawing/2014/main" id="{98FCF628-1633-42A7-A7D4-F92C34AB60C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8000" y="1486696"/>
            <a:ext cx="2412000" cy="2951996"/>
          </a:xfrm>
          <a:prstGeom prst="rect">
            <a:avLst/>
          </a:prstGeom>
        </p:spPr>
      </p:pic>
      <p:pic>
        <p:nvPicPr>
          <p:cNvPr id="13" name="Picture 12">
            <a:extLst>
              <a:ext uri="{FF2B5EF4-FFF2-40B4-BE49-F238E27FC236}">
                <a16:creationId xmlns:a16="http://schemas.microsoft.com/office/drawing/2014/main" id="{F49ABC07-74F7-4327-9BFD-C942E76F31B5}"/>
              </a:ext>
            </a:extLst>
          </p:cNvPr>
          <p:cNvPicPr/>
          <p:nvPr userDrawn="1"/>
        </p:nvPicPr>
        <p:blipFill rotWithShape="1">
          <a:blip r:embed="rId3" cstate="screen">
            <a:extLst>
              <a:ext uri="{28A0092B-C50C-407E-A947-70E740481C1C}">
                <a14:useLocalDpi xmlns:a14="http://schemas.microsoft.com/office/drawing/2010/main"/>
              </a:ext>
            </a:extLst>
          </a:blip>
          <a:srcRect/>
          <a:stretch/>
        </p:blipFill>
        <p:spPr>
          <a:xfrm>
            <a:off x="9780000" y="4438693"/>
            <a:ext cx="2412000" cy="1475998"/>
          </a:xfrm>
          <a:prstGeom prst="rect">
            <a:avLst/>
          </a:prstGeom>
        </p:spPr>
      </p:pic>
    </p:spTree>
    <p:extLst>
      <p:ext uri="{BB962C8B-B14F-4D97-AF65-F5344CB8AC3E}">
        <p14:creationId xmlns:p14="http://schemas.microsoft.com/office/powerpoint/2010/main" val="579071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Mai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0" y="1486695"/>
            <a:ext cx="12192000" cy="4428000"/>
          </a:xfrm>
          <a:prstGeom prst="rect">
            <a:avLst/>
          </a:prstGeom>
          <a:solidFill>
            <a:srgbClr val="89C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44C27D9-D43A-436A-8B71-40A8A60C1F3D}"/>
              </a:ext>
            </a:extLst>
          </p:cNvPr>
          <p:cNvSpPr/>
          <p:nvPr userDrawn="1"/>
        </p:nvSpPr>
        <p:spPr>
          <a:xfrm>
            <a:off x="9780000" y="2962695"/>
            <a:ext cx="2412000" cy="1476000"/>
          </a:xfrm>
          <a:prstGeom prst="rect">
            <a:avLst/>
          </a:prstGeom>
          <a:solidFill>
            <a:srgbClr val="6EC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400"/>
          </a:p>
        </p:txBody>
      </p:sp>
      <p:sp>
        <p:nvSpPr>
          <p:cNvPr id="10" name="Rectangle 9">
            <a:extLst>
              <a:ext uri="{FF2B5EF4-FFF2-40B4-BE49-F238E27FC236}">
                <a16:creationId xmlns:a16="http://schemas.microsoft.com/office/drawing/2014/main" id="{5DB7EDE9-D087-460F-B314-A9E2052FF9C8}"/>
              </a:ext>
            </a:extLst>
          </p:cNvPr>
          <p:cNvSpPr/>
          <p:nvPr userDrawn="1"/>
        </p:nvSpPr>
        <p:spPr>
          <a:xfrm>
            <a:off x="9780000" y="1486695"/>
            <a:ext cx="2412000" cy="1476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E66D950-A5F6-4EAA-B36C-2C8AC8499506}"/>
              </a:ext>
            </a:extLst>
          </p:cNvPr>
          <p:cNvSpPr/>
          <p:nvPr userDrawn="1"/>
        </p:nvSpPr>
        <p:spPr>
          <a:xfrm>
            <a:off x="9780000" y="4438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a:t>TITLE</a:t>
            </a:r>
            <a:endParaRPr lang="en-GB"/>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rm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a:br>
            <a:r>
              <a:rPr lang="en-US"/>
              <a:t>SUBTITLE</a:t>
            </a:r>
            <a:endParaRPr lang="en-GB"/>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486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59AF267-1AD0-486A-990F-40A1A79BFC35}"/>
              </a:ext>
            </a:extLst>
          </p:cNvPr>
          <p:cNvSpPr/>
          <p:nvPr userDrawn="1"/>
        </p:nvSpPr>
        <p:spPr>
          <a:xfrm>
            <a:off x="7368000" y="2962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54751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1" y="1486695"/>
            <a:ext cx="12192001" cy="4428000"/>
          </a:xfrm>
          <a:prstGeom prst="rect">
            <a:avLst/>
          </a:prstGeom>
          <a:solidFill>
            <a:srgbClr val="89CBBC"/>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a:t>TITLE</a:t>
            </a:r>
            <a:endParaRPr lang="en-GB"/>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a:br>
            <a:r>
              <a:rPr lang="en-US"/>
              <a:t>SUBTITLE</a:t>
            </a:r>
            <a:endParaRPr lang="en-GB"/>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378424"/>
            <a:ext cx="2412000" cy="3060269"/>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ED79147-9D06-473E-988A-585F672B0F35}"/>
              </a:ext>
            </a:extLst>
          </p:cNvPr>
          <p:cNvSpPr/>
          <p:nvPr userDrawn="1"/>
        </p:nvSpPr>
        <p:spPr>
          <a:xfrm>
            <a:off x="9780000" y="2962693"/>
            <a:ext cx="2530280" cy="147600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a:extLst>
              <a:ext uri="{FF2B5EF4-FFF2-40B4-BE49-F238E27FC236}">
                <a16:creationId xmlns:a16="http://schemas.microsoft.com/office/drawing/2014/main" id="{4F1CCD31-9920-4AE5-B984-FCC33530754A}"/>
              </a:ext>
            </a:extLst>
          </p:cNvPr>
          <p:cNvCxnSpPr/>
          <p:nvPr userDrawn="1"/>
        </p:nvCxnSpPr>
        <p:spPr>
          <a:xfrm>
            <a:off x="7368000" y="4438691"/>
            <a:ext cx="4824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0CB5FF1-86A9-424F-9D03-089ECA409208}"/>
              </a:ext>
            </a:extLst>
          </p:cNvPr>
          <p:cNvCxnSpPr>
            <a:cxnSpLocks/>
          </p:cNvCxnSpPr>
          <p:nvPr userDrawn="1"/>
        </p:nvCxnSpPr>
        <p:spPr>
          <a:xfrm>
            <a:off x="9780000" y="2962693"/>
            <a:ext cx="2412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B72697B-6F57-465D-A730-2A8844B6B830}"/>
              </a:ext>
            </a:extLst>
          </p:cNvPr>
          <p:cNvCxnSpPr>
            <a:cxnSpLocks/>
          </p:cNvCxnSpPr>
          <p:nvPr userDrawn="1"/>
        </p:nvCxnSpPr>
        <p:spPr>
          <a:xfrm flipH="1">
            <a:off x="9780000" y="1378424"/>
            <a:ext cx="6376" cy="472212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211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095F0-88E4-4363-957D-BBB14FF22F6A}"/>
              </a:ext>
            </a:extLst>
          </p:cNvPr>
          <p:cNvSpPr>
            <a:spLocks noGrp="1"/>
          </p:cNvSpPr>
          <p:nvPr>
            <p:ph type="title" hasCustomPrompt="1"/>
          </p:nvPr>
        </p:nvSpPr>
        <p:spPr/>
        <p:txBody>
          <a:bodyPr/>
          <a:lstStyle>
            <a:lvl1pPr>
              <a:defRPr/>
            </a:lvl1pPr>
          </a:lstStyle>
          <a:p>
            <a:r>
              <a:rPr lang="en-US"/>
              <a:t>Title </a:t>
            </a:r>
            <a:endParaRPr lang="en-GB"/>
          </a:p>
        </p:txBody>
      </p:sp>
      <p:sp>
        <p:nvSpPr>
          <p:cNvPr id="3" name="Content Placeholder 2">
            <a:extLst>
              <a:ext uri="{FF2B5EF4-FFF2-40B4-BE49-F238E27FC236}">
                <a16:creationId xmlns:a16="http://schemas.microsoft.com/office/drawing/2014/main" id="{11EDF4D4-C175-4323-8DF6-0D87F4E78477}"/>
              </a:ext>
            </a:extLst>
          </p:cNvPr>
          <p:cNvSpPr>
            <a:spLocks noGrp="1"/>
          </p:cNvSpPr>
          <p:nvPr>
            <p:ph idx="1" hasCustomPrompt="1"/>
          </p:nvPr>
        </p:nvSpPr>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Body text</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072850-9B9F-4A10-9981-355C5CB12843}"/>
              </a:ext>
            </a:extLst>
          </p:cNvPr>
          <p:cNvSpPr>
            <a:spLocks noGrp="1"/>
          </p:cNvSpPr>
          <p:nvPr>
            <p:ph type="dt" sz="half" idx="10"/>
          </p:nvPr>
        </p:nvSpPr>
        <p:spPr/>
        <p:txBody>
          <a:bodyPr/>
          <a:lstStyle/>
          <a:p>
            <a:fld id="{6AD90B00-43A1-4800-9CA1-5C06383ACA23}" type="datetimeFigureOut">
              <a:rPr lang="en-GB" smtClean="0"/>
              <a:t>01/05/2024</a:t>
            </a:fld>
            <a:endParaRPr lang="en-GB"/>
          </a:p>
        </p:txBody>
      </p:sp>
      <p:sp>
        <p:nvSpPr>
          <p:cNvPr id="5" name="Footer Placeholder 4">
            <a:extLst>
              <a:ext uri="{FF2B5EF4-FFF2-40B4-BE49-F238E27FC236}">
                <a16:creationId xmlns:a16="http://schemas.microsoft.com/office/drawing/2014/main" id="{653AEE20-00D1-4D19-AA15-17987B00DD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D22389-506A-4F64-B050-EF574EA70766}"/>
              </a:ext>
            </a:extLst>
          </p:cNvPr>
          <p:cNvSpPr>
            <a:spLocks noGrp="1"/>
          </p:cNvSpPr>
          <p:nvPr>
            <p:ph type="sldNum" sz="quarter" idx="12"/>
          </p:nvPr>
        </p:nvSpPr>
        <p:spPr/>
        <p:txBody>
          <a:bodyPr/>
          <a:lstStyle/>
          <a:p>
            <a:fld id="{A4989545-EDCE-4AFD-A704-488F3ECE6BF4}" type="slidenum">
              <a:rPr lang="en-GB" smtClean="0"/>
              <a:t>‹#›</a:t>
            </a:fld>
            <a:endParaRPr lang="en-GB"/>
          </a:p>
        </p:txBody>
      </p:sp>
    </p:spTree>
    <p:extLst>
      <p:ext uri="{BB962C8B-B14F-4D97-AF65-F5344CB8AC3E}">
        <p14:creationId xmlns:p14="http://schemas.microsoft.com/office/powerpoint/2010/main" val="149930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9EB234-B440-4F3F-A6CD-5C2C7717D1A6}"/>
              </a:ext>
            </a:extLst>
          </p:cNvPr>
          <p:cNvSpPr>
            <a:spLocks noGrp="1"/>
          </p:cNvSpPr>
          <p:nvPr>
            <p:ph type="body" idx="1" hasCustomPrompt="1"/>
          </p:nvPr>
        </p:nvSpPr>
        <p:spPr>
          <a:xfrm>
            <a:off x="839788" y="1476103"/>
            <a:ext cx="5157787" cy="574766"/>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4" name="Content Placeholder 3">
            <a:extLst>
              <a:ext uri="{FF2B5EF4-FFF2-40B4-BE49-F238E27FC236}">
                <a16:creationId xmlns:a16="http://schemas.microsoft.com/office/drawing/2014/main" id="{D437F147-C11A-4EF8-BCEB-1FBE960FEC98}"/>
              </a:ext>
            </a:extLst>
          </p:cNvPr>
          <p:cNvSpPr>
            <a:spLocks noGrp="1"/>
          </p:cNvSpPr>
          <p:nvPr>
            <p:ph sz="half" idx="2" hasCustomPrompt="1"/>
          </p:nvPr>
        </p:nvSpPr>
        <p:spPr>
          <a:xfrm>
            <a:off x="839788" y="2217556"/>
            <a:ext cx="5157787" cy="3972107"/>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Body text</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D00F1AD-C8B9-47C8-B22D-88232E6EC7CC}"/>
              </a:ext>
            </a:extLst>
          </p:cNvPr>
          <p:cNvSpPr>
            <a:spLocks noGrp="1"/>
          </p:cNvSpPr>
          <p:nvPr>
            <p:ph type="body" sz="quarter" idx="3" hasCustomPrompt="1"/>
          </p:nvPr>
        </p:nvSpPr>
        <p:spPr>
          <a:xfrm>
            <a:off x="6172200" y="1476103"/>
            <a:ext cx="5183188" cy="574766"/>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6" name="Content Placeholder 5">
            <a:extLst>
              <a:ext uri="{FF2B5EF4-FFF2-40B4-BE49-F238E27FC236}">
                <a16:creationId xmlns:a16="http://schemas.microsoft.com/office/drawing/2014/main" id="{B1902A70-3D24-4282-9462-3E11DFD5C02C}"/>
              </a:ext>
            </a:extLst>
          </p:cNvPr>
          <p:cNvSpPr>
            <a:spLocks noGrp="1"/>
          </p:cNvSpPr>
          <p:nvPr>
            <p:ph sz="quarter" idx="4" hasCustomPrompt="1"/>
          </p:nvPr>
        </p:nvSpPr>
        <p:spPr>
          <a:xfrm>
            <a:off x="6172200" y="2217556"/>
            <a:ext cx="5183188" cy="3972107"/>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Body text</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9FA81B6-9707-4F4C-8AA2-39174A6E3056}"/>
              </a:ext>
            </a:extLst>
          </p:cNvPr>
          <p:cNvSpPr>
            <a:spLocks noGrp="1"/>
          </p:cNvSpPr>
          <p:nvPr>
            <p:ph type="dt" sz="half" idx="10"/>
          </p:nvPr>
        </p:nvSpPr>
        <p:spPr/>
        <p:txBody>
          <a:bodyPr/>
          <a:lstStyle/>
          <a:p>
            <a:fld id="{6AD90B00-43A1-4800-9CA1-5C06383ACA23}" type="datetimeFigureOut">
              <a:rPr lang="en-GB" smtClean="0"/>
              <a:t>01/05/2024</a:t>
            </a:fld>
            <a:endParaRPr lang="en-GB"/>
          </a:p>
        </p:txBody>
      </p:sp>
      <p:sp>
        <p:nvSpPr>
          <p:cNvPr id="8" name="Footer Placeholder 7">
            <a:extLst>
              <a:ext uri="{FF2B5EF4-FFF2-40B4-BE49-F238E27FC236}">
                <a16:creationId xmlns:a16="http://schemas.microsoft.com/office/drawing/2014/main" id="{3568D2F6-8B66-4E1F-BF61-D547D36EEEB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6C3AD41-67E2-4F4B-AB07-569A2FD2C851}"/>
              </a:ext>
            </a:extLst>
          </p:cNvPr>
          <p:cNvSpPr>
            <a:spLocks noGrp="1"/>
          </p:cNvSpPr>
          <p:nvPr>
            <p:ph type="sldNum" sz="quarter" idx="12"/>
          </p:nvPr>
        </p:nvSpPr>
        <p:spPr/>
        <p:txBody>
          <a:bodyPr/>
          <a:lstStyle/>
          <a:p>
            <a:fld id="{A4989545-EDCE-4AFD-A704-488F3ECE6BF4}" type="slidenum">
              <a:rPr lang="en-GB" smtClean="0"/>
              <a:t>‹#›</a:t>
            </a:fld>
            <a:endParaRPr lang="en-GB"/>
          </a:p>
        </p:txBody>
      </p:sp>
      <p:sp>
        <p:nvSpPr>
          <p:cNvPr id="10" name="Title Placeholder 1">
            <a:extLst>
              <a:ext uri="{FF2B5EF4-FFF2-40B4-BE49-F238E27FC236}">
                <a16:creationId xmlns:a16="http://schemas.microsoft.com/office/drawing/2014/main" id="{9323AB77-D929-42AB-B9C1-862E6297E1CD}"/>
              </a:ext>
            </a:extLst>
          </p:cNvPr>
          <p:cNvSpPr>
            <a:spLocks noGrp="1"/>
          </p:cNvSpPr>
          <p:nvPr>
            <p:ph type="title" hasCustomPrompt="1"/>
          </p:nvPr>
        </p:nvSpPr>
        <p:spPr>
          <a:xfrm>
            <a:off x="838200" y="252331"/>
            <a:ext cx="9144000" cy="857412"/>
          </a:xfrm>
          <a:prstGeom prst="rect">
            <a:avLst/>
          </a:prstGeom>
        </p:spPr>
        <p:txBody>
          <a:bodyPr vert="horz" lIns="91440" tIns="45720" rIns="91440" bIns="45720" rtlCol="0" anchor="ctr">
            <a:normAutofit/>
          </a:bodyPr>
          <a:lstStyle/>
          <a:p>
            <a:r>
              <a:rPr lang="en-US"/>
              <a:t>Title</a:t>
            </a:r>
            <a:endParaRPr lang="en-GB"/>
          </a:p>
        </p:txBody>
      </p:sp>
    </p:spTree>
    <p:extLst>
      <p:ext uri="{BB962C8B-B14F-4D97-AF65-F5344CB8AC3E}">
        <p14:creationId xmlns:p14="http://schemas.microsoft.com/office/powerpoint/2010/main" val="2451264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10" name="object 2">
            <a:extLst>
              <a:ext uri="{FF2B5EF4-FFF2-40B4-BE49-F238E27FC236}">
                <a16:creationId xmlns:a16="http://schemas.microsoft.com/office/drawing/2014/main" id="{9EE13548-3C2F-40AB-A020-26F4C3751490}"/>
              </a:ext>
            </a:extLst>
          </p:cNvPr>
          <p:cNvSpPr/>
          <p:nvPr userDrawn="1"/>
        </p:nvSpPr>
        <p:spPr>
          <a:xfrm>
            <a:off x="0" y="1371497"/>
            <a:ext cx="781351" cy="2743200"/>
          </a:xfrm>
          <a:custGeom>
            <a:avLst/>
            <a:gdLst/>
            <a:ahLst/>
            <a:cxnLst/>
            <a:rect l="l" t="t" r="r" b="b"/>
            <a:pathLst>
              <a:path w="1288415" h="4523740">
                <a:moveTo>
                  <a:pt x="0" y="4523432"/>
                </a:moveTo>
                <a:lnTo>
                  <a:pt x="1287918" y="4523432"/>
                </a:lnTo>
                <a:lnTo>
                  <a:pt x="1287918" y="0"/>
                </a:lnTo>
                <a:lnTo>
                  <a:pt x="0" y="0"/>
                </a:lnTo>
                <a:lnTo>
                  <a:pt x="0" y="4523432"/>
                </a:lnTo>
                <a:close/>
              </a:path>
            </a:pathLst>
          </a:custGeom>
          <a:solidFill>
            <a:schemeClr val="accent4"/>
          </a:solidFill>
        </p:spPr>
        <p:txBody>
          <a:bodyPr wrap="square" lIns="0" tIns="0" rIns="0" bIns="0" rtlCol="0"/>
          <a:lstStyle/>
          <a:p>
            <a:endParaRPr sz="1092"/>
          </a:p>
        </p:txBody>
      </p:sp>
      <p:sp>
        <p:nvSpPr>
          <p:cNvPr id="11" name="object 3">
            <a:extLst>
              <a:ext uri="{FF2B5EF4-FFF2-40B4-BE49-F238E27FC236}">
                <a16:creationId xmlns:a16="http://schemas.microsoft.com/office/drawing/2014/main" id="{4D44FAD4-EFA3-4E68-94B3-9AF08C48F2E7}"/>
              </a:ext>
            </a:extLst>
          </p:cNvPr>
          <p:cNvSpPr/>
          <p:nvPr userDrawn="1"/>
        </p:nvSpPr>
        <p:spPr>
          <a:xfrm>
            <a:off x="0" y="4114505"/>
            <a:ext cx="781351" cy="1371600"/>
          </a:xfrm>
          <a:custGeom>
            <a:avLst/>
            <a:gdLst/>
            <a:ahLst/>
            <a:cxnLst/>
            <a:rect l="l" t="t" r="r" b="b"/>
            <a:pathLst>
              <a:path w="1288415" h="2261870">
                <a:moveTo>
                  <a:pt x="0" y="2261721"/>
                </a:moveTo>
                <a:lnTo>
                  <a:pt x="1287918" y="2261721"/>
                </a:lnTo>
                <a:lnTo>
                  <a:pt x="1287918" y="0"/>
                </a:lnTo>
                <a:lnTo>
                  <a:pt x="0" y="0"/>
                </a:lnTo>
                <a:lnTo>
                  <a:pt x="0" y="2261721"/>
                </a:lnTo>
                <a:close/>
              </a:path>
            </a:pathLst>
          </a:custGeom>
          <a:solidFill>
            <a:schemeClr val="accent2"/>
          </a:solidFill>
        </p:spPr>
        <p:txBody>
          <a:bodyPr wrap="square" lIns="0" tIns="0" rIns="0" bIns="0" rtlCol="0"/>
          <a:lstStyle/>
          <a:p>
            <a:endParaRPr sz="1092"/>
          </a:p>
        </p:txBody>
      </p:sp>
      <p:sp>
        <p:nvSpPr>
          <p:cNvPr id="12" name="Date Placeholder 11">
            <a:extLst>
              <a:ext uri="{FF2B5EF4-FFF2-40B4-BE49-F238E27FC236}">
                <a16:creationId xmlns:a16="http://schemas.microsoft.com/office/drawing/2014/main" id="{104AFFB5-27D4-4C08-9DCE-0F1E7D198650}"/>
              </a:ext>
            </a:extLst>
          </p:cNvPr>
          <p:cNvSpPr>
            <a:spLocks noGrp="1"/>
          </p:cNvSpPr>
          <p:nvPr>
            <p:ph type="dt" sz="half" idx="10"/>
          </p:nvPr>
        </p:nvSpPr>
        <p:spPr/>
        <p:txBody>
          <a:bodyPr/>
          <a:lstStyle/>
          <a:p>
            <a:r>
              <a:rPr lang="en-GB"/>
              <a:t>Chapter title</a:t>
            </a:r>
          </a:p>
        </p:txBody>
      </p:sp>
      <p:sp>
        <p:nvSpPr>
          <p:cNvPr id="13" name="Footer Placeholder 12">
            <a:extLst>
              <a:ext uri="{FF2B5EF4-FFF2-40B4-BE49-F238E27FC236}">
                <a16:creationId xmlns:a16="http://schemas.microsoft.com/office/drawing/2014/main" id="{DD0B58A9-A83F-4C36-9554-F5F1AAFE2A50}"/>
              </a:ext>
            </a:extLst>
          </p:cNvPr>
          <p:cNvSpPr>
            <a:spLocks noGrp="1"/>
          </p:cNvSpPr>
          <p:nvPr>
            <p:ph type="ftr" sz="quarter" idx="11"/>
          </p:nvPr>
        </p:nvSpPr>
        <p:spPr/>
        <p:txBody>
          <a:bodyPr/>
          <a:lstStyle/>
          <a:p>
            <a:r>
              <a:rPr lang="en-GB"/>
              <a:t>Title of document</a:t>
            </a:r>
          </a:p>
        </p:txBody>
      </p:sp>
      <p:sp>
        <p:nvSpPr>
          <p:cNvPr id="14" name="Slide Number Placeholder 13">
            <a:extLst>
              <a:ext uri="{FF2B5EF4-FFF2-40B4-BE49-F238E27FC236}">
                <a16:creationId xmlns:a16="http://schemas.microsoft.com/office/drawing/2014/main" id="{78866014-9518-4C64-BC0E-AC7775D6E2D4}"/>
              </a:ext>
            </a:extLst>
          </p:cNvPr>
          <p:cNvSpPr>
            <a:spLocks noGrp="1"/>
          </p:cNvSpPr>
          <p:nvPr>
            <p:ph type="sldNum" sz="quarter" idx="12"/>
          </p:nvPr>
        </p:nvSpPr>
        <p:spPr/>
        <p:txBody>
          <a:bodyPr/>
          <a:lstStyle/>
          <a:p>
            <a:pPr algn="l"/>
            <a:fld id="{583B3A6A-1478-43D0-ACDC-254C2F6475F4}" type="slidenum">
              <a:rPr lang="en-GB" smtClean="0"/>
              <a:pPr algn="l"/>
              <a:t>‹#›</a:t>
            </a:fld>
            <a:endParaRPr lang="en-GB"/>
          </a:p>
        </p:txBody>
      </p:sp>
      <p:sp>
        <p:nvSpPr>
          <p:cNvPr id="15" name="Title 14">
            <a:extLst>
              <a:ext uri="{FF2B5EF4-FFF2-40B4-BE49-F238E27FC236}">
                <a16:creationId xmlns:a16="http://schemas.microsoft.com/office/drawing/2014/main" id="{43BC1F79-D6CC-4049-B37F-B3AC7BC02279}"/>
              </a:ext>
            </a:extLst>
          </p:cNvPr>
          <p:cNvSpPr>
            <a:spLocks noGrp="1"/>
          </p:cNvSpPr>
          <p:nvPr>
            <p:ph type="title" hasCustomPrompt="1"/>
          </p:nvPr>
        </p:nvSpPr>
        <p:spPr/>
        <p:txBody>
          <a:bodyPr/>
          <a:lstStyle>
            <a:lvl1pPr>
              <a:defRPr/>
            </a:lvl1pPr>
          </a:lstStyle>
          <a:p>
            <a:r>
              <a:rPr lang="en-US"/>
              <a:t>Click to add title</a:t>
            </a:r>
            <a:endParaRPr lang="en-GB"/>
          </a:p>
        </p:txBody>
      </p:sp>
    </p:spTree>
    <p:extLst>
      <p:ext uri="{BB962C8B-B14F-4D97-AF65-F5344CB8AC3E}">
        <p14:creationId xmlns:p14="http://schemas.microsoft.com/office/powerpoint/2010/main" val="64997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42750E5-7338-4325-B1EB-990C64CC4462}"/>
              </a:ext>
            </a:extLst>
          </p:cNvPr>
          <p:cNvSpPr>
            <a:spLocks noGrp="1"/>
          </p:cNvSpPr>
          <p:nvPr>
            <p:ph sz="quarter" idx="30"/>
          </p:nvPr>
        </p:nvSpPr>
        <p:spPr>
          <a:xfrm>
            <a:off x="550863" y="1222375"/>
            <a:ext cx="11090275" cy="4987925"/>
          </a:xfrm>
          <a:prstGeom prst="rect">
            <a:avLst/>
          </a:prstGeo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Title 3">
            <a:extLst>
              <a:ext uri="{FF2B5EF4-FFF2-40B4-BE49-F238E27FC236}">
                <a16:creationId xmlns:a16="http://schemas.microsoft.com/office/drawing/2014/main" id="{692B2594-A09A-4136-BB5D-0714E2600A8F}"/>
              </a:ext>
            </a:extLst>
          </p:cNvPr>
          <p:cNvSpPr>
            <a:spLocks noGrp="1"/>
          </p:cNvSpPr>
          <p:nvPr>
            <p:ph type="title"/>
          </p:nvPr>
        </p:nvSpPr>
        <p:spPr/>
        <p:txBody>
          <a:bodyPr/>
          <a:lstStyle/>
          <a:p>
            <a:r>
              <a:rPr lang="en-GB" noProof="0"/>
              <a:t>Click to edit Master title style</a:t>
            </a:r>
          </a:p>
        </p:txBody>
      </p:sp>
      <p:sp>
        <p:nvSpPr>
          <p:cNvPr id="6" name="Footer Placeholder 5">
            <a:extLst>
              <a:ext uri="{FF2B5EF4-FFF2-40B4-BE49-F238E27FC236}">
                <a16:creationId xmlns:a16="http://schemas.microsoft.com/office/drawing/2014/main" id="{E9F8B7CE-1403-4626-8A27-24FB87322E45}"/>
              </a:ext>
            </a:extLst>
          </p:cNvPr>
          <p:cNvSpPr>
            <a:spLocks noGrp="1"/>
          </p:cNvSpPr>
          <p:nvPr>
            <p:ph type="ftr" sz="quarter" idx="31"/>
          </p:nvPr>
        </p:nvSpPr>
        <p:spPr/>
        <p:txBody>
          <a:bodyPr/>
          <a:lstStyle/>
          <a:p>
            <a:pPr algn="l">
              <a:defRPr/>
            </a:pPr>
            <a:r>
              <a:rPr lang="en-GB" cap="all" noProof="0"/>
              <a:t>Commercial in confidence</a:t>
            </a:r>
          </a:p>
        </p:txBody>
      </p:sp>
      <p:sp>
        <p:nvSpPr>
          <p:cNvPr id="7" name="Slide Number Placeholder 6">
            <a:extLst>
              <a:ext uri="{FF2B5EF4-FFF2-40B4-BE49-F238E27FC236}">
                <a16:creationId xmlns:a16="http://schemas.microsoft.com/office/drawing/2014/main" id="{C84499A0-6B83-4F9D-A91A-8251FCE1A25C}"/>
              </a:ext>
            </a:extLst>
          </p:cNvPr>
          <p:cNvSpPr>
            <a:spLocks noGrp="1"/>
          </p:cNvSpPr>
          <p:nvPr>
            <p:ph type="sldNum" sz="quarter" idx="32"/>
          </p:nvPr>
        </p:nvSpPr>
        <p:spPr/>
        <p:txBody>
          <a:bodyPr/>
          <a:lstStyle/>
          <a:p>
            <a:fld id="{81D0F217-5B86-41B1-BC85-807B0CD5ACB5}" type="slidenum">
              <a:rPr lang="en-GB" noProof="0" smtClean="0"/>
              <a:pPr/>
              <a:t>‹#›</a:t>
            </a:fld>
            <a:endParaRPr lang="en-GB" noProof="0"/>
          </a:p>
        </p:txBody>
      </p:sp>
    </p:spTree>
    <p:extLst>
      <p:ext uri="{BB962C8B-B14F-4D97-AF65-F5344CB8AC3E}">
        <p14:creationId xmlns:p14="http://schemas.microsoft.com/office/powerpoint/2010/main" val="2987132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8.jpeg"/><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6C1683-584C-45A1-B3E5-C127D18E3F8B}"/>
              </a:ext>
            </a:extLst>
          </p:cNvPr>
          <p:cNvSpPr>
            <a:spLocks noGrp="1"/>
          </p:cNvSpPr>
          <p:nvPr>
            <p:ph type="title"/>
          </p:nvPr>
        </p:nvSpPr>
        <p:spPr>
          <a:xfrm>
            <a:off x="838200" y="295111"/>
            <a:ext cx="9144000" cy="857412"/>
          </a:xfrm>
          <a:prstGeom prst="rect">
            <a:avLst/>
          </a:prstGeom>
        </p:spPr>
        <p:txBody>
          <a:bodyPr vert="horz" lIns="91440" tIns="45720" rIns="91440" bIns="45720" rtlCol="0" anchor="ctr">
            <a:normAutofit/>
          </a:bodyPr>
          <a:lstStyle/>
          <a:p>
            <a:r>
              <a:rPr lang="en-US"/>
              <a:t>Click to edit title style</a:t>
            </a:r>
            <a:endParaRPr lang="en-GB"/>
          </a:p>
        </p:txBody>
      </p:sp>
      <p:sp>
        <p:nvSpPr>
          <p:cNvPr id="3" name="Text Placeholder 2">
            <a:extLst>
              <a:ext uri="{FF2B5EF4-FFF2-40B4-BE49-F238E27FC236}">
                <a16:creationId xmlns:a16="http://schemas.microsoft.com/office/drawing/2014/main" id="{828428E7-52F7-484A-BA0A-FB6AB835978F}"/>
              </a:ext>
            </a:extLst>
          </p:cNvPr>
          <p:cNvSpPr>
            <a:spLocks noGrp="1"/>
          </p:cNvSpPr>
          <p:nvPr>
            <p:ph type="body" idx="1"/>
          </p:nvPr>
        </p:nvSpPr>
        <p:spPr>
          <a:xfrm>
            <a:off x="838200" y="1489166"/>
            <a:ext cx="10515600" cy="4687797"/>
          </a:xfrm>
          <a:prstGeom prst="rect">
            <a:avLst/>
          </a:prstGeom>
        </p:spPr>
        <p:txBody>
          <a:bodyPr vert="horz" lIns="91440" tIns="45720" rIns="91440" bIns="45720" rtlCol="0">
            <a:normAutofit/>
          </a:bodyPr>
          <a:lstStyle/>
          <a:p>
            <a:pPr lvl="0"/>
            <a:r>
              <a:rPr lang="en-US"/>
              <a:t>Edit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50EA05-209C-49CB-9A50-AAA72F43C4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D90B00-43A1-4800-9CA1-5C06383ACA23}" type="datetimeFigureOut">
              <a:rPr lang="en-GB" smtClean="0"/>
              <a:t>01/05/2024</a:t>
            </a:fld>
            <a:endParaRPr lang="en-GB"/>
          </a:p>
        </p:txBody>
      </p:sp>
      <p:sp>
        <p:nvSpPr>
          <p:cNvPr id="5" name="Footer Placeholder 4">
            <a:extLst>
              <a:ext uri="{FF2B5EF4-FFF2-40B4-BE49-F238E27FC236}">
                <a16:creationId xmlns:a16="http://schemas.microsoft.com/office/drawing/2014/main" id="{709DBB71-EB01-49CE-8D59-E5AE89EB18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9E354F7-1311-4975-8570-8355124A4A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89545-EDCE-4AFD-A704-488F3ECE6BF4}" type="slidenum">
              <a:rPr lang="en-GB" smtClean="0"/>
              <a:t>‹#›</a:t>
            </a:fld>
            <a:endParaRPr lang="en-GB"/>
          </a:p>
        </p:txBody>
      </p:sp>
      <p:grpSp>
        <p:nvGrpSpPr>
          <p:cNvPr id="15" name="Group 14">
            <a:extLst>
              <a:ext uri="{FF2B5EF4-FFF2-40B4-BE49-F238E27FC236}">
                <a16:creationId xmlns:a16="http://schemas.microsoft.com/office/drawing/2014/main" id="{34E498B5-2164-434D-95C3-DA09852A78F5}"/>
              </a:ext>
            </a:extLst>
          </p:cNvPr>
          <p:cNvGrpSpPr/>
          <p:nvPr userDrawn="1"/>
        </p:nvGrpSpPr>
        <p:grpSpPr>
          <a:xfrm>
            <a:off x="0" y="1489166"/>
            <a:ext cx="535577" cy="4428000"/>
            <a:chOff x="0" y="1489166"/>
            <a:chExt cx="535577" cy="4410000"/>
          </a:xfrm>
        </p:grpSpPr>
        <p:sp>
          <p:nvSpPr>
            <p:cNvPr id="9" name="Rectangle 8">
              <a:extLst>
                <a:ext uri="{FF2B5EF4-FFF2-40B4-BE49-F238E27FC236}">
                  <a16:creationId xmlns:a16="http://schemas.microsoft.com/office/drawing/2014/main" id="{B83A3D17-DEE4-4144-9724-1DDF908B1E6B}"/>
                </a:ext>
              </a:extLst>
            </p:cNvPr>
            <p:cNvSpPr/>
            <p:nvPr userDrawn="1"/>
          </p:nvSpPr>
          <p:spPr>
            <a:xfrm>
              <a:off x="0" y="1489166"/>
              <a:ext cx="535577" cy="2520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E7990"/>
                </a:solidFill>
              </a:endParaRPr>
            </a:p>
          </p:txBody>
        </p:sp>
        <p:sp>
          <p:nvSpPr>
            <p:cNvPr id="10" name="Rectangle 9">
              <a:extLst>
                <a:ext uri="{FF2B5EF4-FFF2-40B4-BE49-F238E27FC236}">
                  <a16:creationId xmlns:a16="http://schemas.microsoft.com/office/drawing/2014/main" id="{67ED6388-7515-4DC6-ADBD-F5B314C1A9DC}"/>
                </a:ext>
              </a:extLst>
            </p:cNvPr>
            <p:cNvSpPr/>
            <p:nvPr userDrawn="1"/>
          </p:nvSpPr>
          <p:spPr>
            <a:xfrm>
              <a:off x="0" y="4009166"/>
              <a:ext cx="535577" cy="1260000"/>
            </a:xfrm>
            <a:prstGeom prst="rect">
              <a:avLst/>
            </a:prstGeom>
            <a:solidFill>
              <a:srgbClr val="6EC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D5FC571-5E14-4A0C-AE85-878AA181AEAE}"/>
                </a:ext>
              </a:extLst>
            </p:cNvPr>
            <p:cNvSpPr/>
            <p:nvPr userDrawn="1"/>
          </p:nvSpPr>
          <p:spPr>
            <a:xfrm>
              <a:off x="0" y="5269166"/>
              <a:ext cx="535577" cy="630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 name="Picture 7" descr="Text&#10;&#10;Description automatically generated">
            <a:extLst>
              <a:ext uri="{FF2B5EF4-FFF2-40B4-BE49-F238E27FC236}">
                <a16:creationId xmlns:a16="http://schemas.microsoft.com/office/drawing/2014/main" id="{1869109E-E0F3-4249-9462-BFB201B225F7}"/>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10055058" y="206098"/>
            <a:ext cx="2103681" cy="1015998"/>
          </a:xfrm>
          <a:prstGeom prst="rect">
            <a:avLst/>
          </a:prstGeom>
        </p:spPr>
      </p:pic>
    </p:spTree>
    <p:extLst>
      <p:ext uri="{BB962C8B-B14F-4D97-AF65-F5344CB8AC3E}">
        <p14:creationId xmlns:p14="http://schemas.microsoft.com/office/powerpoint/2010/main" val="30560585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93" r:id="rId4"/>
    <p:sldLayoutId id="2147483694" r:id="rId5"/>
    <p:sldLayoutId id="2147483695" r:id="rId6"/>
    <p:sldLayoutId id="2147483691" r:id="rId7"/>
    <p:sldLayoutId id="2147483692" r:id="rId8"/>
    <p:sldLayoutId id="2147483696" r:id="rId9"/>
    <p:sldLayoutId id="2147483697" r:id="rId10"/>
  </p:sldLayoutIdLst>
  <p:txStyles>
    <p:titleStyle>
      <a:lvl1pPr algn="l" defTabSz="914400" rtl="0" eaLnBrk="1" latinLnBrk="0" hangingPunct="1">
        <a:lnSpc>
          <a:spcPct val="90000"/>
        </a:lnSpc>
        <a:spcBef>
          <a:spcPct val="0"/>
        </a:spcBef>
        <a:buNone/>
        <a:defRPr sz="4400" b="1" kern="1200">
          <a:solidFill>
            <a:srgbClr val="89CBBC"/>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0626F"/>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0626F"/>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0626F"/>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0626F"/>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0626F"/>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6C1683-584C-45A1-B3E5-C127D18E3F8B}"/>
              </a:ext>
            </a:extLst>
          </p:cNvPr>
          <p:cNvSpPr>
            <a:spLocks noGrp="1"/>
          </p:cNvSpPr>
          <p:nvPr>
            <p:ph type="title"/>
          </p:nvPr>
        </p:nvSpPr>
        <p:spPr>
          <a:xfrm>
            <a:off x="838200" y="295111"/>
            <a:ext cx="9144000" cy="857412"/>
          </a:xfrm>
          <a:prstGeom prst="rect">
            <a:avLst/>
          </a:prstGeom>
        </p:spPr>
        <p:txBody>
          <a:bodyPr vert="horz" lIns="91440" tIns="45720" rIns="91440" bIns="45720" rtlCol="0" anchor="ctr">
            <a:normAutofit/>
          </a:bodyPr>
          <a:lstStyle/>
          <a:p>
            <a:r>
              <a:rPr lang="en-US"/>
              <a:t>Click to edit title style</a:t>
            </a:r>
            <a:endParaRPr lang="en-GB"/>
          </a:p>
        </p:txBody>
      </p:sp>
      <p:sp>
        <p:nvSpPr>
          <p:cNvPr id="3" name="Text Placeholder 2">
            <a:extLst>
              <a:ext uri="{FF2B5EF4-FFF2-40B4-BE49-F238E27FC236}">
                <a16:creationId xmlns:a16="http://schemas.microsoft.com/office/drawing/2014/main" id="{828428E7-52F7-484A-BA0A-FB6AB835978F}"/>
              </a:ext>
            </a:extLst>
          </p:cNvPr>
          <p:cNvSpPr>
            <a:spLocks noGrp="1"/>
          </p:cNvSpPr>
          <p:nvPr>
            <p:ph type="body" idx="1"/>
          </p:nvPr>
        </p:nvSpPr>
        <p:spPr>
          <a:xfrm>
            <a:off x="838200" y="1489166"/>
            <a:ext cx="10515600" cy="4687797"/>
          </a:xfrm>
          <a:prstGeom prst="rect">
            <a:avLst/>
          </a:prstGeom>
        </p:spPr>
        <p:txBody>
          <a:bodyPr vert="horz" lIns="91440" tIns="45720" rIns="91440" bIns="45720" rtlCol="0">
            <a:normAutofit/>
          </a:bodyPr>
          <a:lstStyle/>
          <a:p>
            <a:pPr lvl="0"/>
            <a:r>
              <a:rPr lang="en-US"/>
              <a:t>Edit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50EA05-209C-49CB-9A50-AAA72F43C4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354753"/>
                </a:solidFill>
              </a:defRPr>
            </a:lvl1pPr>
          </a:lstStyle>
          <a:p>
            <a:fld id="{6AD90B00-43A1-4800-9CA1-5C06383ACA23}" type="datetimeFigureOut">
              <a:rPr lang="en-GB" smtClean="0"/>
              <a:pPr/>
              <a:t>01/05/2024</a:t>
            </a:fld>
            <a:endParaRPr lang="en-GB"/>
          </a:p>
        </p:txBody>
      </p:sp>
      <p:sp>
        <p:nvSpPr>
          <p:cNvPr id="5" name="Footer Placeholder 4">
            <a:extLst>
              <a:ext uri="{FF2B5EF4-FFF2-40B4-BE49-F238E27FC236}">
                <a16:creationId xmlns:a16="http://schemas.microsoft.com/office/drawing/2014/main" id="{709DBB71-EB01-49CE-8D59-E5AE89EB18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9E354F7-1311-4975-8570-8355124A4A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89545-EDCE-4AFD-A704-488F3ECE6BF4}" type="slidenum">
              <a:rPr lang="en-GB" smtClean="0"/>
              <a:t>‹#›</a:t>
            </a:fld>
            <a:endParaRPr lang="en-GB"/>
          </a:p>
        </p:txBody>
      </p:sp>
      <p:grpSp>
        <p:nvGrpSpPr>
          <p:cNvPr id="15" name="Group 14">
            <a:extLst>
              <a:ext uri="{FF2B5EF4-FFF2-40B4-BE49-F238E27FC236}">
                <a16:creationId xmlns:a16="http://schemas.microsoft.com/office/drawing/2014/main" id="{34E498B5-2164-434D-95C3-DA09852A78F5}"/>
              </a:ext>
            </a:extLst>
          </p:cNvPr>
          <p:cNvGrpSpPr/>
          <p:nvPr userDrawn="1"/>
        </p:nvGrpSpPr>
        <p:grpSpPr>
          <a:xfrm>
            <a:off x="0" y="1489166"/>
            <a:ext cx="535577" cy="4428000"/>
            <a:chOff x="0" y="1489166"/>
            <a:chExt cx="535577" cy="4410000"/>
          </a:xfrm>
        </p:grpSpPr>
        <p:sp>
          <p:nvSpPr>
            <p:cNvPr id="9" name="Rectangle 8">
              <a:extLst>
                <a:ext uri="{FF2B5EF4-FFF2-40B4-BE49-F238E27FC236}">
                  <a16:creationId xmlns:a16="http://schemas.microsoft.com/office/drawing/2014/main" id="{B83A3D17-DEE4-4144-9724-1DDF908B1E6B}"/>
                </a:ext>
              </a:extLst>
            </p:cNvPr>
            <p:cNvSpPr/>
            <p:nvPr userDrawn="1"/>
          </p:nvSpPr>
          <p:spPr>
            <a:xfrm>
              <a:off x="0" y="1489166"/>
              <a:ext cx="535577" cy="2520000"/>
            </a:xfrm>
            <a:prstGeom prst="rect">
              <a:avLst/>
            </a:prstGeom>
            <a:solidFill>
              <a:srgbClr val="ED7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E7990"/>
                </a:solidFill>
              </a:endParaRPr>
            </a:p>
          </p:txBody>
        </p:sp>
        <p:sp>
          <p:nvSpPr>
            <p:cNvPr id="10" name="Rectangle 9">
              <a:extLst>
                <a:ext uri="{FF2B5EF4-FFF2-40B4-BE49-F238E27FC236}">
                  <a16:creationId xmlns:a16="http://schemas.microsoft.com/office/drawing/2014/main" id="{67ED6388-7515-4DC6-ADBD-F5B314C1A9DC}"/>
                </a:ext>
              </a:extLst>
            </p:cNvPr>
            <p:cNvSpPr/>
            <p:nvPr userDrawn="1"/>
          </p:nvSpPr>
          <p:spPr>
            <a:xfrm>
              <a:off x="0" y="4009166"/>
              <a:ext cx="535577" cy="1260000"/>
            </a:xfrm>
            <a:prstGeom prst="rect">
              <a:avLst/>
            </a:prstGeom>
            <a:solidFill>
              <a:srgbClr val="6BD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D5FC571-5E14-4A0C-AE85-878AA181AEAE}"/>
                </a:ext>
              </a:extLst>
            </p:cNvPr>
            <p:cNvSpPr/>
            <p:nvPr userDrawn="1"/>
          </p:nvSpPr>
          <p:spPr>
            <a:xfrm>
              <a:off x="0" y="5269166"/>
              <a:ext cx="535577" cy="630000"/>
            </a:xfrm>
            <a:prstGeom prst="rect">
              <a:avLst/>
            </a:prstGeom>
            <a:solidFill>
              <a:srgbClr val="FF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 name="Picture 7">
            <a:extLst>
              <a:ext uri="{FF2B5EF4-FFF2-40B4-BE49-F238E27FC236}">
                <a16:creationId xmlns:a16="http://schemas.microsoft.com/office/drawing/2014/main" id="{9E56AE75-9422-4AE6-8BAF-EA858C03754C}"/>
              </a:ext>
            </a:extLst>
          </p:cNvPr>
          <p:cNvPicPr>
            <a:picLocks noChangeAspect="1"/>
          </p:cNvPicPr>
          <p:nvPr userDrawn="1"/>
        </p:nvPicPr>
        <p:blipFill>
          <a:blip r:embed="rId11" cstate="hqprint">
            <a:extLst>
              <a:ext uri="{28A0092B-C50C-407E-A947-70E740481C1C}">
                <a14:useLocalDpi xmlns:a14="http://schemas.microsoft.com/office/drawing/2010/main"/>
              </a:ext>
            </a:extLst>
          </a:blip>
          <a:srcRect/>
          <a:stretch/>
        </p:blipFill>
        <p:spPr>
          <a:xfrm>
            <a:off x="10005060" y="296574"/>
            <a:ext cx="1933097" cy="854484"/>
          </a:xfrm>
          <a:prstGeom prst="rect">
            <a:avLst/>
          </a:prstGeom>
        </p:spPr>
      </p:pic>
    </p:spTree>
    <p:extLst>
      <p:ext uri="{BB962C8B-B14F-4D97-AF65-F5344CB8AC3E}">
        <p14:creationId xmlns:p14="http://schemas.microsoft.com/office/powerpoint/2010/main" val="188472863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Lst>
  <p:txStyles>
    <p:titleStyle>
      <a:lvl1pPr algn="l" defTabSz="914400" rtl="0" eaLnBrk="1" latinLnBrk="0" hangingPunct="1">
        <a:lnSpc>
          <a:spcPct val="90000"/>
        </a:lnSpc>
        <a:spcBef>
          <a:spcPct val="0"/>
        </a:spcBef>
        <a:buNone/>
        <a:defRPr sz="4400" b="1" kern="1200">
          <a:solidFill>
            <a:srgbClr val="354753"/>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54753"/>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54753"/>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54753"/>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54753"/>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54753"/>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1.sv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18" Type="http://schemas.openxmlformats.org/officeDocument/2006/relationships/image" Target="../media/image50.sv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17" Type="http://schemas.openxmlformats.org/officeDocument/2006/relationships/image" Target="../media/image49.png"/><Relationship Id="rId2" Type="http://schemas.openxmlformats.org/officeDocument/2006/relationships/image" Target="../media/image34.png"/><Relationship Id="rId16" Type="http://schemas.openxmlformats.org/officeDocument/2006/relationships/image" Target="../media/image48.svg"/><Relationship Id="rId1" Type="http://schemas.openxmlformats.org/officeDocument/2006/relationships/slideLayout" Target="../slideLayouts/slideLayout8.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sv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diagramColors" Target="../diagrams/colors2.xml"/><Relationship Id="rId11" Type="http://schemas.openxmlformats.org/officeDocument/2006/relationships/image" Target="../media/image66.svg"/><Relationship Id="rId5" Type="http://schemas.openxmlformats.org/officeDocument/2006/relationships/diagramQuickStyle" Target="../diagrams/quickStyle2.xml"/><Relationship Id="rId10" Type="http://schemas.openxmlformats.org/officeDocument/2006/relationships/image" Target="../media/image65.png"/><Relationship Id="rId4" Type="http://schemas.openxmlformats.org/officeDocument/2006/relationships/diagramLayout" Target="../diagrams/layout2.xml"/><Relationship Id="rId9" Type="http://schemas.openxmlformats.org/officeDocument/2006/relationships/image" Target="../media/image64.svg"/></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68.png"/></Relationships>
</file>

<file path=ppt/slides/_rels/slide5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69.jpe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www.westofengland-ca.gov.uk/what-we-do/environment/retrofit-sustainable-buildings-and-places/retrofit-projects-across-the-west-of-england/" TargetMode="External"/><Relationship Id="rId1" Type="http://schemas.openxmlformats.org/officeDocument/2006/relationships/slideLayout" Target="../slideLayouts/slideLayout16.xml"/><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5.png"/><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emf"/><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image" Target="../media/image81.emf"/><Relationship Id="rId5" Type="http://schemas.openxmlformats.org/officeDocument/2006/relationships/image" Target="../media/image80.emf"/><Relationship Id="rId4" Type="http://schemas.openxmlformats.org/officeDocument/2006/relationships/image" Target="../media/image79.emf"/></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hyperlink" Target="https://www.gov.uk/government/publications/green-home-finance-expert-analysis-from-a-behavioural-perspective" TargetMode="Externa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8" Type="http://schemas.openxmlformats.org/officeDocument/2006/relationships/hyperlink" Target="https://www.swnetzerohub.org.uk/knowledge/information-guides-and-toolkits/" TargetMode="External"/><Relationship Id="rId3" Type="http://schemas.openxmlformats.org/officeDocument/2006/relationships/hyperlink" Target="https://westofengland-ca.us3.list-manage.com/subscribe?u=4c6f860ca5414b3d935b366c4&amp;id=84597e4bdb" TargetMode="External"/><Relationship Id="rId7" Type="http://schemas.openxmlformats.org/officeDocument/2006/relationships/hyperlink" Target="mailto:Robert.Honeyman@gemserv.com"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hyperlink" Target="mailto:Ben.Madden@gemserv.com" TargetMode="External"/><Relationship Id="rId5" Type="http://schemas.openxmlformats.org/officeDocument/2006/relationships/hyperlink" Target="mailto:justin.olosunde@westofengland-ca.gov.uk" TargetMode="External"/><Relationship Id="rId10" Type="http://schemas.openxmlformats.org/officeDocument/2006/relationships/hyperlink" Target="https://www.westofengland-ca.gov.uk/what-we-do/environment/retrofit-sustainable-buildings-and-places/retrofit-projects-across-the-west-of-england/" TargetMode="External"/><Relationship Id="rId4" Type="http://schemas.openxmlformats.org/officeDocument/2006/relationships/hyperlink" Target="mailto:David.Lewis@WestOfEngland-CA.gov.uk" TargetMode="External"/><Relationship Id="rId9" Type="http://schemas.openxmlformats.org/officeDocument/2006/relationships/hyperlink" Target="https://www.lendology.org.uk/"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E86E0-96E3-44FD-BF96-7E6F1F889AA2}"/>
              </a:ext>
            </a:extLst>
          </p:cNvPr>
          <p:cNvSpPr>
            <a:spLocks noGrp="1"/>
          </p:cNvSpPr>
          <p:nvPr>
            <p:ph type="ctrTitle"/>
          </p:nvPr>
        </p:nvSpPr>
        <p:spPr>
          <a:xfrm>
            <a:off x="257355" y="2459008"/>
            <a:ext cx="7051864" cy="2387600"/>
          </a:xfrm>
        </p:spPr>
        <p:txBody>
          <a:bodyPr/>
          <a:lstStyle/>
          <a:p>
            <a:r>
              <a:rPr lang="en-GB" sz="4000">
                <a:latin typeface="Trebuchet MS"/>
              </a:rPr>
              <a:t>South West Net Zero Hub  </a:t>
            </a:r>
            <a:br>
              <a:rPr lang="en-GB" sz="4000">
                <a:latin typeface="Trebuchet MS"/>
              </a:rPr>
            </a:br>
            <a:br>
              <a:rPr lang="en-GB" sz="4000">
                <a:latin typeface="Trebuchet MS"/>
              </a:rPr>
            </a:br>
            <a:r>
              <a:rPr lang="en-GB" sz="4000">
                <a:latin typeface="Trebuchet MS"/>
              </a:rPr>
              <a:t>Able to Pay Retrofit Loan Fund</a:t>
            </a:r>
            <a:br>
              <a:rPr lang="en-GB" sz="4000"/>
            </a:br>
            <a:br>
              <a:rPr lang="en-GB" sz="4000"/>
            </a:br>
            <a:br>
              <a:rPr lang="en-GB" sz="4000"/>
            </a:br>
            <a:endParaRPr lang="en-GB" sz="4000">
              <a:solidFill>
                <a:srgbClr val="EE7990"/>
              </a:solidFill>
            </a:endParaRPr>
          </a:p>
        </p:txBody>
      </p:sp>
      <p:sp>
        <p:nvSpPr>
          <p:cNvPr id="3" name="Title 1">
            <a:extLst>
              <a:ext uri="{FF2B5EF4-FFF2-40B4-BE49-F238E27FC236}">
                <a16:creationId xmlns:a16="http://schemas.microsoft.com/office/drawing/2014/main" id="{DA21FD91-8D53-4AE5-8203-43635996E695}"/>
              </a:ext>
            </a:extLst>
          </p:cNvPr>
          <p:cNvSpPr txBox="1">
            <a:spLocks/>
          </p:cNvSpPr>
          <p:nvPr/>
        </p:nvSpPr>
        <p:spPr>
          <a:xfrm>
            <a:off x="169818" y="4253609"/>
            <a:ext cx="7139400" cy="23876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600" b="1" kern="1200">
                <a:solidFill>
                  <a:schemeClr val="bg1"/>
                </a:solidFill>
                <a:latin typeface="Trebuchet MS" panose="020B0603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200" b="1" i="0" u="none" strike="noStrike" kern="1200" cap="none" spc="0" normalizeH="0" baseline="0" noProof="0">
              <a:ln>
                <a:noFill/>
              </a:ln>
              <a:solidFill>
                <a:prstClr val="white"/>
              </a:solidFill>
              <a:effectLst/>
              <a:uLnTx/>
              <a:uFillTx/>
              <a:latin typeface="Trebuchet MS" panose="020B0603020202020204" pitchFamily="34" charset="0"/>
              <a:ea typeface="+mj-ea"/>
              <a:cs typeface="+mj-cs"/>
            </a:endParaRPr>
          </a:p>
        </p:txBody>
      </p:sp>
    </p:spTree>
    <p:extLst>
      <p:ext uri="{BB962C8B-B14F-4D97-AF65-F5344CB8AC3E}">
        <p14:creationId xmlns:p14="http://schemas.microsoft.com/office/powerpoint/2010/main" val="1465130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86AE2-8771-C892-238B-0FE01E3FD0F7}"/>
              </a:ext>
            </a:extLst>
          </p:cNvPr>
          <p:cNvSpPr>
            <a:spLocks noGrp="1"/>
          </p:cNvSpPr>
          <p:nvPr>
            <p:ph type="title"/>
          </p:nvPr>
        </p:nvSpPr>
        <p:spPr/>
        <p:txBody>
          <a:bodyPr/>
          <a:lstStyle/>
          <a:p>
            <a:r>
              <a:rPr lang="en-GB"/>
              <a:t>Devon Archetypes Project </a:t>
            </a:r>
          </a:p>
        </p:txBody>
      </p:sp>
      <p:sp>
        <p:nvSpPr>
          <p:cNvPr id="7" name="TextBox 6">
            <a:extLst>
              <a:ext uri="{FF2B5EF4-FFF2-40B4-BE49-F238E27FC236}">
                <a16:creationId xmlns:a16="http://schemas.microsoft.com/office/drawing/2014/main" id="{6DDFBC48-7961-9FF0-D98A-F6AF50FBE2C2}"/>
              </a:ext>
            </a:extLst>
          </p:cNvPr>
          <p:cNvSpPr txBox="1"/>
          <p:nvPr/>
        </p:nvSpPr>
        <p:spPr>
          <a:xfrm>
            <a:off x="838200" y="1135040"/>
            <a:ext cx="3913806" cy="2443618"/>
          </a:xfrm>
          <a:prstGeom prst="rect">
            <a:avLst/>
          </a:prstGeom>
          <a:noFill/>
        </p:spPr>
        <p:txBody>
          <a:bodyPr wrap="square">
            <a:spAutoFit/>
          </a:bodyPr>
          <a:lstStyle/>
          <a:p>
            <a:pPr>
              <a:lnSpc>
                <a:spcPct val="107000"/>
              </a:lnSpc>
              <a:spcAft>
                <a:spcPts val="800"/>
              </a:spcAft>
            </a:pPr>
            <a:r>
              <a:rPr lang="en-GB" sz="2400" b="1" kern="100">
                <a:solidFill>
                  <a:schemeClr val="tx2"/>
                </a:solidFill>
                <a:effectLst/>
                <a:latin typeface="Trebuchet MS" panose="020B0603020202020204" pitchFamily="34" charset="0"/>
                <a:ea typeface="Calibri" panose="020F0502020204030204" pitchFamily="34" charset="0"/>
                <a:cs typeface="Times New Roman" panose="02020603050405020304" pitchFamily="18" charset="0"/>
              </a:rPr>
              <a:t>93.7%</a:t>
            </a:r>
            <a:r>
              <a:rPr lang="en-GB" sz="2400" kern="100">
                <a:solidFill>
                  <a:schemeClr val="tx2"/>
                </a:solidFill>
                <a:effectLst/>
                <a:latin typeface="Trebuchet MS" panose="020B0603020202020204" pitchFamily="34" charset="0"/>
                <a:ea typeface="Calibri" panose="020F0502020204030204" pitchFamily="34" charset="0"/>
                <a:cs typeface="Times New Roman" panose="02020603050405020304" pitchFamily="18" charset="0"/>
              </a:rPr>
              <a:t> of the homes in the rural areas of Devon that have EPCs are covered by the twelve Home Types, totalling about 104,000 properties.</a:t>
            </a:r>
            <a:endParaRPr lang="en-GB" sz="2400" kern="1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D758F5EE-4D2B-81E9-0B8A-C58286BC7F6A}"/>
              </a:ext>
            </a:extLst>
          </p:cNvPr>
          <p:cNvPicPr>
            <a:picLocks noChangeAspect="1"/>
          </p:cNvPicPr>
          <p:nvPr/>
        </p:nvPicPr>
        <p:blipFill>
          <a:blip r:embed="rId2"/>
          <a:stretch>
            <a:fillRect/>
          </a:stretch>
        </p:blipFill>
        <p:spPr>
          <a:xfrm>
            <a:off x="5977887" y="1263974"/>
            <a:ext cx="4416012" cy="5298915"/>
          </a:xfrm>
          <a:prstGeom prst="rect">
            <a:avLst/>
          </a:prstGeom>
        </p:spPr>
      </p:pic>
      <p:pic>
        <p:nvPicPr>
          <p:cNvPr id="8" name="Graphic 7" descr="Home outline">
            <a:extLst>
              <a:ext uri="{FF2B5EF4-FFF2-40B4-BE49-F238E27FC236}">
                <a16:creationId xmlns:a16="http://schemas.microsoft.com/office/drawing/2014/main" id="{B6327B4E-5522-749C-BE5A-4F0FD0EB5B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5803" y="3578658"/>
            <a:ext cx="2302091" cy="2302091"/>
          </a:xfrm>
          <a:prstGeom prst="rect">
            <a:avLst/>
          </a:prstGeom>
        </p:spPr>
      </p:pic>
      <p:pic>
        <p:nvPicPr>
          <p:cNvPr id="10" name="Picture 9" descr="Rainbow row of houses">
            <a:extLst>
              <a:ext uri="{FF2B5EF4-FFF2-40B4-BE49-F238E27FC236}">
                <a16:creationId xmlns:a16="http://schemas.microsoft.com/office/drawing/2014/main" id="{D2E43E8B-C3DD-BF61-2759-9DDE9C964A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036" y="3588197"/>
            <a:ext cx="4800164" cy="3200400"/>
          </a:xfrm>
          <a:prstGeom prst="rect">
            <a:avLst/>
          </a:prstGeom>
        </p:spPr>
      </p:pic>
    </p:spTree>
    <p:extLst>
      <p:ext uri="{BB962C8B-B14F-4D97-AF65-F5344CB8AC3E}">
        <p14:creationId xmlns:p14="http://schemas.microsoft.com/office/powerpoint/2010/main" val="673223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B27E0C-BC3D-4553-A3A4-E8C71928DE3A}"/>
              </a:ext>
            </a:extLst>
          </p:cNvPr>
          <p:cNvSpPr>
            <a:spLocks noGrp="1"/>
          </p:cNvSpPr>
          <p:nvPr>
            <p:ph type="title"/>
          </p:nvPr>
        </p:nvSpPr>
        <p:spPr>
          <a:xfrm>
            <a:off x="280548" y="93804"/>
            <a:ext cx="9251784" cy="1239813"/>
          </a:xfrm>
        </p:spPr>
        <p:txBody>
          <a:bodyPr>
            <a:normAutofit fontScale="90000"/>
          </a:bodyPr>
          <a:lstStyle/>
          <a:p>
            <a:r>
              <a:rPr lang="en-GB"/>
              <a:t>Skills and Supply Chain Development </a:t>
            </a:r>
            <a:endParaRPr lang="en-GB">
              <a:solidFill>
                <a:srgbClr val="FF0000"/>
              </a:solidFill>
            </a:endParaRPr>
          </a:p>
        </p:txBody>
      </p:sp>
      <p:pic>
        <p:nvPicPr>
          <p:cNvPr id="6" name="Picture 5">
            <a:extLst>
              <a:ext uri="{FF2B5EF4-FFF2-40B4-BE49-F238E27FC236}">
                <a16:creationId xmlns:a16="http://schemas.microsoft.com/office/drawing/2014/main" id="{0A0FF300-AB6E-6CB3-A29E-106894DC990F}"/>
              </a:ext>
            </a:extLst>
          </p:cNvPr>
          <p:cNvPicPr>
            <a:picLocks noChangeAspect="1"/>
          </p:cNvPicPr>
          <p:nvPr/>
        </p:nvPicPr>
        <p:blipFill>
          <a:blip r:embed="rId3"/>
          <a:stretch>
            <a:fillRect/>
          </a:stretch>
        </p:blipFill>
        <p:spPr>
          <a:xfrm>
            <a:off x="5421086" y="1505018"/>
            <a:ext cx="6770914" cy="5241030"/>
          </a:xfrm>
          <a:prstGeom prst="rect">
            <a:avLst/>
          </a:prstGeom>
        </p:spPr>
      </p:pic>
      <p:sp>
        <p:nvSpPr>
          <p:cNvPr id="7" name="TextBox 6">
            <a:extLst>
              <a:ext uri="{FF2B5EF4-FFF2-40B4-BE49-F238E27FC236}">
                <a16:creationId xmlns:a16="http://schemas.microsoft.com/office/drawing/2014/main" id="{185D38CF-D12A-885C-6410-69EF82B7CC66}"/>
              </a:ext>
            </a:extLst>
          </p:cNvPr>
          <p:cNvSpPr txBox="1"/>
          <p:nvPr/>
        </p:nvSpPr>
        <p:spPr>
          <a:xfrm>
            <a:off x="622851" y="4437724"/>
            <a:ext cx="4645833" cy="2308324"/>
          </a:xfrm>
          <a:prstGeom prst="rect">
            <a:avLst/>
          </a:prstGeom>
          <a:solidFill>
            <a:schemeClr val="tx2"/>
          </a:solidFill>
          <a:ln>
            <a:solidFill>
              <a:schemeClr val="accent2"/>
            </a:solidFill>
          </a:ln>
        </p:spPr>
        <p:txBody>
          <a:bodyPr wrap="square" rtlCol="0">
            <a:spAutoFit/>
          </a:bodyPr>
          <a:lstStyle/>
          <a:p>
            <a:r>
              <a:rPr lang="en-GB" sz="2400">
                <a:solidFill>
                  <a:schemeClr val="bg1"/>
                </a:solidFill>
              </a:rPr>
              <a:t>To reach net zero by 2050 the South West must train: </a:t>
            </a:r>
          </a:p>
          <a:p>
            <a:pPr marL="342900" indent="-342900">
              <a:buFont typeface="Arial" panose="020B0604020202020204" pitchFamily="34" charset="0"/>
              <a:buChar char="•"/>
            </a:pPr>
            <a:r>
              <a:rPr lang="en-GB" sz="2400">
                <a:solidFill>
                  <a:schemeClr val="bg1"/>
                </a:solidFill>
              </a:rPr>
              <a:t>Over </a:t>
            </a:r>
            <a:r>
              <a:rPr lang="en-GB" sz="2400" b="1">
                <a:solidFill>
                  <a:schemeClr val="bg1"/>
                </a:solidFill>
              </a:rPr>
              <a:t>3,300</a:t>
            </a:r>
            <a:r>
              <a:rPr lang="en-GB" sz="2400">
                <a:solidFill>
                  <a:schemeClr val="bg1"/>
                </a:solidFill>
              </a:rPr>
              <a:t> extra solid wall insulation installers </a:t>
            </a:r>
            <a:r>
              <a:rPr lang="en-GB" sz="2400" b="1">
                <a:solidFill>
                  <a:schemeClr val="bg1"/>
                </a:solidFill>
              </a:rPr>
              <a:t>by 2036 </a:t>
            </a:r>
          </a:p>
          <a:p>
            <a:pPr marL="342900" indent="-342900">
              <a:buFont typeface="Arial" panose="020B0604020202020204" pitchFamily="34" charset="0"/>
              <a:buChar char="•"/>
            </a:pPr>
            <a:r>
              <a:rPr lang="en-GB" sz="2400">
                <a:solidFill>
                  <a:schemeClr val="bg1"/>
                </a:solidFill>
              </a:rPr>
              <a:t>Over </a:t>
            </a:r>
            <a:r>
              <a:rPr lang="en-GB" sz="2400" b="1">
                <a:solidFill>
                  <a:schemeClr val="bg1"/>
                </a:solidFill>
              </a:rPr>
              <a:t>8,700</a:t>
            </a:r>
            <a:r>
              <a:rPr lang="en-GB" sz="2400">
                <a:solidFill>
                  <a:schemeClr val="bg1"/>
                </a:solidFill>
              </a:rPr>
              <a:t> extra heat pump engineers </a:t>
            </a:r>
            <a:r>
              <a:rPr lang="en-GB" sz="2400" b="1">
                <a:solidFill>
                  <a:schemeClr val="bg1"/>
                </a:solidFill>
              </a:rPr>
              <a:t>by 2040</a:t>
            </a:r>
          </a:p>
        </p:txBody>
      </p:sp>
      <p:sp>
        <p:nvSpPr>
          <p:cNvPr id="5" name="Content Placeholder 4">
            <a:extLst>
              <a:ext uri="{FF2B5EF4-FFF2-40B4-BE49-F238E27FC236}">
                <a16:creationId xmlns:a16="http://schemas.microsoft.com/office/drawing/2014/main" id="{082984CF-DE43-5F1B-7A82-4A336787BBC8}"/>
              </a:ext>
            </a:extLst>
          </p:cNvPr>
          <p:cNvSpPr>
            <a:spLocks noGrp="1"/>
          </p:cNvSpPr>
          <p:nvPr>
            <p:ph sz="quarter" idx="31"/>
          </p:nvPr>
        </p:nvSpPr>
        <p:spPr>
          <a:xfrm>
            <a:off x="622852" y="1691089"/>
            <a:ext cx="4645833" cy="2403834"/>
          </a:xfrm>
          <a:ln>
            <a:solidFill>
              <a:schemeClr val="accent1"/>
            </a:solidFill>
          </a:ln>
        </p:spPr>
        <p:txBody>
          <a:bodyPr vert="horz" lIns="91440" tIns="45720" rIns="91440" bIns="45720" rtlCol="0" anchor="t">
            <a:normAutofit/>
          </a:bodyPr>
          <a:lstStyle/>
          <a:p>
            <a:pPr marL="0" indent="0">
              <a:buNone/>
            </a:pPr>
            <a:r>
              <a:rPr lang="en-GB" sz="2400">
                <a:latin typeface="Trebuchet MS"/>
              </a:rPr>
              <a:t>To reach net zero by </a:t>
            </a:r>
            <a:r>
              <a:rPr lang="en-GB" sz="2400" b="1">
                <a:latin typeface="Trebuchet MS"/>
              </a:rPr>
              <a:t>2030</a:t>
            </a:r>
            <a:r>
              <a:rPr lang="en-GB" sz="2400">
                <a:latin typeface="Trebuchet MS"/>
              </a:rPr>
              <a:t> the South West must train: </a:t>
            </a:r>
            <a:endParaRPr lang="en-GB" sz="2400"/>
          </a:p>
          <a:p>
            <a:pPr marL="285750" indent="-285750">
              <a:buFont typeface="Arial" panose="020B0604020202020204" pitchFamily="34" charset="0"/>
              <a:buChar char="•"/>
            </a:pPr>
            <a:r>
              <a:rPr lang="en-GB" sz="2400">
                <a:latin typeface="Trebuchet MS"/>
              </a:rPr>
              <a:t>Over </a:t>
            </a:r>
            <a:r>
              <a:rPr lang="en-GB" sz="2400" b="1">
                <a:latin typeface="Trebuchet MS"/>
              </a:rPr>
              <a:t>10,000 </a:t>
            </a:r>
            <a:r>
              <a:rPr lang="en-GB" sz="2400">
                <a:latin typeface="Trebuchet MS"/>
              </a:rPr>
              <a:t>extra</a:t>
            </a:r>
            <a:r>
              <a:rPr lang="en-GB" sz="2400" b="1">
                <a:latin typeface="Trebuchet MS"/>
              </a:rPr>
              <a:t> </a:t>
            </a:r>
            <a:r>
              <a:rPr lang="en-GB" sz="2400">
                <a:latin typeface="Trebuchet MS"/>
              </a:rPr>
              <a:t>solid wall insulation installers </a:t>
            </a:r>
            <a:r>
              <a:rPr lang="en-GB" sz="2400" b="1">
                <a:latin typeface="Trebuchet MS"/>
              </a:rPr>
              <a:t>by 2028</a:t>
            </a:r>
          </a:p>
          <a:p>
            <a:pPr marL="285750" indent="-285750"/>
            <a:r>
              <a:rPr lang="en-GB" sz="2400">
                <a:latin typeface="Trebuchet MS"/>
              </a:rPr>
              <a:t>Over </a:t>
            </a:r>
            <a:r>
              <a:rPr lang="en-GB" sz="2400" b="1">
                <a:latin typeface="Trebuchet MS"/>
              </a:rPr>
              <a:t>17,500 </a:t>
            </a:r>
            <a:r>
              <a:rPr lang="en-GB" sz="2400">
                <a:latin typeface="Trebuchet MS"/>
              </a:rPr>
              <a:t>extra heat pump engineers  </a:t>
            </a:r>
            <a:r>
              <a:rPr lang="en-GB" sz="2400" b="1">
                <a:latin typeface="Trebuchet MS"/>
              </a:rPr>
              <a:t>by 2027</a:t>
            </a:r>
          </a:p>
          <a:p>
            <a:pPr marL="0" indent="0">
              <a:buNone/>
            </a:pPr>
            <a:endParaRPr lang="en-GB"/>
          </a:p>
        </p:txBody>
      </p:sp>
    </p:spTree>
    <p:extLst>
      <p:ext uri="{BB962C8B-B14F-4D97-AF65-F5344CB8AC3E}">
        <p14:creationId xmlns:p14="http://schemas.microsoft.com/office/powerpoint/2010/main" val="37659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63FA01-A594-40BD-815D-B12B47611F0D}"/>
              </a:ext>
            </a:extLst>
          </p:cNvPr>
          <p:cNvSpPr>
            <a:spLocks noGrp="1"/>
          </p:cNvSpPr>
          <p:nvPr>
            <p:ph type="ctrTitle"/>
          </p:nvPr>
        </p:nvSpPr>
        <p:spPr>
          <a:xfrm>
            <a:off x="228600" y="1768894"/>
            <a:ext cx="7139400" cy="2823577"/>
          </a:xfrm>
        </p:spPr>
        <p:txBody>
          <a:bodyPr/>
          <a:lstStyle/>
          <a:p>
            <a:pPr>
              <a:lnSpc>
                <a:spcPct val="100000"/>
              </a:lnSpc>
              <a:spcBef>
                <a:spcPts val="600"/>
              </a:spcBef>
              <a:spcAft>
                <a:spcPts val="600"/>
              </a:spcAft>
            </a:pPr>
            <a:r>
              <a:rPr lang="en-GB" sz="3600">
                <a:latin typeface="Calibri" panose="020F0502020204030204" pitchFamily="34" charset="0"/>
                <a:cs typeface="Arial" panose="020B0604020202020204" pitchFamily="34" charset="0"/>
              </a:rPr>
              <a:t>Able To Pay Finance – Stage One </a:t>
            </a:r>
            <a:br>
              <a:rPr lang="en-GB" sz="1800">
                <a:effectLst/>
                <a:latin typeface="Aptos"/>
                <a:ea typeface="Calibri" panose="020F0502020204030204" pitchFamily="34" charset="0"/>
                <a:cs typeface="Calibri" panose="020F0502020204030204" pitchFamily="34" charset="0"/>
              </a:rPr>
            </a:br>
            <a:br>
              <a:rPr lang="en-GB" sz="1800"/>
            </a:br>
            <a:br>
              <a:rPr lang="en-GB" sz="1800"/>
            </a:br>
            <a:endParaRPr lang="en-GB" sz="4000"/>
          </a:p>
        </p:txBody>
      </p:sp>
    </p:spTree>
    <p:extLst>
      <p:ext uri="{BB962C8B-B14F-4D97-AF65-F5344CB8AC3E}">
        <p14:creationId xmlns:p14="http://schemas.microsoft.com/office/powerpoint/2010/main" val="290243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D2AD7-3725-DCA8-4596-1FF22CC11A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7572D9-C1B4-BCFE-2EBC-14A6B0900B9A}"/>
              </a:ext>
            </a:extLst>
          </p:cNvPr>
          <p:cNvSpPr>
            <a:spLocks noGrp="1"/>
          </p:cNvSpPr>
          <p:nvPr>
            <p:ph type="title"/>
          </p:nvPr>
        </p:nvSpPr>
        <p:spPr/>
        <p:txBody>
          <a:bodyPr/>
          <a:lstStyle/>
          <a:p>
            <a:r>
              <a:rPr lang="en-GB"/>
              <a:t>Able To Pay Finance – Stage One </a:t>
            </a:r>
          </a:p>
        </p:txBody>
      </p:sp>
      <p:pic>
        <p:nvPicPr>
          <p:cNvPr id="7" name="Picture 6" descr="Woman standing at car showroom">
            <a:extLst>
              <a:ext uri="{FF2B5EF4-FFF2-40B4-BE49-F238E27FC236}">
                <a16:creationId xmlns:a16="http://schemas.microsoft.com/office/drawing/2014/main" id="{B30D18F6-852A-53D0-94DC-7FA747EE6C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215266"/>
            <a:ext cx="3143865" cy="2305969"/>
          </a:xfrm>
          <a:prstGeom prst="rect">
            <a:avLst/>
          </a:prstGeom>
        </p:spPr>
      </p:pic>
      <p:pic>
        <p:nvPicPr>
          <p:cNvPr id="11" name="Picture 10">
            <a:extLst>
              <a:ext uri="{FF2B5EF4-FFF2-40B4-BE49-F238E27FC236}">
                <a16:creationId xmlns:a16="http://schemas.microsoft.com/office/drawing/2014/main" id="{6DB4FCDD-6D11-7088-F7DF-4EF59A22B125}"/>
              </a:ext>
            </a:extLst>
          </p:cNvPr>
          <p:cNvPicPr>
            <a:picLocks noChangeAspect="1"/>
          </p:cNvPicPr>
          <p:nvPr/>
        </p:nvPicPr>
        <p:blipFill>
          <a:blip r:embed="rId3"/>
          <a:stretch>
            <a:fillRect/>
          </a:stretch>
        </p:blipFill>
        <p:spPr>
          <a:xfrm>
            <a:off x="7503935" y="1787609"/>
            <a:ext cx="4450695" cy="3282782"/>
          </a:xfrm>
          <a:prstGeom prst="rect">
            <a:avLst/>
          </a:prstGeom>
        </p:spPr>
      </p:pic>
      <p:pic>
        <p:nvPicPr>
          <p:cNvPr id="15" name="Picture 14" descr="Stacks of gold coins">
            <a:extLst>
              <a:ext uri="{FF2B5EF4-FFF2-40B4-BE49-F238E27FC236}">
                <a16:creationId xmlns:a16="http://schemas.microsoft.com/office/drawing/2014/main" id="{3D9C2E72-908B-0164-E2E9-55677214D1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9735" y="2352097"/>
            <a:ext cx="3507412" cy="2338275"/>
          </a:xfrm>
          <a:prstGeom prst="rect">
            <a:avLst/>
          </a:prstGeom>
        </p:spPr>
      </p:pic>
      <p:pic>
        <p:nvPicPr>
          <p:cNvPr id="16" name="Picture 15">
            <a:extLst>
              <a:ext uri="{FF2B5EF4-FFF2-40B4-BE49-F238E27FC236}">
                <a16:creationId xmlns:a16="http://schemas.microsoft.com/office/drawing/2014/main" id="{B548F6AA-F1B2-256B-E8AA-5964792CB474}"/>
              </a:ext>
            </a:extLst>
          </p:cNvPr>
          <p:cNvPicPr>
            <a:picLocks noChangeAspect="1"/>
          </p:cNvPicPr>
          <p:nvPr/>
        </p:nvPicPr>
        <p:blipFill>
          <a:blip r:embed="rId5"/>
          <a:stretch>
            <a:fillRect/>
          </a:stretch>
        </p:blipFill>
        <p:spPr>
          <a:xfrm>
            <a:off x="838200" y="3868223"/>
            <a:ext cx="3325129" cy="2215346"/>
          </a:xfrm>
          <a:prstGeom prst="rect">
            <a:avLst/>
          </a:prstGeom>
        </p:spPr>
      </p:pic>
      <p:grpSp>
        <p:nvGrpSpPr>
          <p:cNvPr id="22" name="Group 21">
            <a:extLst>
              <a:ext uri="{FF2B5EF4-FFF2-40B4-BE49-F238E27FC236}">
                <a16:creationId xmlns:a16="http://schemas.microsoft.com/office/drawing/2014/main" id="{88821B5B-FA47-F919-4C8E-5C40C2B8ABF0}"/>
              </a:ext>
            </a:extLst>
          </p:cNvPr>
          <p:cNvGrpSpPr/>
          <p:nvPr/>
        </p:nvGrpSpPr>
        <p:grpSpPr>
          <a:xfrm>
            <a:off x="5322488" y="3309539"/>
            <a:ext cx="1486637" cy="1864196"/>
            <a:chOff x="5853188" y="3039176"/>
            <a:chExt cx="485747" cy="780349"/>
          </a:xfrm>
          <a:solidFill>
            <a:schemeClr val="accent2"/>
          </a:solidFill>
        </p:grpSpPr>
        <p:sp>
          <p:nvSpPr>
            <p:cNvPr id="20" name="Freeform: Shape 19">
              <a:extLst>
                <a:ext uri="{FF2B5EF4-FFF2-40B4-BE49-F238E27FC236}">
                  <a16:creationId xmlns:a16="http://schemas.microsoft.com/office/drawing/2014/main" id="{EAB49610-821F-D702-7719-4D955823A40A}"/>
                </a:ext>
              </a:extLst>
            </p:cNvPr>
            <p:cNvSpPr/>
            <p:nvPr/>
          </p:nvSpPr>
          <p:spPr>
            <a:xfrm>
              <a:off x="5853188" y="3039176"/>
              <a:ext cx="485747" cy="573065"/>
            </a:xfrm>
            <a:custGeom>
              <a:avLst/>
              <a:gdLst>
                <a:gd name="connsiteX0" fmla="*/ 484127 w 485747"/>
                <a:gd name="connsiteY0" fmla="*/ 214678 h 573065"/>
                <a:gd name="connsiteX1" fmla="*/ 214654 w 485747"/>
                <a:gd name="connsiteY1" fmla="*/ 1670 h 573065"/>
                <a:gd name="connsiteX2" fmla="*/ 0 w 485747"/>
                <a:gd name="connsiteY2" fmla="*/ 242082 h 573065"/>
                <a:gd name="connsiteX3" fmla="*/ 114300 w 485747"/>
                <a:gd name="connsiteY3" fmla="*/ 242082 h 573065"/>
                <a:gd name="connsiteX4" fmla="*/ 242834 w 485747"/>
                <a:gd name="connsiteY4" fmla="*/ 113536 h 573065"/>
                <a:gd name="connsiteX5" fmla="*/ 371380 w 485747"/>
                <a:gd name="connsiteY5" fmla="*/ 242071 h 573065"/>
                <a:gd name="connsiteX6" fmla="*/ 311106 w 485747"/>
                <a:gd name="connsiteY6" fmla="*/ 350991 h 573065"/>
                <a:gd name="connsiteX7" fmla="*/ 185661 w 485747"/>
                <a:gd name="connsiteY7" fmla="*/ 573066 h 573065"/>
                <a:gd name="connsiteX8" fmla="*/ 299961 w 485747"/>
                <a:gd name="connsiteY8" fmla="*/ 573066 h 573065"/>
                <a:gd name="connsiteX9" fmla="*/ 371951 w 485747"/>
                <a:gd name="connsiteY9" fmla="*/ 447745 h 573065"/>
                <a:gd name="connsiteX10" fmla="*/ 484127 w 485747"/>
                <a:gd name="connsiteY10" fmla="*/ 214678 h 57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747" h="573065">
                  <a:moveTo>
                    <a:pt x="484127" y="214678"/>
                  </a:moveTo>
                  <a:cubicBezTo>
                    <a:pt x="468535" y="81444"/>
                    <a:pt x="347887" y="-13923"/>
                    <a:pt x="214654" y="1670"/>
                  </a:cubicBezTo>
                  <a:cubicBezTo>
                    <a:pt x="92582" y="15956"/>
                    <a:pt x="419" y="119178"/>
                    <a:pt x="0" y="242082"/>
                  </a:cubicBezTo>
                  <a:lnTo>
                    <a:pt x="114300" y="242082"/>
                  </a:lnTo>
                  <a:cubicBezTo>
                    <a:pt x="114297" y="171091"/>
                    <a:pt x="171844" y="113539"/>
                    <a:pt x="242834" y="113536"/>
                  </a:cubicBezTo>
                  <a:cubicBezTo>
                    <a:pt x="313825" y="113533"/>
                    <a:pt x="371377" y="171080"/>
                    <a:pt x="371380" y="242071"/>
                  </a:cubicBezTo>
                  <a:cubicBezTo>
                    <a:pt x="371382" y="286334"/>
                    <a:pt x="348610" y="327484"/>
                    <a:pt x="311106" y="350991"/>
                  </a:cubicBezTo>
                  <a:cubicBezTo>
                    <a:pt x="233706" y="398347"/>
                    <a:pt x="186266" y="482331"/>
                    <a:pt x="185661" y="573066"/>
                  </a:cubicBezTo>
                  <a:lnTo>
                    <a:pt x="299961" y="573066"/>
                  </a:lnTo>
                  <a:cubicBezTo>
                    <a:pt x="300690" y="521659"/>
                    <a:pt x="327911" y="474273"/>
                    <a:pt x="371951" y="447745"/>
                  </a:cubicBezTo>
                  <a:cubicBezTo>
                    <a:pt x="451238" y="398259"/>
                    <a:pt x="494912" y="307516"/>
                    <a:pt x="484127" y="214678"/>
                  </a:cubicBezTo>
                  <a:close/>
                </a:path>
              </a:pathLst>
            </a:custGeom>
            <a:grpFill/>
            <a:ln w="9525" cap="flat">
              <a:solidFill>
                <a:schemeClr val="tx1"/>
              </a:solid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9298C3B-50CF-070F-6DB8-7E35D1E81AF4}"/>
                </a:ext>
              </a:extLst>
            </p:cNvPr>
            <p:cNvSpPr/>
            <p:nvPr/>
          </p:nvSpPr>
          <p:spPr>
            <a:xfrm>
              <a:off x="6027961" y="3679714"/>
              <a:ext cx="139705" cy="139811"/>
            </a:xfrm>
            <a:custGeom>
              <a:avLst/>
              <a:gdLst>
                <a:gd name="connsiteX0" fmla="*/ 119273 w 139705"/>
                <a:gd name="connsiteY0" fmla="*/ 20501 h 139811"/>
                <a:gd name="connsiteX1" fmla="*/ 119273 w 139705"/>
                <a:gd name="connsiteY1" fmla="*/ 20501 h 139811"/>
                <a:gd name="connsiteX2" fmla="*/ 20535 w 139705"/>
                <a:gd name="connsiteY2" fmla="*/ 20398 h 139811"/>
                <a:gd name="connsiteX3" fmla="*/ 20432 w 139705"/>
                <a:gd name="connsiteY3" fmla="*/ 20501 h 139811"/>
                <a:gd name="connsiteX4" fmla="*/ 5459 w 139705"/>
                <a:gd name="connsiteY4" fmla="*/ 42846 h 139811"/>
                <a:gd name="connsiteX5" fmla="*/ 1 w 139705"/>
                <a:gd name="connsiteY5" fmla="*/ 70097 h 139811"/>
                <a:gd name="connsiteX6" fmla="*/ 5478 w 139705"/>
                <a:gd name="connsiteY6" fmla="*/ 97225 h 139811"/>
                <a:gd name="connsiteX7" fmla="*/ 42778 w 139705"/>
                <a:gd name="connsiteY7" fmla="*/ 134325 h 139811"/>
                <a:gd name="connsiteX8" fmla="*/ 70019 w 139705"/>
                <a:gd name="connsiteY8" fmla="*/ 139811 h 139811"/>
                <a:gd name="connsiteX9" fmla="*/ 97147 w 139705"/>
                <a:gd name="connsiteY9" fmla="*/ 134334 h 139811"/>
                <a:gd name="connsiteX10" fmla="*/ 134218 w 139705"/>
                <a:gd name="connsiteY10" fmla="*/ 97253 h 139811"/>
                <a:gd name="connsiteX11" fmla="*/ 139704 w 139705"/>
                <a:gd name="connsiteY11" fmla="*/ 70126 h 139811"/>
                <a:gd name="connsiteX12" fmla="*/ 134237 w 139705"/>
                <a:gd name="connsiteY12" fmla="*/ 42875 h 139811"/>
                <a:gd name="connsiteX13" fmla="*/ 119273 w 139705"/>
                <a:gd name="connsiteY13" fmla="*/ 20501 h 13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705" h="139811">
                  <a:moveTo>
                    <a:pt x="119273" y="20501"/>
                  </a:moveTo>
                  <a:lnTo>
                    <a:pt x="119273" y="20501"/>
                  </a:lnTo>
                  <a:cubicBezTo>
                    <a:pt x="92035" y="-6793"/>
                    <a:pt x="47830" y="-6840"/>
                    <a:pt x="20535" y="20398"/>
                  </a:cubicBezTo>
                  <a:cubicBezTo>
                    <a:pt x="20501" y="20432"/>
                    <a:pt x="20467" y="20467"/>
                    <a:pt x="20432" y="20501"/>
                  </a:cubicBezTo>
                  <a:cubicBezTo>
                    <a:pt x="14045" y="26912"/>
                    <a:pt x="8959" y="34501"/>
                    <a:pt x="5459" y="42846"/>
                  </a:cubicBezTo>
                  <a:cubicBezTo>
                    <a:pt x="1815" y="51468"/>
                    <a:pt x="-42" y="60738"/>
                    <a:pt x="1" y="70097"/>
                  </a:cubicBezTo>
                  <a:cubicBezTo>
                    <a:pt x="-51" y="79420"/>
                    <a:pt x="1813" y="88653"/>
                    <a:pt x="5478" y="97225"/>
                  </a:cubicBezTo>
                  <a:cubicBezTo>
                    <a:pt x="12601" y="113980"/>
                    <a:pt x="25984" y="127292"/>
                    <a:pt x="42778" y="134325"/>
                  </a:cubicBezTo>
                  <a:cubicBezTo>
                    <a:pt x="51397" y="137968"/>
                    <a:pt x="60662" y="139834"/>
                    <a:pt x="70019" y="139811"/>
                  </a:cubicBezTo>
                  <a:cubicBezTo>
                    <a:pt x="79341" y="139857"/>
                    <a:pt x="88573" y="137994"/>
                    <a:pt x="97147" y="134334"/>
                  </a:cubicBezTo>
                  <a:cubicBezTo>
                    <a:pt x="113821" y="127213"/>
                    <a:pt x="127102" y="113930"/>
                    <a:pt x="134218" y="97253"/>
                  </a:cubicBezTo>
                  <a:cubicBezTo>
                    <a:pt x="137881" y="88681"/>
                    <a:pt x="139748" y="79448"/>
                    <a:pt x="139704" y="70126"/>
                  </a:cubicBezTo>
                  <a:cubicBezTo>
                    <a:pt x="139739" y="60767"/>
                    <a:pt x="137879" y="51497"/>
                    <a:pt x="134237" y="42875"/>
                  </a:cubicBezTo>
                  <a:cubicBezTo>
                    <a:pt x="130739" y="34522"/>
                    <a:pt x="125658" y="26924"/>
                    <a:pt x="119273" y="20501"/>
                  </a:cubicBezTo>
                  <a:close/>
                </a:path>
              </a:pathLst>
            </a:custGeom>
            <a:grpFill/>
            <a:ln w="9525" cap="flat">
              <a:solidFill>
                <a:schemeClr val="tx1"/>
              </a:solidFill>
              <a:prstDash val="solid"/>
              <a:miter/>
            </a:ln>
          </p:spPr>
          <p:txBody>
            <a:bodyPr rtlCol="0" anchor="ctr"/>
            <a:lstStyle/>
            <a:p>
              <a:endParaRPr lang="en-GB"/>
            </a:p>
          </p:txBody>
        </p:sp>
      </p:grpSp>
    </p:spTree>
    <p:extLst>
      <p:ext uri="{BB962C8B-B14F-4D97-AF65-F5344CB8AC3E}">
        <p14:creationId xmlns:p14="http://schemas.microsoft.com/office/powerpoint/2010/main" val="929731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107B2-CE4A-C341-68FD-F8578ED63836}"/>
              </a:ext>
            </a:extLst>
          </p:cNvPr>
          <p:cNvSpPr>
            <a:spLocks noGrp="1"/>
          </p:cNvSpPr>
          <p:nvPr>
            <p:ph type="title"/>
          </p:nvPr>
        </p:nvSpPr>
        <p:spPr/>
        <p:txBody>
          <a:bodyPr/>
          <a:lstStyle/>
          <a:p>
            <a:r>
              <a:rPr lang="en-GB"/>
              <a:t>Able To Pay Finance – Stage One </a:t>
            </a:r>
          </a:p>
        </p:txBody>
      </p:sp>
      <p:sp>
        <p:nvSpPr>
          <p:cNvPr id="3" name="Content Placeholder 2">
            <a:extLst>
              <a:ext uri="{FF2B5EF4-FFF2-40B4-BE49-F238E27FC236}">
                <a16:creationId xmlns:a16="http://schemas.microsoft.com/office/drawing/2014/main" id="{DBB0BDCF-3509-4A87-D8FE-BFE56D4FFCDF}"/>
              </a:ext>
            </a:extLst>
          </p:cNvPr>
          <p:cNvSpPr>
            <a:spLocks noGrp="1"/>
          </p:cNvSpPr>
          <p:nvPr>
            <p:ph idx="1"/>
          </p:nvPr>
        </p:nvSpPr>
        <p:spPr/>
        <p:txBody>
          <a:bodyPr vert="horz" lIns="91440" tIns="45720" rIns="91440" bIns="45720" rtlCol="0" anchor="t">
            <a:normAutofit fontScale="92500"/>
          </a:bodyPr>
          <a:lstStyle/>
          <a:p>
            <a:r>
              <a:rPr lang="en-GB"/>
              <a:t>The proposed Fund would cover the geographic area of </a:t>
            </a:r>
            <a:r>
              <a:rPr lang="en-GB" b="1"/>
              <a:t>21 Councils in the SW of England – Supporting </a:t>
            </a:r>
            <a:r>
              <a:rPr lang="en-GB" b="1" err="1"/>
              <a:t>Lendology</a:t>
            </a:r>
            <a:endParaRPr lang="en-GB" b="1"/>
          </a:p>
          <a:p>
            <a:r>
              <a:rPr lang="en-GB">
                <a:latin typeface="Trebuchet MS"/>
              </a:rPr>
              <a:t>A modelled Value of  £100m;</a:t>
            </a:r>
          </a:p>
          <a:p>
            <a:r>
              <a:rPr lang="en-GB">
                <a:latin typeface="Trebuchet MS"/>
              </a:rPr>
              <a:t>Be financed through a combination of public and private capital;</a:t>
            </a:r>
          </a:p>
          <a:p>
            <a:r>
              <a:rPr lang="en-GB"/>
              <a:t>Operate on a loan fund basis for 10 years lending plus 5 years run off;</a:t>
            </a:r>
          </a:p>
          <a:p>
            <a:r>
              <a:rPr lang="en-GB">
                <a:latin typeface="Trebuchet MS"/>
              </a:rPr>
              <a:t>Lending secured  through a title restriction placed on the property in question </a:t>
            </a:r>
            <a:endParaRPr lang="en-GB"/>
          </a:p>
          <a:p>
            <a:r>
              <a:rPr lang="en-GB">
                <a:latin typeface="Trebuchet MS"/>
              </a:rPr>
              <a:t>Offer a low or even nil interest rate solution to the ATP market.</a:t>
            </a:r>
          </a:p>
          <a:p>
            <a:r>
              <a:rPr lang="en-GB">
                <a:latin typeface="Trebuchet MS"/>
              </a:rPr>
              <a:t>Static 10-year fund </a:t>
            </a:r>
            <a:r>
              <a:rPr lang="en-GB" b="1">
                <a:latin typeface="Trebuchet MS"/>
              </a:rPr>
              <a:t>NOT</a:t>
            </a:r>
            <a:r>
              <a:rPr lang="en-GB">
                <a:latin typeface="Trebuchet MS"/>
              </a:rPr>
              <a:t> revolving</a:t>
            </a:r>
          </a:p>
          <a:p>
            <a:endParaRPr lang="en-GB" sz="1200"/>
          </a:p>
        </p:txBody>
      </p:sp>
    </p:spTree>
    <p:extLst>
      <p:ext uri="{BB962C8B-B14F-4D97-AF65-F5344CB8AC3E}">
        <p14:creationId xmlns:p14="http://schemas.microsoft.com/office/powerpoint/2010/main" val="533239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572F8-67DF-9AAA-CAFA-2E9C9E3E2B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ADC584-7091-30F7-C041-5FA687DE6123}"/>
              </a:ext>
            </a:extLst>
          </p:cNvPr>
          <p:cNvSpPr>
            <a:spLocks noGrp="1"/>
          </p:cNvSpPr>
          <p:nvPr>
            <p:ph type="title"/>
          </p:nvPr>
        </p:nvSpPr>
        <p:spPr/>
        <p:txBody>
          <a:bodyPr/>
          <a:lstStyle/>
          <a:p>
            <a:r>
              <a:rPr lang="en-GB"/>
              <a:t>Findings</a:t>
            </a:r>
          </a:p>
        </p:txBody>
      </p:sp>
      <p:sp>
        <p:nvSpPr>
          <p:cNvPr id="3" name="Content Placeholder 2">
            <a:extLst>
              <a:ext uri="{FF2B5EF4-FFF2-40B4-BE49-F238E27FC236}">
                <a16:creationId xmlns:a16="http://schemas.microsoft.com/office/drawing/2014/main" id="{F14E3D88-8D3C-3E25-7F60-F8A2F946F420}"/>
              </a:ext>
            </a:extLst>
          </p:cNvPr>
          <p:cNvSpPr>
            <a:spLocks noGrp="1"/>
          </p:cNvSpPr>
          <p:nvPr>
            <p:ph idx="1"/>
          </p:nvPr>
        </p:nvSpPr>
        <p:spPr>
          <a:xfrm>
            <a:off x="643522" y="1306286"/>
            <a:ext cx="4736690" cy="5059118"/>
          </a:xfrm>
        </p:spPr>
        <p:txBody>
          <a:bodyPr vert="horz" lIns="91440" tIns="45720" rIns="91440" bIns="45720" rtlCol="0" anchor="t">
            <a:normAutofit/>
          </a:bodyPr>
          <a:lstStyle/>
          <a:p>
            <a:endParaRPr lang="en-GB" sz="1600" b="1"/>
          </a:p>
          <a:p>
            <a:r>
              <a:rPr lang="en-GB" sz="1700" b="1">
                <a:latin typeface="Trebuchet MS"/>
              </a:rPr>
              <a:t>VIA Analytics Limited</a:t>
            </a:r>
            <a:r>
              <a:rPr lang="en-GB" sz="1700">
                <a:latin typeface="Trebuchet MS"/>
              </a:rPr>
              <a:t> leads a team including Daedalus Environmental Limited and Amberley Advisory </a:t>
            </a:r>
            <a:endParaRPr lang="en-GB" sz="1700"/>
          </a:p>
          <a:p>
            <a:r>
              <a:rPr lang="en-GB" sz="1700" b="1" dirty="0">
                <a:latin typeface="Trebuchet MS"/>
              </a:rPr>
              <a:t>Loans are typically secured </a:t>
            </a:r>
            <a:r>
              <a:rPr lang="en-GB" sz="1700" dirty="0">
                <a:latin typeface="Trebuchet MS"/>
              </a:rPr>
              <a:t>in some way, rarely interest free </a:t>
            </a:r>
          </a:p>
          <a:p>
            <a:r>
              <a:rPr lang="en-GB" sz="1700" dirty="0">
                <a:latin typeface="Trebuchet MS"/>
              </a:rPr>
              <a:t>In practice, it appears that loans will typically be in the </a:t>
            </a:r>
            <a:r>
              <a:rPr lang="en-GB" sz="1700" b="1" dirty="0">
                <a:latin typeface="Trebuchet MS"/>
              </a:rPr>
              <a:t>£10k - £15k range, repaid over 10-15 years </a:t>
            </a:r>
            <a:r>
              <a:rPr lang="en-GB" sz="1700" dirty="0">
                <a:latin typeface="Trebuchet MS"/>
              </a:rPr>
              <a:t>to maximise affordability (and assumed at an interest rate of c 4%) </a:t>
            </a:r>
            <a:endParaRPr lang="en-GB" sz="1700" dirty="0"/>
          </a:p>
          <a:p>
            <a:r>
              <a:rPr lang="en-GB" sz="1700" b="1" dirty="0">
                <a:latin typeface="Trebuchet MS"/>
              </a:rPr>
              <a:t>£100m represents a small proportion of the identified opportunity </a:t>
            </a:r>
            <a:r>
              <a:rPr lang="en-GB" sz="1700" dirty="0">
                <a:latin typeface="Trebuchet MS"/>
              </a:rPr>
              <a:t>– should be considered a pilot project but given the scale of overall opportunity (and assuming access to good market intelligence) there should be scope to focus attention on relatively ‘easy wins’</a:t>
            </a:r>
          </a:p>
          <a:p>
            <a:pPr marL="0" indent="0">
              <a:buNone/>
            </a:pPr>
            <a:endParaRPr lang="en-GB" sz="1800"/>
          </a:p>
        </p:txBody>
      </p:sp>
      <p:sp>
        <p:nvSpPr>
          <p:cNvPr id="4" name="TextBox 3">
            <a:extLst>
              <a:ext uri="{FF2B5EF4-FFF2-40B4-BE49-F238E27FC236}">
                <a16:creationId xmlns:a16="http://schemas.microsoft.com/office/drawing/2014/main" id="{B5D17E77-312A-7F80-8918-B04807A96595}"/>
              </a:ext>
            </a:extLst>
          </p:cNvPr>
          <p:cNvSpPr txBox="1"/>
          <p:nvPr/>
        </p:nvSpPr>
        <p:spPr>
          <a:xfrm>
            <a:off x="5863300" y="1647317"/>
            <a:ext cx="5763670" cy="4137030"/>
          </a:xfrm>
          <a:prstGeom prst="rect">
            <a:avLst/>
          </a:prstGeom>
          <a:noFill/>
        </p:spPr>
        <p:txBody>
          <a:bodyPr wrap="square" lIns="91440" tIns="45720" rIns="91440" bIns="45720" rtlCol="0" anchor="t">
            <a:spAutoFit/>
          </a:bodyPr>
          <a:lstStyle/>
          <a:p>
            <a:pPr marL="228600" indent="-228600" defTabSz="914400">
              <a:lnSpc>
                <a:spcPct val="90000"/>
              </a:lnSpc>
              <a:spcBef>
                <a:spcPts val="1000"/>
              </a:spcBef>
              <a:buFont typeface="Wingdings" panose="05000000000000000000" pitchFamily="2" charset="2"/>
              <a:buChar char="§"/>
            </a:pPr>
            <a:r>
              <a:rPr lang="en-GB" sz="1700" dirty="0">
                <a:solidFill>
                  <a:srgbClr val="50626F"/>
                </a:solidFill>
                <a:latin typeface="Trebuchet MS"/>
              </a:rPr>
              <a:t>That subsidy requirement is estimated in the region </a:t>
            </a:r>
            <a:r>
              <a:rPr lang="en-GB" sz="1700" b="1" dirty="0">
                <a:solidFill>
                  <a:srgbClr val="50626F"/>
                </a:solidFill>
                <a:latin typeface="Trebuchet MS"/>
              </a:rPr>
              <a:t>of £45m over 10 years </a:t>
            </a:r>
            <a:endParaRPr lang="en-GB" sz="1700" b="1" dirty="0">
              <a:solidFill>
                <a:srgbClr val="50626F"/>
              </a:solidFill>
              <a:latin typeface="Trebuchet MS" panose="020B0603020202020204" pitchFamily="34" charset="0"/>
            </a:endParaRPr>
          </a:p>
          <a:p>
            <a:pPr marL="228600" indent="-228600" defTabSz="914400">
              <a:lnSpc>
                <a:spcPct val="90000"/>
              </a:lnSpc>
              <a:spcBef>
                <a:spcPts val="1000"/>
              </a:spcBef>
              <a:buFont typeface="Wingdings" panose="05000000000000000000" pitchFamily="2" charset="2"/>
              <a:buChar char="§"/>
            </a:pPr>
            <a:r>
              <a:rPr lang="en-GB" sz="1700" dirty="0">
                <a:solidFill>
                  <a:srgbClr val="50626F"/>
                </a:solidFill>
                <a:latin typeface="Trebuchet MS"/>
              </a:rPr>
              <a:t>The positive impact of carbon savings on society - estimated to be in the region of </a:t>
            </a:r>
            <a:r>
              <a:rPr lang="en-GB" sz="1700" b="1" dirty="0">
                <a:solidFill>
                  <a:srgbClr val="50626F"/>
                </a:solidFill>
                <a:latin typeface="Trebuchet MS"/>
              </a:rPr>
              <a:t>450,000tCO2 over 10 years</a:t>
            </a:r>
            <a:r>
              <a:rPr lang="en-GB" sz="1700" dirty="0">
                <a:solidFill>
                  <a:srgbClr val="50626F"/>
                </a:solidFill>
                <a:latin typeface="Trebuchet MS"/>
              </a:rPr>
              <a:t>. </a:t>
            </a:r>
            <a:endParaRPr lang="en-GB" sz="1700" dirty="0">
              <a:solidFill>
                <a:srgbClr val="50626F"/>
              </a:solidFill>
              <a:latin typeface="Trebuchet MS" panose="020B0603020202020204" pitchFamily="34" charset="0"/>
            </a:endParaRPr>
          </a:p>
          <a:p>
            <a:pPr marL="228600" indent="-228600" defTabSz="914400">
              <a:lnSpc>
                <a:spcPct val="90000"/>
              </a:lnSpc>
              <a:spcBef>
                <a:spcPts val="1000"/>
              </a:spcBef>
              <a:buFont typeface="Wingdings" panose="05000000000000000000" pitchFamily="2" charset="2"/>
              <a:buChar char="§"/>
            </a:pPr>
            <a:r>
              <a:rPr lang="en-GB" sz="1700" dirty="0">
                <a:solidFill>
                  <a:srgbClr val="50626F"/>
                </a:solidFill>
                <a:latin typeface="Trebuchet MS"/>
              </a:rPr>
              <a:t>Direct energy cost savings to households - a total saving in household energy bills of </a:t>
            </a:r>
            <a:r>
              <a:rPr lang="en-GB" sz="1700" b="1" dirty="0">
                <a:solidFill>
                  <a:srgbClr val="50626F"/>
                </a:solidFill>
                <a:latin typeface="Trebuchet MS"/>
              </a:rPr>
              <a:t>around £70.0m (undiscounted) is estimated over 10 years</a:t>
            </a:r>
            <a:r>
              <a:rPr lang="en-GB" sz="1700" dirty="0">
                <a:solidFill>
                  <a:srgbClr val="50626F"/>
                </a:solidFill>
                <a:latin typeface="Trebuchet MS"/>
              </a:rPr>
              <a:t>. </a:t>
            </a:r>
            <a:endParaRPr lang="en-GB" sz="1700" dirty="0">
              <a:solidFill>
                <a:srgbClr val="50626F"/>
              </a:solidFill>
              <a:latin typeface="Trebuchet MS" panose="020B0603020202020204" pitchFamily="34" charset="0"/>
            </a:endParaRPr>
          </a:p>
          <a:p>
            <a:pPr marL="228600" indent="-228600" defTabSz="914400">
              <a:lnSpc>
                <a:spcPct val="90000"/>
              </a:lnSpc>
              <a:spcBef>
                <a:spcPts val="1000"/>
              </a:spcBef>
              <a:buFont typeface="Wingdings" panose="05000000000000000000" pitchFamily="2" charset="2"/>
              <a:buChar char="§"/>
            </a:pPr>
            <a:r>
              <a:rPr lang="en-GB" sz="1700" b="1" dirty="0">
                <a:solidFill>
                  <a:srgbClr val="50626F"/>
                </a:solidFill>
                <a:latin typeface="Trebuchet MS"/>
              </a:rPr>
              <a:t>The GVA of estimated employment impacts </a:t>
            </a:r>
            <a:r>
              <a:rPr lang="en-GB" sz="1700" dirty="0">
                <a:solidFill>
                  <a:srgbClr val="50626F"/>
                </a:solidFill>
                <a:latin typeface="Trebuchet MS"/>
              </a:rPr>
              <a:t>– associated with the jobs that would be created and / or sustained in the installation of retrofit measures financed by the Loan Fund</a:t>
            </a:r>
            <a:r>
              <a:rPr lang="en-GB" sz="1700" i="1" dirty="0">
                <a:solidFill>
                  <a:srgbClr val="50626F"/>
                </a:solidFill>
                <a:latin typeface="Trebuchet MS"/>
              </a:rPr>
              <a:t>. - £31Million</a:t>
            </a:r>
          </a:p>
          <a:p>
            <a:pPr marL="228600" indent="-228600" defTabSz="914400">
              <a:lnSpc>
                <a:spcPct val="90000"/>
              </a:lnSpc>
              <a:spcBef>
                <a:spcPts val="1000"/>
              </a:spcBef>
              <a:buFont typeface="Wingdings" panose="05000000000000000000" pitchFamily="2" charset="2"/>
              <a:buChar char="§"/>
            </a:pPr>
            <a:r>
              <a:rPr lang="en-GB" sz="1700" b="1" dirty="0">
                <a:solidFill>
                  <a:srgbClr val="50626F"/>
                </a:solidFill>
                <a:latin typeface="Trebuchet MS"/>
              </a:rPr>
              <a:t>Initial cost benefit analysis suggests a (strong) cost benefit cost ratio (‘BCR’) of 2.4:1 associated with a public sector investment on that scale</a:t>
            </a:r>
          </a:p>
        </p:txBody>
      </p:sp>
    </p:spTree>
    <p:extLst>
      <p:ext uri="{BB962C8B-B14F-4D97-AF65-F5344CB8AC3E}">
        <p14:creationId xmlns:p14="http://schemas.microsoft.com/office/powerpoint/2010/main" val="3557748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63FA01-A594-40BD-815D-B12B47611F0D}"/>
              </a:ext>
            </a:extLst>
          </p:cNvPr>
          <p:cNvSpPr>
            <a:spLocks noGrp="1"/>
          </p:cNvSpPr>
          <p:nvPr>
            <p:ph type="ctrTitle"/>
          </p:nvPr>
        </p:nvSpPr>
        <p:spPr>
          <a:xfrm>
            <a:off x="228600" y="1768894"/>
            <a:ext cx="7139400" cy="2823577"/>
          </a:xfrm>
        </p:spPr>
        <p:txBody>
          <a:bodyPr/>
          <a:lstStyle/>
          <a:p>
            <a:pPr>
              <a:lnSpc>
                <a:spcPct val="100000"/>
              </a:lnSpc>
              <a:spcBef>
                <a:spcPts val="600"/>
              </a:spcBef>
              <a:spcAft>
                <a:spcPts val="600"/>
              </a:spcAft>
            </a:pPr>
            <a:r>
              <a:rPr lang="en-GB" sz="3600">
                <a:latin typeface="Calibri"/>
                <a:ea typeface="Calibri"/>
                <a:cs typeface="Arial"/>
              </a:rPr>
              <a:t>Able To Pay Finance – Stage Two </a:t>
            </a:r>
            <a:br>
              <a:rPr lang="en-GB" sz="1800">
                <a:effectLst/>
                <a:latin typeface="Aptos"/>
                <a:ea typeface="Calibri" panose="020F0502020204030204" pitchFamily="34" charset="0"/>
                <a:cs typeface="Calibri" panose="020F0502020204030204" pitchFamily="34" charset="0"/>
              </a:rPr>
            </a:br>
            <a:br>
              <a:rPr lang="en-GB" sz="1800"/>
            </a:br>
            <a:br>
              <a:rPr lang="en-GB" sz="1800"/>
            </a:br>
            <a:endParaRPr lang="en-GB" sz="4000"/>
          </a:p>
        </p:txBody>
      </p:sp>
    </p:spTree>
    <p:extLst>
      <p:ext uri="{BB962C8B-B14F-4D97-AF65-F5344CB8AC3E}">
        <p14:creationId xmlns:p14="http://schemas.microsoft.com/office/powerpoint/2010/main" val="4038965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5717B-563A-75CF-C17F-62384097DB36}"/>
              </a:ext>
            </a:extLst>
          </p:cNvPr>
          <p:cNvSpPr>
            <a:spLocks noGrp="1"/>
          </p:cNvSpPr>
          <p:nvPr>
            <p:ph type="title"/>
          </p:nvPr>
        </p:nvSpPr>
        <p:spPr/>
        <p:txBody>
          <a:bodyPr/>
          <a:lstStyle/>
          <a:p>
            <a:r>
              <a:rPr lang="en-GB"/>
              <a:t>Able To Pay Finance – Stage Two  </a:t>
            </a:r>
          </a:p>
        </p:txBody>
      </p:sp>
      <p:sp>
        <p:nvSpPr>
          <p:cNvPr id="3" name="Content Placeholder 2">
            <a:extLst>
              <a:ext uri="{FF2B5EF4-FFF2-40B4-BE49-F238E27FC236}">
                <a16:creationId xmlns:a16="http://schemas.microsoft.com/office/drawing/2014/main" id="{FDD36824-D2EF-F495-509F-BF45AB589E05}"/>
              </a:ext>
            </a:extLst>
          </p:cNvPr>
          <p:cNvSpPr>
            <a:spLocks noGrp="1"/>
          </p:cNvSpPr>
          <p:nvPr>
            <p:ph idx="1"/>
          </p:nvPr>
        </p:nvSpPr>
        <p:spPr>
          <a:xfrm>
            <a:off x="838200" y="1250663"/>
            <a:ext cx="10515600" cy="5607337"/>
          </a:xfrm>
        </p:spPr>
        <p:txBody>
          <a:bodyPr vert="horz" lIns="91440" tIns="45720" rIns="91440" bIns="45720" rtlCol="0" anchor="t">
            <a:normAutofit fontScale="40000" lnSpcReduction="20000"/>
          </a:bodyPr>
          <a:lstStyle/>
          <a:p>
            <a:pPr marL="0" indent="0">
              <a:buNone/>
            </a:pPr>
            <a:r>
              <a:rPr lang="en-GB" sz="6000" b="1" dirty="0">
                <a:latin typeface="Trebuchet MS"/>
              </a:rPr>
              <a:t>Project Assumptions </a:t>
            </a:r>
            <a:endParaRPr lang="en-GB" sz="6000" b="1" dirty="0"/>
          </a:p>
          <a:p>
            <a:pPr lvl="0"/>
            <a:endParaRPr lang="en-GB" sz="1700"/>
          </a:p>
          <a:p>
            <a:pPr lvl="0"/>
            <a:r>
              <a:rPr lang="en-GB" sz="4500" dirty="0">
                <a:latin typeface="Trebuchet MS"/>
              </a:rPr>
              <a:t>Fund size: </a:t>
            </a:r>
            <a:r>
              <a:rPr lang="en-GB" sz="4500" b="1" dirty="0">
                <a:latin typeface="Trebuchet MS"/>
              </a:rPr>
              <a:t>£100million+</a:t>
            </a:r>
          </a:p>
          <a:p>
            <a:r>
              <a:rPr lang="en-GB" sz="4500" dirty="0">
                <a:latin typeface="Trebuchet MS"/>
              </a:rPr>
              <a:t>Geographical area: </a:t>
            </a:r>
            <a:r>
              <a:rPr lang="en-GB" sz="4500" b="1" dirty="0">
                <a:latin typeface="Trebuchet MS"/>
              </a:rPr>
              <a:t>SWNZH SW region </a:t>
            </a:r>
            <a:r>
              <a:rPr lang="en-GB" sz="4500" dirty="0">
                <a:latin typeface="Trebuchet MS"/>
              </a:rPr>
              <a:t> </a:t>
            </a:r>
          </a:p>
          <a:p>
            <a:pPr lvl="0"/>
            <a:r>
              <a:rPr lang="en-GB" sz="4500" b="1" dirty="0">
                <a:latin typeface="Trebuchet MS"/>
              </a:rPr>
              <a:t>Blended fund Public/Private</a:t>
            </a:r>
            <a:endParaRPr lang="en-GB" dirty="0"/>
          </a:p>
          <a:p>
            <a:r>
              <a:rPr lang="en-GB" sz="4500" b="1" dirty="0">
                <a:latin typeface="Trebuchet MS"/>
              </a:rPr>
              <a:t>Revolving</a:t>
            </a:r>
            <a:r>
              <a:rPr lang="en-GB" sz="4500" dirty="0">
                <a:latin typeface="Trebuchet MS"/>
              </a:rPr>
              <a:t> not static fund - First 10 years revolving – yr. 11 year 20 is run off period investor distribution yr. 11 onwards.</a:t>
            </a:r>
          </a:p>
          <a:p>
            <a:r>
              <a:rPr lang="en-GB" sz="4500" dirty="0">
                <a:latin typeface="Trebuchet MS"/>
              </a:rPr>
              <a:t>The modelling and business case based only on </a:t>
            </a:r>
            <a:r>
              <a:rPr lang="en-GB" sz="4500" b="1" dirty="0">
                <a:latin typeface="Trebuchet MS"/>
              </a:rPr>
              <a:t>homeowners</a:t>
            </a:r>
          </a:p>
          <a:p>
            <a:r>
              <a:rPr lang="en-GB" sz="4500" dirty="0">
                <a:latin typeface="Trebuchet MS"/>
              </a:rPr>
              <a:t>The study would model </a:t>
            </a:r>
            <a:r>
              <a:rPr lang="en-GB" sz="4500" b="1" dirty="0">
                <a:latin typeface="Trebuchet MS"/>
              </a:rPr>
              <a:t>3 scenarios BAU/Grant/blended fund</a:t>
            </a:r>
          </a:p>
          <a:p>
            <a:r>
              <a:rPr lang="en-GB" sz="4500" dirty="0">
                <a:latin typeface="Trebuchet MS"/>
              </a:rPr>
              <a:t>The </a:t>
            </a:r>
            <a:r>
              <a:rPr lang="en-GB" sz="4500" b="1" dirty="0">
                <a:latin typeface="Trebuchet MS"/>
              </a:rPr>
              <a:t>fully functional model is capable of modelling all variables </a:t>
            </a:r>
            <a:r>
              <a:rPr lang="en-GB" sz="4500" dirty="0">
                <a:latin typeface="Trebuchet MS"/>
              </a:rPr>
              <a:t>i.e. £100 million and £15million varying % of public and private funding</a:t>
            </a:r>
          </a:p>
          <a:p>
            <a:r>
              <a:rPr lang="en-GB" sz="4500" dirty="0">
                <a:latin typeface="Trebuchet MS"/>
              </a:rPr>
              <a:t>We recognised that </a:t>
            </a:r>
            <a:r>
              <a:rPr lang="en-GB" sz="4500" b="1" dirty="0">
                <a:latin typeface="Trebuchet MS"/>
              </a:rPr>
              <a:t>we could not cover all scenarios with the budget available</a:t>
            </a:r>
            <a:r>
              <a:rPr lang="en-GB" sz="4500" dirty="0">
                <a:latin typeface="Trebuchet MS"/>
              </a:rPr>
              <a:t> for example in-depth demand modelling</a:t>
            </a:r>
          </a:p>
          <a:p>
            <a:r>
              <a:rPr lang="en-GB" sz="4500" b="1" dirty="0">
                <a:latin typeface="Trebuchet MS"/>
              </a:rPr>
              <a:t>Increased and wider engagement </a:t>
            </a:r>
            <a:r>
              <a:rPr lang="en-GB" sz="4500" dirty="0">
                <a:latin typeface="Trebuchet MS"/>
              </a:rPr>
              <a:t>– UKIB, GFI, DESNEZ &amp; West of England Combined Authority</a:t>
            </a:r>
          </a:p>
          <a:p>
            <a:r>
              <a:rPr lang="en-GB" sz="4500" b="1" dirty="0">
                <a:latin typeface="Trebuchet MS"/>
              </a:rPr>
              <a:t>Special note should be made of the current Retrofit Accelerator Programme in the West of England Combined Authority</a:t>
            </a:r>
            <a:r>
              <a:rPr lang="en-GB" sz="4500" dirty="0">
                <a:latin typeface="Trebuchet MS"/>
              </a:rPr>
              <a:t>, although other programmes may also exist in the region. </a:t>
            </a:r>
            <a:endParaRPr lang="en-GB" sz="4500" dirty="0"/>
          </a:p>
          <a:p>
            <a:pPr lvl="0"/>
            <a:r>
              <a:rPr lang="en-GB" sz="4500" b="1" dirty="0">
                <a:latin typeface="Trebuchet MS"/>
              </a:rPr>
              <a:t>Green Book compliant: </a:t>
            </a:r>
            <a:r>
              <a:rPr lang="en-GB" sz="4500" dirty="0">
                <a:latin typeface="Trebuchet MS"/>
              </a:rPr>
              <a:t>The establishment of this proposed fund would require significant support from local and national government. To that end all the following sections and related outputs and overall business case of this report should be based on Green Book terms and methodologies.</a:t>
            </a:r>
          </a:p>
        </p:txBody>
      </p:sp>
    </p:spTree>
    <p:extLst>
      <p:ext uri="{BB962C8B-B14F-4D97-AF65-F5344CB8AC3E}">
        <p14:creationId xmlns:p14="http://schemas.microsoft.com/office/powerpoint/2010/main" val="3489740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FDAC3-37E0-4879-3F5F-ACD13324FE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C41A28-5C12-6027-1A13-3D695DAF7F63}"/>
              </a:ext>
            </a:extLst>
          </p:cNvPr>
          <p:cNvSpPr>
            <a:spLocks noGrp="1"/>
          </p:cNvSpPr>
          <p:nvPr>
            <p:ph type="title"/>
          </p:nvPr>
        </p:nvSpPr>
        <p:spPr/>
        <p:txBody>
          <a:bodyPr/>
          <a:lstStyle/>
          <a:p>
            <a:r>
              <a:rPr lang="en-GB"/>
              <a:t>Expected Project outcomes </a:t>
            </a:r>
          </a:p>
        </p:txBody>
      </p:sp>
      <p:sp>
        <p:nvSpPr>
          <p:cNvPr id="3" name="Content Placeholder 2">
            <a:extLst>
              <a:ext uri="{FF2B5EF4-FFF2-40B4-BE49-F238E27FC236}">
                <a16:creationId xmlns:a16="http://schemas.microsoft.com/office/drawing/2014/main" id="{DA47CF22-86E7-F5E0-DD5B-DAF3F1738BA6}"/>
              </a:ext>
            </a:extLst>
          </p:cNvPr>
          <p:cNvSpPr>
            <a:spLocks noGrp="1"/>
          </p:cNvSpPr>
          <p:nvPr>
            <p:ph idx="1"/>
          </p:nvPr>
        </p:nvSpPr>
        <p:spPr>
          <a:xfrm>
            <a:off x="913039" y="2169523"/>
            <a:ext cx="10515600" cy="4687797"/>
          </a:xfrm>
        </p:spPr>
        <p:txBody>
          <a:bodyPr vert="horz" lIns="91440" tIns="45720" rIns="91440" bIns="45720" rtlCol="0" anchor="t">
            <a:normAutofit/>
          </a:bodyPr>
          <a:lstStyle/>
          <a:p>
            <a:pPr lvl="0">
              <a:spcAft>
                <a:spcPts val="600"/>
              </a:spcAft>
            </a:pPr>
            <a:r>
              <a:rPr lang="en-GB" sz="1800" b="1">
                <a:effectLst/>
                <a:latin typeface="Arial"/>
                <a:ea typeface="Times New Roman" panose="02020603050405020304" pitchFamily="18" charset="0"/>
                <a:cs typeface="Arial"/>
              </a:rPr>
              <a:t>The overall viability and validity of the fund as a possible financial solution to stimulate and support households </a:t>
            </a:r>
            <a:r>
              <a:rPr lang="en-GB" sz="1800">
                <a:effectLst/>
                <a:latin typeface="Arial"/>
                <a:ea typeface="Times New Roman" panose="02020603050405020304" pitchFamily="18" charset="0"/>
                <a:cs typeface="Arial"/>
              </a:rPr>
              <a:t>who wish to retrofit their homes as an alternative to current market options, i.e., mortgage providers.</a:t>
            </a:r>
          </a:p>
          <a:p>
            <a:r>
              <a:rPr lang="en-GB" sz="1800" b="1">
                <a:latin typeface="Arial"/>
                <a:ea typeface="Times New Roman" panose="02020603050405020304" pitchFamily="18" charset="0"/>
                <a:cs typeface="Arial"/>
              </a:rPr>
              <a:t>Fully</a:t>
            </a:r>
            <a:r>
              <a:rPr lang="en-GB" sz="1800" b="1">
                <a:effectLst/>
                <a:latin typeface="Arial"/>
                <a:ea typeface="Times New Roman" panose="02020603050405020304" pitchFamily="18" charset="0"/>
                <a:cs typeface="Arial"/>
              </a:rPr>
              <a:t> unencumbered (no hidden code etc)</a:t>
            </a:r>
            <a:r>
              <a:rPr lang="en-GB" sz="1800" b="1">
                <a:latin typeface="Arial"/>
                <a:ea typeface="Times New Roman" panose="02020603050405020304" pitchFamily="18" charset="0"/>
                <a:cs typeface="Arial"/>
              </a:rPr>
              <a:t> </a:t>
            </a:r>
            <a:r>
              <a:rPr lang="en-GB" sz="1800">
                <a:effectLst/>
                <a:latin typeface="Arial"/>
                <a:ea typeface="Times New Roman" panose="02020603050405020304" pitchFamily="18" charset="0"/>
                <a:cs typeface="Arial"/>
              </a:rPr>
              <a:t>financial model (s) with accessible interface to be delivered in Excel format.</a:t>
            </a:r>
          </a:p>
          <a:p>
            <a:pPr lvl="0">
              <a:spcAft>
                <a:spcPts val="600"/>
              </a:spcAft>
            </a:pPr>
            <a:r>
              <a:rPr lang="en-GB" sz="1800" b="1">
                <a:effectLst/>
                <a:latin typeface="Arial"/>
                <a:ea typeface="Times New Roman" panose="02020603050405020304" pitchFamily="18" charset="0"/>
                <a:cs typeface="Arial"/>
              </a:rPr>
              <a:t>To provide full Green Book business case </a:t>
            </a:r>
            <a:r>
              <a:rPr lang="en-GB" sz="1800">
                <a:effectLst/>
                <a:latin typeface="Arial"/>
                <a:ea typeface="Times New Roman" panose="02020603050405020304" pitchFamily="18" charset="0"/>
                <a:cs typeface="Arial"/>
              </a:rPr>
              <a:t>and full financial modelling of the proposed fund and associated parameters of lending etc.</a:t>
            </a:r>
          </a:p>
          <a:p>
            <a:pPr>
              <a:spcAft>
                <a:spcPts val="600"/>
              </a:spcAft>
            </a:pPr>
            <a:r>
              <a:rPr lang="en-GB" sz="1800" b="1" i="1">
                <a:effectLst/>
                <a:latin typeface="Arial"/>
                <a:ea typeface="Times New Roman" panose="02020603050405020304" pitchFamily="18" charset="0"/>
                <a:cs typeface="Arial"/>
              </a:rPr>
              <a:t>To detail sufficient evidence to allow engagement with local and national government and private sector to establish such a fund either at regional or national scale</a:t>
            </a:r>
            <a:r>
              <a:rPr lang="en-GB" sz="1800">
                <a:effectLst/>
                <a:latin typeface="Arial"/>
                <a:ea typeface="Times New Roman" panose="02020603050405020304" pitchFamily="18" charset="0"/>
                <a:cs typeface="Arial"/>
              </a:rPr>
              <a:t>.</a:t>
            </a:r>
            <a:r>
              <a:rPr lang="en-GB" sz="1800">
                <a:latin typeface="Arial"/>
                <a:ea typeface="Times New Roman" panose="02020603050405020304" pitchFamily="18" charset="0"/>
                <a:cs typeface="Arial"/>
              </a:rPr>
              <a:t> </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endParaRPr lang="en-GB"/>
          </a:p>
        </p:txBody>
      </p:sp>
    </p:spTree>
    <p:extLst>
      <p:ext uri="{BB962C8B-B14F-4D97-AF65-F5344CB8AC3E}">
        <p14:creationId xmlns:p14="http://schemas.microsoft.com/office/powerpoint/2010/main" val="3366673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0340C-4161-8335-3349-A1F271288841}"/>
              </a:ext>
            </a:extLst>
          </p:cNvPr>
          <p:cNvSpPr>
            <a:spLocks noGrp="1"/>
          </p:cNvSpPr>
          <p:nvPr>
            <p:ph type="title"/>
          </p:nvPr>
        </p:nvSpPr>
        <p:spPr/>
        <p:txBody>
          <a:bodyPr/>
          <a:lstStyle/>
          <a:p>
            <a:r>
              <a:rPr lang="en-GB"/>
              <a:t>Procurement</a:t>
            </a:r>
          </a:p>
        </p:txBody>
      </p:sp>
      <p:sp>
        <p:nvSpPr>
          <p:cNvPr id="3" name="Content Placeholder 2">
            <a:extLst>
              <a:ext uri="{FF2B5EF4-FFF2-40B4-BE49-F238E27FC236}">
                <a16:creationId xmlns:a16="http://schemas.microsoft.com/office/drawing/2014/main" id="{F4255E28-26E8-8665-3233-BC73217ADE47}"/>
              </a:ext>
            </a:extLst>
          </p:cNvPr>
          <p:cNvSpPr>
            <a:spLocks noGrp="1"/>
          </p:cNvSpPr>
          <p:nvPr>
            <p:ph idx="1"/>
          </p:nvPr>
        </p:nvSpPr>
        <p:spPr>
          <a:xfrm>
            <a:off x="838200" y="1243914"/>
            <a:ext cx="10515600" cy="4933049"/>
          </a:xfrm>
        </p:spPr>
        <p:txBody>
          <a:bodyPr vert="horz" lIns="91440" tIns="45720" rIns="91440" bIns="45720" rtlCol="0" anchor="t">
            <a:normAutofit/>
          </a:bodyPr>
          <a:lstStyle/>
          <a:p>
            <a:pPr marL="0" indent="0">
              <a:buNone/>
            </a:pPr>
            <a:r>
              <a:rPr lang="en-GB" err="1">
                <a:latin typeface="Trebuchet MS"/>
              </a:rPr>
              <a:t>Gemserv</a:t>
            </a:r>
            <a:r>
              <a:rPr lang="en-GB">
                <a:latin typeface="Trebuchet MS"/>
              </a:rPr>
              <a:t>/Thermly/</a:t>
            </a:r>
            <a:r>
              <a:rPr lang="en-GB" err="1">
                <a:latin typeface="Trebuchet MS"/>
              </a:rPr>
              <a:t>Amberside</a:t>
            </a:r>
            <a:r>
              <a:rPr lang="en-GB">
                <a:latin typeface="Trebuchet MS"/>
              </a:rPr>
              <a:t>/Lux Nova/ Brown Jacobson</a:t>
            </a:r>
          </a:p>
          <a:p>
            <a:pPr marL="0" indent="0">
              <a:buNone/>
            </a:pPr>
            <a:endParaRPr lang="en-GB"/>
          </a:p>
          <a:p>
            <a:pPr marL="0" indent="0">
              <a:buNone/>
            </a:pPr>
            <a:endParaRPr lang="en-GB"/>
          </a:p>
          <a:p>
            <a:r>
              <a:rPr lang="en-GB" b="1" err="1">
                <a:latin typeface="Trebuchet MS"/>
              </a:rPr>
              <a:t>Gemserv</a:t>
            </a:r>
            <a:r>
              <a:rPr lang="en-GB">
                <a:latin typeface="Trebuchet MS"/>
              </a:rPr>
              <a:t> – overall project lead</a:t>
            </a:r>
          </a:p>
          <a:p>
            <a:r>
              <a:rPr lang="en-GB" b="1">
                <a:latin typeface="Trebuchet MS"/>
              </a:rPr>
              <a:t>Thermly</a:t>
            </a:r>
            <a:r>
              <a:rPr lang="en-GB">
                <a:latin typeface="Trebuchet MS"/>
              </a:rPr>
              <a:t> - Project Lead on Financial Modelling/Market Analysis</a:t>
            </a:r>
          </a:p>
          <a:p>
            <a:r>
              <a:rPr lang="en-GB" b="1" err="1">
                <a:latin typeface="Trebuchet MS"/>
              </a:rPr>
              <a:t>Amberside</a:t>
            </a:r>
            <a:r>
              <a:rPr lang="en-GB">
                <a:latin typeface="Trebuchet MS"/>
              </a:rPr>
              <a:t> - Investment Advisors</a:t>
            </a:r>
          </a:p>
          <a:p>
            <a:r>
              <a:rPr lang="en-GB" b="1"/>
              <a:t>Lux Nova </a:t>
            </a:r>
            <a:r>
              <a:rPr lang="en-GB"/>
              <a:t>- </a:t>
            </a:r>
            <a:r>
              <a:rPr lang="en-GB" sz="2800"/>
              <a:t>Legal Project Lead/ Energy Efficiency and Clean Energy Programme Design Specialist</a:t>
            </a:r>
            <a:endParaRPr lang="en-GB"/>
          </a:p>
          <a:p>
            <a:r>
              <a:rPr lang="en-GB" b="1"/>
              <a:t>Brown Jacobson </a:t>
            </a:r>
            <a:r>
              <a:rPr lang="en-GB"/>
              <a:t>- </a:t>
            </a:r>
            <a:r>
              <a:rPr lang="en-GB" sz="2800"/>
              <a:t>FSMA and Consumer Credit/ Financial Services and Regulatory</a:t>
            </a:r>
          </a:p>
          <a:p>
            <a:endParaRPr lang="en-GB"/>
          </a:p>
          <a:p>
            <a:endParaRPr lang="en-GB" i="1"/>
          </a:p>
          <a:p>
            <a:endParaRPr lang="en-GB" i="1"/>
          </a:p>
          <a:p>
            <a:endParaRPr lang="en-GB"/>
          </a:p>
          <a:p>
            <a:endParaRPr lang="en-GB"/>
          </a:p>
        </p:txBody>
      </p:sp>
      <p:pic>
        <p:nvPicPr>
          <p:cNvPr id="4" name="Picture 3">
            <a:extLst>
              <a:ext uri="{FF2B5EF4-FFF2-40B4-BE49-F238E27FC236}">
                <a16:creationId xmlns:a16="http://schemas.microsoft.com/office/drawing/2014/main" id="{C0C80148-99FE-663B-4F12-159D650D17AB}"/>
              </a:ext>
            </a:extLst>
          </p:cNvPr>
          <p:cNvPicPr>
            <a:picLocks noChangeAspect="1"/>
          </p:cNvPicPr>
          <p:nvPr/>
        </p:nvPicPr>
        <p:blipFill>
          <a:blip r:embed="rId2"/>
          <a:stretch>
            <a:fillRect/>
          </a:stretch>
        </p:blipFill>
        <p:spPr>
          <a:xfrm>
            <a:off x="838200" y="1715557"/>
            <a:ext cx="1765554" cy="929239"/>
          </a:xfrm>
          <a:prstGeom prst="rect">
            <a:avLst/>
          </a:prstGeom>
        </p:spPr>
      </p:pic>
      <p:pic>
        <p:nvPicPr>
          <p:cNvPr id="5" name="Picture 4" descr="A close up of a logo&#10;&#10;Description automatically generated">
            <a:extLst>
              <a:ext uri="{FF2B5EF4-FFF2-40B4-BE49-F238E27FC236}">
                <a16:creationId xmlns:a16="http://schemas.microsoft.com/office/drawing/2014/main" id="{AF430868-B4DA-4DCD-5087-6250676B8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7575" y="1612514"/>
            <a:ext cx="2538803" cy="725372"/>
          </a:xfrm>
          <a:prstGeom prst="rect">
            <a:avLst/>
          </a:prstGeom>
        </p:spPr>
      </p:pic>
      <p:pic>
        <p:nvPicPr>
          <p:cNvPr id="6" name="Picture 5" descr="A black background with blue text&#10;&#10;Description automatically generated">
            <a:extLst>
              <a:ext uri="{FF2B5EF4-FFF2-40B4-BE49-F238E27FC236}">
                <a16:creationId xmlns:a16="http://schemas.microsoft.com/office/drawing/2014/main" id="{73AA5810-BECE-D431-C90E-0DC475D8AF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0" y="1559075"/>
            <a:ext cx="2116244" cy="832250"/>
          </a:xfrm>
          <a:prstGeom prst="rect">
            <a:avLst/>
          </a:prstGeom>
        </p:spPr>
      </p:pic>
      <p:pic>
        <p:nvPicPr>
          <p:cNvPr id="7" name="Picture 6" descr="A green text on a white background&#10;&#10;Description automatically generated">
            <a:extLst>
              <a:ext uri="{FF2B5EF4-FFF2-40B4-BE49-F238E27FC236}">
                <a16:creationId xmlns:a16="http://schemas.microsoft.com/office/drawing/2014/main" id="{3A4BBC61-AABA-EB61-F95F-6EF4D024C8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6444" y="1702596"/>
            <a:ext cx="3387086" cy="545209"/>
          </a:xfrm>
          <a:prstGeom prst="rect">
            <a:avLst/>
          </a:prstGeom>
        </p:spPr>
      </p:pic>
      <p:pic>
        <p:nvPicPr>
          <p:cNvPr id="8" name="Picture 7" descr="A close up of a logo&#10;&#10;Description automatically generated">
            <a:extLst>
              <a:ext uri="{FF2B5EF4-FFF2-40B4-BE49-F238E27FC236}">
                <a16:creationId xmlns:a16="http://schemas.microsoft.com/office/drawing/2014/main" id="{FF6757F5-B7F6-4D3B-EC90-4D4A0E12B4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5615" y="2255763"/>
            <a:ext cx="1828744" cy="574226"/>
          </a:xfrm>
          <a:prstGeom prst="rect">
            <a:avLst/>
          </a:prstGeom>
        </p:spPr>
      </p:pic>
    </p:spTree>
    <p:extLst>
      <p:ext uri="{BB962C8B-B14F-4D97-AF65-F5344CB8AC3E}">
        <p14:creationId xmlns:p14="http://schemas.microsoft.com/office/powerpoint/2010/main" val="1617679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63FA01-A594-40BD-815D-B12B47611F0D}"/>
              </a:ext>
            </a:extLst>
          </p:cNvPr>
          <p:cNvSpPr>
            <a:spLocks noGrp="1"/>
          </p:cNvSpPr>
          <p:nvPr>
            <p:ph type="ctrTitle"/>
          </p:nvPr>
        </p:nvSpPr>
        <p:spPr>
          <a:xfrm>
            <a:off x="228600" y="1768894"/>
            <a:ext cx="7139400" cy="2823577"/>
          </a:xfrm>
        </p:spPr>
        <p:txBody>
          <a:bodyPr/>
          <a:lstStyle/>
          <a:p>
            <a:pPr>
              <a:lnSpc>
                <a:spcPct val="100000"/>
              </a:lnSpc>
              <a:spcBef>
                <a:spcPts val="600"/>
              </a:spcBef>
              <a:spcAft>
                <a:spcPts val="600"/>
              </a:spcAft>
            </a:pPr>
            <a:r>
              <a:rPr lang="en-GB" sz="3600" b="1">
                <a:effectLst/>
                <a:latin typeface="Calibri" panose="020F0502020204030204" pitchFamily="34" charset="0"/>
                <a:ea typeface="Calibri" panose="020F0502020204030204" pitchFamily="34" charset="0"/>
                <a:cs typeface="Arial" panose="020B0604020202020204" pitchFamily="34" charset="0"/>
              </a:rPr>
              <a:t>Introduction </a:t>
            </a:r>
            <a:br>
              <a:rPr lang="en-GB" sz="3600" b="1">
                <a:effectLst/>
                <a:latin typeface="Calibri" panose="020F0502020204030204" pitchFamily="34" charset="0"/>
                <a:ea typeface="Calibri" panose="020F0502020204030204" pitchFamily="34" charset="0"/>
                <a:cs typeface="Arial" panose="020B0604020202020204" pitchFamily="34" charset="0"/>
              </a:rPr>
            </a:br>
            <a:br>
              <a:rPr lang="en-GB" sz="3600" b="1">
                <a:effectLst/>
                <a:latin typeface="Calibri" panose="020F0502020204030204" pitchFamily="34" charset="0"/>
                <a:ea typeface="Calibri" panose="020F0502020204030204" pitchFamily="34" charset="0"/>
                <a:cs typeface="Arial" panose="020B0604020202020204" pitchFamily="34" charset="0"/>
              </a:rPr>
            </a:br>
            <a:r>
              <a:rPr lang="en-GB" sz="2800" b="1">
                <a:effectLst/>
                <a:latin typeface="Calibri" panose="020F0502020204030204" pitchFamily="34" charset="0"/>
                <a:ea typeface="Calibri" panose="020F0502020204030204" pitchFamily="34" charset="0"/>
                <a:cs typeface="Arial" panose="020B0604020202020204" pitchFamily="34" charset="0"/>
              </a:rPr>
              <a:t>Justin Olosunde  </a:t>
            </a:r>
            <a:br>
              <a:rPr lang="en-GB" sz="2800">
                <a:effectLst/>
                <a:latin typeface="Calibri" panose="020F0502020204030204" pitchFamily="34" charset="0"/>
                <a:ea typeface="Calibri" panose="020F0502020204030204" pitchFamily="34" charset="0"/>
                <a:cs typeface="Arial" panose="020B0604020202020204" pitchFamily="34" charset="0"/>
              </a:rPr>
            </a:br>
            <a:br>
              <a:rPr lang="en-GB" sz="2800">
                <a:effectLst/>
                <a:latin typeface="Calibri" panose="020F0502020204030204" pitchFamily="34" charset="0"/>
                <a:ea typeface="Calibri" panose="020F0502020204030204" pitchFamily="34" charset="0"/>
                <a:cs typeface="Arial" panose="020B0604020202020204" pitchFamily="34" charset="0"/>
              </a:rPr>
            </a:br>
            <a:r>
              <a:rPr lang="en-GB" sz="2800">
                <a:latin typeface="Calibri" panose="020F0502020204030204" pitchFamily="34" charset="0"/>
                <a:cs typeface="Arial" panose="020B0604020202020204" pitchFamily="34" charset="0"/>
              </a:rPr>
              <a:t>Hub Funding &amp; Investment Manager</a:t>
            </a:r>
            <a:br>
              <a:rPr lang="en-GB" sz="2800">
                <a:latin typeface="Calibri" panose="020F0502020204030204" pitchFamily="34" charset="0"/>
                <a:cs typeface="Arial" panose="020B0604020202020204" pitchFamily="34" charset="0"/>
              </a:rPr>
            </a:br>
            <a:r>
              <a:rPr lang="en-GB" sz="2800">
                <a:latin typeface="Calibri" panose="020F0502020204030204" pitchFamily="34" charset="0"/>
                <a:cs typeface="Arial" panose="020B0604020202020204" pitchFamily="34" charset="0"/>
              </a:rPr>
              <a:t>SW Net Zero Hub </a:t>
            </a:r>
            <a:br>
              <a:rPr lang="en-GB" sz="1800">
                <a:effectLst/>
                <a:latin typeface="Aptos"/>
                <a:ea typeface="Calibri" panose="020F0502020204030204" pitchFamily="34" charset="0"/>
                <a:cs typeface="Calibri" panose="020F0502020204030204" pitchFamily="34" charset="0"/>
              </a:rPr>
            </a:br>
            <a:br>
              <a:rPr lang="en-GB" sz="1800"/>
            </a:br>
            <a:br>
              <a:rPr lang="en-GB" sz="1800"/>
            </a:br>
            <a:endParaRPr lang="en-GB" sz="4000"/>
          </a:p>
        </p:txBody>
      </p:sp>
    </p:spTree>
    <p:extLst>
      <p:ext uri="{BB962C8B-B14F-4D97-AF65-F5344CB8AC3E}">
        <p14:creationId xmlns:p14="http://schemas.microsoft.com/office/powerpoint/2010/main" val="2423774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95EBA-75C4-7A9F-4AB9-3843CF213E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9D2064-D435-20D0-BC50-AAC1D1DCD05A}"/>
              </a:ext>
            </a:extLst>
          </p:cNvPr>
          <p:cNvSpPr>
            <a:spLocks noGrp="1"/>
          </p:cNvSpPr>
          <p:nvPr>
            <p:ph type="title"/>
          </p:nvPr>
        </p:nvSpPr>
        <p:spPr>
          <a:xfrm>
            <a:off x="779207" y="542884"/>
            <a:ext cx="9144000" cy="1144332"/>
          </a:xfrm>
        </p:spPr>
        <p:txBody>
          <a:bodyPr>
            <a:normAutofit fontScale="90000"/>
          </a:bodyPr>
          <a:lstStyle/>
          <a:p>
            <a:r>
              <a:rPr lang="en-GB"/>
              <a:t>The West of England Combined Authority (CA)</a:t>
            </a:r>
            <a:br>
              <a:rPr lang="en-GB"/>
            </a:br>
            <a:endParaRPr lang="en-GB"/>
          </a:p>
        </p:txBody>
      </p:sp>
      <p:sp>
        <p:nvSpPr>
          <p:cNvPr id="3" name="Content Placeholder 2">
            <a:extLst>
              <a:ext uri="{FF2B5EF4-FFF2-40B4-BE49-F238E27FC236}">
                <a16:creationId xmlns:a16="http://schemas.microsoft.com/office/drawing/2014/main" id="{2E90B5DE-C9A7-D93D-16C1-2C8839958761}"/>
              </a:ext>
            </a:extLst>
          </p:cNvPr>
          <p:cNvSpPr>
            <a:spLocks noGrp="1"/>
          </p:cNvSpPr>
          <p:nvPr>
            <p:ph idx="1"/>
          </p:nvPr>
        </p:nvSpPr>
        <p:spPr>
          <a:xfrm>
            <a:off x="779207" y="2031907"/>
            <a:ext cx="10515600" cy="4687797"/>
          </a:xfrm>
        </p:spPr>
        <p:txBody>
          <a:bodyPr>
            <a:normAutofit/>
          </a:bodyPr>
          <a:lstStyle/>
          <a:p>
            <a:r>
              <a:rPr lang="en-GB"/>
              <a:t>Direct support and engagement with CA </a:t>
            </a:r>
          </a:p>
          <a:p>
            <a:r>
              <a:rPr lang="en-GB"/>
              <a:t>Shared project team</a:t>
            </a:r>
          </a:p>
          <a:p>
            <a:r>
              <a:rPr lang="en-GB"/>
              <a:t>Future application of report findings and model with Retrofit West Initiative regarding finance project elements  in 24/25</a:t>
            </a:r>
          </a:p>
          <a:p>
            <a:r>
              <a:rPr lang="en-GB"/>
              <a:t>Separate legal report for CA (not publicly available</a:t>
            </a:r>
            <a:r>
              <a:rPr lang="en-GB" i="1"/>
              <a:t>)</a:t>
            </a:r>
          </a:p>
          <a:p>
            <a:endParaRPr lang="en-GB" i="1"/>
          </a:p>
          <a:p>
            <a:endParaRPr lang="en-GB" i="1"/>
          </a:p>
          <a:p>
            <a:endParaRPr lang="en-GB" i="1"/>
          </a:p>
          <a:p>
            <a:endParaRPr lang="en-GB" i="1"/>
          </a:p>
          <a:p>
            <a:endParaRPr lang="en-GB"/>
          </a:p>
          <a:p>
            <a:endParaRPr lang="en-GB"/>
          </a:p>
        </p:txBody>
      </p:sp>
    </p:spTree>
    <p:extLst>
      <p:ext uri="{BB962C8B-B14F-4D97-AF65-F5344CB8AC3E}">
        <p14:creationId xmlns:p14="http://schemas.microsoft.com/office/powerpoint/2010/main" val="2606650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63FA01-A594-40BD-815D-B12B47611F0D}"/>
              </a:ext>
            </a:extLst>
          </p:cNvPr>
          <p:cNvSpPr>
            <a:spLocks noGrp="1"/>
          </p:cNvSpPr>
          <p:nvPr>
            <p:ph type="ctrTitle"/>
          </p:nvPr>
        </p:nvSpPr>
        <p:spPr>
          <a:xfrm>
            <a:off x="228600" y="1768894"/>
            <a:ext cx="7139400" cy="2823577"/>
          </a:xfrm>
        </p:spPr>
        <p:txBody>
          <a:bodyPr/>
          <a:lstStyle/>
          <a:p>
            <a:pPr>
              <a:lnSpc>
                <a:spcPct val="100000"/>
              </a:lnSpc>
              <a:spcBef>
                <a:spcPts val="600"/>
              </a:spcBef>
              <a:spcAft>
                <a:spcPts val="600"/>
              </a:spcAft>
            </a:pPr>
            <a:r>
              <a:rPr lang="en-GB" sz="3600">
                <a:latin typeface="Calibri"/>
                <a:ea typeface="Calibri"/>
                <a:cs typeface="Arial"/>
              </a:rPr>
              <a:t>Able To Pay Finance – Strategic Case </a:t>
            </a:r>
            <a:br>
              <a:rPr lang="en-GB" sz="1800"/>
            </a:br>
            <a:endParaRPr lang="en-GB" sz="4000"/>
          </a:p>
        </p:txBody>
      </p:sp>
    </p:spTree>
    <p:extLst>
      <p:ext uri="{BB962C8B-B14F-4D97-AF65-F5344CB8AC3E}">
        <p14:creationId xmlns:p14="http://schemas.microsoft.com/office/powerpoint/2010/main" val="4058413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09528-9424-D0CE-B21B-D42C67CC7134}"/>
              </a:ext>
            </a:extLst>
          </p:cNvPr>
          <p:cNvSpPr>
            <a:spLocks noGrp="1"/>
          </p:cNvSpPr>
          <p:nvPr>
            <p:ph type="title"/>
          </p:nvPr>
        </p:nvSpPr>
        <p:spPr/>
        <p:txBody>
          <a:bodyPr/>
          <a:lstStyle/>
          <a:p>
            <a:r>
              <a:rPr lang="en-GB"/>
              <a:t>Green Book Business Case</a:t>
            </a:r>
          </a:p>
        </p:txBody>
      </p:sp>
      <p:sp>
        <p:nvSpPr>
          <p:cNvPr id="3" name="Content Placeholder 2">
            <a:extLst>
              <a:ext uri="{FF2B5EF4-FFF2-40B4-BE49-F238E27FC236}">
                <a16:creationId xmlns:a16="http://schemas.microsoft.com/office/drawing/2014/main" id="{FFEF1249-79B4-13D8-A61E-2548B0443D3C}"/>
              </a:ext>
            </a:extLst>
          </p:cNvPr>
          <p:cNvSpPr>
            <a:spLocks noGrp="1"/>
          </p:cNvSpPr>
          <p:nvPr>
            <p:ph idx="1"/>
          </p:nvPr>
        </p:nvSpPr>
        <p:spPr/>
        <p:txBody>
          <a:bodyPr/>
          <a:lstStyle/>
          <a:p>
            <a:r>
              <a:rPr lang="en-GB" sz="4800"/>
              <a:t>Strategic</a:t>
            </a:r>
          </a:p>
          <a:p>
            <a:r>
              <a:rPr lang="en-GB" sz="4800"/>
              <a:t>Economic</a:t>
            </a:r>
          </a:p>
          <a:p>
            <a:r>
              <a:rPr lang="en-GB" sz="4800"/>
              <a:t>Commercial</a:t>
            </a:r>
          </a:p>
          <a:p>
            <a:r>
              <a:rPr lang="en-GB" sz="4800"/>
              <a:t>Financial</a:t>
            </a:r>
          </a:p>
          <a:p>
            <a:r>
              <a:rPr lang="en-GB" sz="4800"/>
              <a:t>Management</a:t>
            </a:r>
            <a:endParaRPr lang="en-GB"/>
          </a:p>
        </p:txBody>
      </p:sp>
    </p:spTree>
    <p:extLst>
      <p:ext uri="{BB962C8B-B14F-4D97-AF65-F5344CB8AC3E}">
        <p14:creationId xmlns:p14="http://schemas.microsoft.com/office/powerpoint/2010/main" val="3070400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198E5-2EC1-4161-67E3-C1AB1084D9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4880E0-A4A2-9C9D-00CE-FDE36E6E9C76}"/>
              </a:ext>
            </a:extLst>
          </p:cNvPr>
          <p:cNvSpPr>
            <a:spLocks noGrp="1"/>
          </p:cNvSpPr>
          <p:nvPr>
            <p:ph type="title"/>
          </p:nvPr>
        </p:nvSpPr>
        <p:spPr/>
        <p:txBody>
          <a:bodyPr/>
          <a:lstStyle/>
          <a:p>
            <a:r>
              <a:rPr lang="en-GB"/>
              <a:t>Strategic Business Case</a:t>
            </a:r>
          </a:p>
        </p:txBody>
      </p:sp>
      <p:sp>
        <p:nvSpPr>
          <p:cNvPr id="3" name="Content Placeholder 2">
            <a:extLst>
              <a:ext uri="{FF2B5EF4-FFF2-40B4-BE49-F238E27FC236}">
                <a16:creationId xmlns:a16="http://schemas.microsoft.com/office/drawing/2014/main" id="{96E6F5AA-C84C-D45D-E6C4-9275D2AA869B}"/>
              </a:ext>
            </a:extLst>
          </p:cNvPr>
          <p:cNvSpPr>
            <a:spLocks noGrp="1"/>
          </p:cNvSpPr>
          <p:nvPr>
            <p:ph idx="1"/>
          </p:nvPr>
        </p:nvSpPr>
        <p:spPr>
          <a:xfrm>
            <a:off x="838200" y="1489166"/>
            <a:ext cx="10515600" cy="5075600"/>
          </a:xfrm>
        </p:spPr>
        <p:txBody>
          <a:bodyPr vert="horz" lIns="91440" tIns="45720" rIns="91440" bIns="45720" rtlCol="0" anchor="t">
            <a:normAutofit fontScale="85000" lnSpcReduction="10000"/>
          </a:bodyPr>
          <a:lstStyle/>
          <a:p>
            <a:r>
              <a:rPr lang="en-GB" b="1">
                <a:latin typeface="Trebuchet MS"/>
              </a:rPr>
              <a:t>Strategic –</a:t>
            </a:r>
            <a:endParaRPr lang="en-US">
              <a:latin typeface="Trebuchet MS"/>
            </a:endParaRPr>
          </a:p>
          <a:p>
            <a:pPr>
              <a:buFont typeface="Wingdings" panose="05000000000000000000" pitchFamily="2" charset="2"/>
              <a:buChar char="§"/>
            </a:pPr>
            <a:endParaRPr lang="en-GB" b="1">
              <a:latin typeface="Trebuchet MS"/>
            </a:endParaRPr>
          </a:p>
          <a:p>
            <a:pPr lvl="2">
              <a:lnSpc>
                <a:spcPct val="150000"/>
              </a:lnSpc>
              <a:buFont typeface="Wingdings" panose="05000000000000000000" pitchFamily="2" charset="2"/>
              <a:buChar char="q"/>
            </a:pPr>
            <a:r>
              <a:rPr lang="en-GB">
                <a:latin typeface="Trebuchet MS"/>
              </a:rPr>
              <a:t>Strategic overview of the SW Region, </a:t>
            </a:r>
          </a:p>
          <a:p>
            <a:pPr lvl="2">
              <a:lnSpc>
                <a:spcPct val="150000"/>
              </a:lnSpc>
              <a:buFont typeface="Wingdings" panose="05000000000000000000" pitchFamily="2" charset="2"/>
              <a:buChar char="q"/>
            </a:pPr>
            <a:r>
              <a:rPr lang="en-GB"/>
              <a:t>Govt Policy and Programmes, </a:t>
            </a:r>
          </a:p>
          <a:p>
            <a:pPr lvl="2">
              <a:lnSpc>
                <a:spcPct val="150000"/>
              </a:lnSpc>
              <a:buFont typeface="Wingdings" panose="05000000000000000000" pitchFamily="2" charset="2"/>
              <a:buChar char="q"/>
            </a:pPr>
            <a:r>
              <a:rPr lang="en-GB">
                <a:latin typeface="Trebuchet MS"/>
              </a:rPr>
              <a:t>Incentives and barriers to uptake of retrofit, </a:t>
            </a:r>
            <a:endParaRPr lang="en-GB"/>
          </a:p>
          <a:p>
            <a:pPr lvl="2">
              <a:lnSpc>
                <a:spcPct val="150000"/>
              </a:lnSpc>
              <a:buFont typeface="Wingdings" panose="05000000000000000000" pitchFamily="2" charset="2"/>
              <a:buChar char="q"/>
            </a:pPr>
            <a:r>
              <a:rPr lang="en-GB">
                <a:latin typeface="Trebuchet MS"/>
              </a:rPr>
              <a:t>Establishing strategic objectives and outcomes for the overall study, </a:t>
            </a:r>
            <a:endParaRPr lang="en-GB"/>
          </a:p>
          <a:p>
            <a:pPr lvl="2">
              <a:lnSpc>
                <a:spcPct val="150000"/>
              </a:lnSpc>
              <a:buFont typeface="Wingdings" panose="05000000000000000000" pitchFamily="2" charset="2"/>
              <a:buChar char="q"/>
            </a:pPr>
            <a:r>
              <a:rPr lang="en-GB">
                <a:latin typeface="Trebuchet MS"/>
              </a:rPr>
              <a:t>Retrofit challenges in the South West, </a:t>
            </a:r>
            <a:endParaRPr lang="en-GB"/>
          </a:p>
          <a:p>
            <a:pPr lvl="2">
              <a:lnSpc>
                <a:spcPct val="150000"/>
              </a:lnSpc>
              <a:buFont typeface="Wingdings" panose="05000000000000000000" pitchFamily="2" charset="2"/>
              <a:buChar char="q"/>
            </a:pPr>
            <a:r>
              <a:rPr lang="en-GB">
                <a:latin typeface="Trebuchet MS"/>
              </a:rPr>
              <a:t>Available current funding programmes for retrofit support,</a:t>
            </a:r>
          </a:p>
          <a:p>
            <a:pPr lvl="2">
              <a:lnSpc>
                <a:spcPct val="150000"/>
              </a:lnSpc>
              <a:buFont typeface="Wingdings" panose="05000000000000000000" pitchFamily="2" charset="2"/>
              <a:buChar char="q"/>
            </a:pPr>
            <a:r>
              <a:rPr lang="en-GB">
                <a:latin typeface="Trebuchet MS"/>
              </a:rPr>
              <a:t>Defining the target audience for the fund,</a:t>
            </a:r>
          </a:p>
          <a:p>
            <a:pPr lvl="2">
              <a:lnSpc>
                <a:spcPct val="150000"/>
              </a:lnSpc>
              <a:buFont typeface="Wingdings" panose="05000000000000000000" pitchFamily="2" charset="2"/>
              <a:buChar char="q"/>
            </a:pPr>
            <a:r>
              <a:rPr lang="en-GB">
                <a:latin typeface="Trebuchet MS"/>
              </a:rPr>
              <a:t>Permitted technologies,</a:t>
            </a:r>
          </a:p>
          <a:p>
            <a:pPr lvl="2">
              <a:lnSpc>
                <a:spcPct val="150000"/>
              </a:lnSpc>
              <a:buFont typeface="Wingdings" panose="05000000000000000000" pitchFamily="2" charset="2"/>
              <a:buChar char="q"/>
            </a:pPr>
            <a:r>
              <a:rPr lang="en-GB">
                <a:latin typeface="Trebuchet MS"/>
              </a:rPr>
              <a:t>Minimum loan levels and affordability, </a:t>
            </a:r>
            <a:endParaRPr lang="en-GB"/>
          </a:p>
          <a:p>
            <a:pPr lvl="2">
              <a:lnSpc>
                <a:spcPct val="150000"/>
              </a:lnSpc>
              <a:buFont typeface="Wingdings" panose="05000000000000000000" pitchFamily="2" charset="2"/>
              <a:buChar char="q"/>
            </a:pPr>
            <a:r>
              <a:rPr lang="en-GB">
                <a:latin typeface="Trebuchet MS"/>
              </a:rPr>
              <a:t>Strategic outputs of fund mobilisation (economic and social)</a:t>
            </a:r>
          </a:p>
        </p:txBody>
      </p:sp>
    </p:spTree>
    <p:extLst>
      <p:ext uri="{BB962C8B-B14F-4D97-AF65-F5344CB8AC3E}">
        <p14:creationId xmlns:p14="http://schemas.microsoft.com/office/powerpoint/2010/main" val="3945885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8FC90-6697-3215-DBD2-58D6965D6F49}"/>
              </a:ext>
            </a:extLst>
          </p:cNvPr>
          <p:cNvSpPr>
            <a:spLocks noGrp="1"/>
          </p:cNvSpPr>
          <p:nvPr>
            <p:ph type="title"/>
          </p:nvPr>
        </p:nvSpPr>
        <p:spPr/>
        <p:txBody>
          <a:bodyPr/>
          <a:lstStyle/>
          <a:p>
            <a:r>
              <a:rPr lang="en-GB">
                <a:latin typeface="Trebuchet MS"/>
              </a:rPr>
              <a:t>Strategic Business Case</a:t>
            </a:r>
            <a:endParaRPr lang="en-GB"/>
          </a:p>
        </p:txBody>
      </p:sp>
      <p:sp>
        <p:nvSpPr>
          <p:cNvPr id="7" name="TextBox 6">
            <a:extLst>
              <a:ext uri="{FF2B5EF4-FFF2-40B4-BE49-F238E27FC236}">
                <a16:creationId xmlns:a16="http://schemas.microsoft.com/office/drawing/2014/main" id="{F303E9A0-E172-DFAD-14E0-C7B2B67AD3E2}"/>
              </a:ext>
            </a:extLst>
          </p:cNvPr>
          <p:cNvSpPr txBox="1"/>
          <p:nvPr/>
        </p:nvSpPr>
        <p:spPr>
          <a:xfrm>
            <a:off x="838200" y="1226216"/>
            <a:ext cx="10695039" cy="923330"/>
          </a:xfrm>
          <a:prstGeom prst="rect">
            <a:avLst/>
          </a:prstGeom>
          <a:noFill/>
        </p:spPr>
        <p:txBody>
          <a:bodyPr wrap="square" lIns="91440" tIns="45720" rIns="91440" bIns="45720" anchor="t">
            <a:spAutoFit/>
          </a:bodyPr>
          <a:lstStyle/>
          <a:p>
            <a:r>
              <a:rPr lang="en-GB" dirty="0">
                <a:solidFill>
                  <a:schemeClr val="tx2"/>
                </a:solidFill>
              </a:rPr>
              <a:t>This pilot is an able to pay focused exercise designed in principle to </a:t>
            </a:r>
            <a:r>
              <a:rPr lang="en-GB" b="1" dirty="0">
                <a:solidFill>
                  <a:schemeClr val="tx2"/>
                </a:solidFill>
              </a:rPr>
              <a:t>support that portion of the population who contribute the most to residential emissions</a:t>
            </a:r>
            <a:r>
              <a:rPr lang="en-GB" dirty="0">
                <a:solidFill>
                  <a:schemeClr val="tx2"/>
                </a:solidFill>
              </a:rPr>
              <a:t>.</a:t>
            </a:r>
            <a:r>
              <a:rPr lang="en-GB" b="1" dirty="0">
                <a:solidFill>
                  <a:schemeClr val="tx2"/>
                </a:solidFill>
              </a:rPr>
              <a:t> It is not fuel poverty, or near fuel poverty, focused.</a:t>
            </a:r>
          </a:p>
        </p:txBody>
      </p:sp>
      <p:pic>
        <p:nvPicPr>
          <p:cNvPr id="8" name="Picture 7" descr="A diagram of a homeowner and retritt demand&#10;&#10;Description automatically generated">
            <a:extLst>
              <a:ext uri="{FF2B5EF4-FFF2-40B4-BE49-F238E27FC236}">
                <a16:creationId xmlns:a16="http://schemas.microsoft.com/office/drawing/2014/main" id="{7C51BD33-86F9-0A91-411C-7A46EC05F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069" y="2430097"/>
            <a:ext cx="4219993" cy="3829687"/>
          </a:xfrm>
          <a:prstGeom prst="rect">
            <a:avLst/>
          </a:prstGeom>
        </p:spPr>
      </p:pic>
      <p:sp>
        <p:nvSpPr>
          <p:cNvPr id="9" name="TextBox 8">
            <a:extLst>
              <a:ext uri="{FF2B5EF4-FFF2-40B4-BE49-F238E27FC236}">
                <a16:creationId xmlns:a16="http://schemas.microsoft.com/office/drawing/2014/main" id="{DBFD5E18-B0D1-8824-DD31-6AFF1A68CCA0}"/>
              </a:ext>
            </a:extLst>
          </p:cNvPr>
          <p:cNvSpPr txBox="1"/>
          <p:nvPr/>
        </p:nvSpPr>
        <p:spPr>
          <a:xfrm>
            <a:off x="5410200" y="2223239"/>
            <a:ext cx="5999642" cy="3231654"/>
          </a:xfrm>
          <a:prstGeom prst="rect">
            <a:avLst/>
          </a:prstGeom>
          <a:noFill/>
        </p:spPr>
        <p:txBody>
          <a:bodyPr wrap="square" lIns="91440" tIns="45720" rIns="91440" bIns="45720" anchor="t">
            <a:spAutoFit/>
          </a:bodyPr>
          <a:lstStyle/>
          <a:p>
            <a:endParaRPr lang="en-GB" sz="1200">
              <a:solidFill>
                <a:schemeClr val="tx2"/>
              </a:solidFill>
            </a:endParaRPr>
          </a:p>
          <a:p>
            <a:r>
              <a:rPr lang="en-GB" sz="1200" dirty="0">
                <a:solidFill>
                  <a:schemeClr val="tx2"/>
                </a:solidFill>
              </a:rPr>
              <a:t> </a:t>
            </a:r>
            <a:r>
              <a:rPr lang="en-GB" sz="1200" b="1" dirty="0">
                <a:solidFill>
                  <a:schemeClr val="tx2"/>
                </a:solidFill>
              </a:rPr>
              <a:t>TENURE:</a:t>
            </a:r>
          </a:p>
          <a:p>
            <a:endParaRPr lang="en-GB" sz="1200" b="1">
              <a:solidFill>
                <a:schemeClr val="tx2"/>
              </a:solidFill>
            </a:endParaRPr>
          </a:p>
          <a:p>
            <a:pPr marL="285750" indent="-285750">
              <a:buFont typeface="Wingdings" panose="05000000000000000000" pitchFamily="2" charset="2"/>
              <a:buChar char="§"/>
            </a:pPr>
            <a:r>
              <a:rPr lang="en-GB" sz="1200" b="1" dirty="0">
                <a:solidFill>
                  <a:schemeClr val="tx2"/>
                </a:solidFill>
              </a:rPr>
              <a:t>Owner occupiers only for the purposes of the pilot</a:t>
            </a:r>
          </a:p>
          <a:p>
            <a:endParaRPr lang="en-GB" sz="1200">
              <a:solidFill>
                <a:schemeClr val="tx2"/>
              </a:solidFill>
            </a:endParaRPr>
          </a:p>
          <a:p>
            <a:r>
              <a:rPr lang="en-GB" sz="1200" dirty="0">
                <a:solidFill>
                  <a:schemeClr val="tx2"/>
                </a:solidFill>
              </a:rPr>
              <a:t> </a:t>
            </a:r>
            <a:r>
              <a:rPr lang="en-GB" sz="1200" b="1" dirty="0">
                <a:solidFill>
                  <a:schemeClr val="tx2"/>
                </a:solidFill>
              </a:rPr>
              <a:t>MEASURES: </a:t>
            </a:r>
          </a:p>
          <a:p>
            <a:endParaRPr lang="en-GB" sz="1200" b="1">
              <a:solidFill>
                <a:schemeClr val="tx2"/>
              </a:solidFill>
            </a:endParaRPr>
          </a:p>
          <a:p>
            <a:pPr marL="285750" indent="-285750">
              <a:buFont typeface="Wingdings" panose="05000000000000000000" pitchFamily="2" charset="2"/>
              <a:buChar char="§"/>
            </a:pPr>
            <a:r>
              <a:rPr lang="en-GB" sz="1200" dirty="0">
                <a:solidFill>
                  <a:schemeClr val="tx2"/>
                </a:solidFill>
              </a:rPr>
              <a:t>Where required a </a:t>
            </a:r>
            <a:r>
              <a:rPr lang="en-GB" sz="1200" b="1" dirty="0">
                <a:solidFill>
                  <a:schemeClr val="tx2"/>
                </a:solidFill>
              </a:rPr>
              <a:t>title restriction </a:t>
            </a:r>
            <a:r>
              <a:rPr lang="en-GB" sz="1200" dirty="0">
                <a:solidFill>
                  <a:schemeClr val="tx2"/>
                </a:solidFill>
              </a:rPr>
              <a:t>can be imposed but no second charges on property </a:t>
            </a:r>
          </a:p>
          <a:p>
            <a:pPr marL="285750" indent="-285750">
              <a:buFont typeface="Wingdings" panose="05000000000000000000" pitchFamily="2" charset="2"/>
              <a:buChar char="§"/>
            </a:pPr>
            <a:r>
              <a:rPr lang="en-GB" sz="1200" b="1" dirty="0">
                <a:solidFill>
                  <a:schemeClr val="tx2"/>
                </a:solidFill>
              </a:rPr>
              <a:t>Must include at least one Primary Measure </a:t>
            </a:r>
            <a:r>
              <a:rPr lang="en-GB" sz="1200" dirty="0">
                <a:solidFill>
                  <a:schemeClr val="tx2"/>
                </a:solidFill>
              </a:rPr>
              <a:t>with any number of Secondary measures then permitted. Cost of repairs needed to facilitate measures can also be included in loan amount. </a:t>
            </a:r>
          </a:p>
          <a:p>
            <a:pPr marL="285750" indent="-285750">
              <a:buFont typeface="Wingdings" panose="05000000000000000000" pitchFamily="2" charset="2"/>
              <a:buChar char="§"/>
            </a:pPr>
            <a:r>
              <a:rPr lang="en-GB" sz="1200" b="1" dirty="0">
                <a:solidFill>
                  <a:schemeClr val="tx2"/>
                </a:solidFill>
              </a:rPr>
              <a:t>PAS2030/2035</a:t>
            </a:r>
            <a:r>
              <a:rPr lang="en-GB" sz="1200" dirty="0">
                <a:solidFill>
                  <a:schemeClr val="tx2"/>
                </a:solidFill>
              </a:rPr>
              <a:t> driven for complex combinations of measures, with RC required, but with flexibility for simpler measures (e.g. PV and battery). All renewables must be </a:t>
            </a:r>
            <a:r>
              <a:rPr lang="en-GB" sz="1200" b="1" dirty="0">
                <a:solidFill>
                  <a:schemeClr val="tx2"/>
                </a:solidFill>
              </a:rPr>
              <a:t>MCS certified </a:t>
            </a:r>
          </a:p>
          <a:p>
            <a:pPr marL="285750" indent="-285750">
              <a:buFont typeface="Wingdings" panose="05000000000000000000" pitchFamily="2" charset="2"/>
              <a:buChar char="§"/>
            </a:pPr>
            <a:r>
              <a:rPr lang="en-GB" sz="1200" b="1" dirty="0">
                <a:solidFill>
                  <a:schemeClr val="tx2"/>
                </a:solidFill>
              </a:rPr>
              <a:t>Minimum value of measures £7.5k</a:t>
            </a:r>
            <a:r>
              <a:rPr lang="en-GB" sz="1200" dirty="0">
                <a:solidFill>
                  <a:schemeClr val="tx2"/>
                </a:solidFill>
              </a:rPr>
              <a:t>, loan intended to sit alongside </a:t>
            </a:r>
            <a:r>
              <a:rPr lang="en-GB" sz="1200" b="1" dirty="0">
                <a:solidFill>
                  <a:schemeClr val="tx2"/>
                </a:solidFill>
              </a:rPr>
              <a:t>Boiler Upgrade Scheme</a:t>
            </a:r>
            <a:r>
              <a:rPr lang="en-GB" sz="1200" dirty="0">
                <a:solidFill>
                  <a:schemeClr val="tx2"/>
                </a:solidFill>
              </a:rPr>
              <a:t> to cover residual balance where required</a:t>
            </a:r>
          </a:p>
        </p:txBody>
      </p:sp>
    </p:spTree>
    <p:extLst>
      <p:ext uri="{BB962C8B-B14F-4D97-AF65-F5344CB8AC3E}">
        <p14:creationId xmlns:p14="http://schemas.microsoft.com/office/powerpoint/2010/main" val="499680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4DCD-84AF-274F-1DA6-163144EEA5DA}"/>
              </a:ext>
            </a:extLst>
          </p:cNvPr>
          <p:cNvSpPr>
            <a:spLocks noGrp="1"/>
          </p:cNvSpPr>
          <p:nvPr>
            <p:ph type="title"/>
          </p:nvPr>
        </p:nvSpPr>
        <p:spPr/>
        <p:txBody>
          <a:bodyPr/>
          <a:lstStyle/>
          <a:p>
            <a:r>
              <a:rPr lang="en-GB">
                <a:latin typeface="Trebuchet MS"/>
              </a:rPr>
              <a:t>Strategic Business Case</a:t>
            </a:r>
            <a:endParaRPr lang="en-GB"/>
          </a:p>
        </p:txBody>
      </p:sp>
      <p:sp>
        <p:nvSpPr>
          <p:cNvPr id="3" name="Content Placeholder 5">
            <a:extLst>
              <a:ext uri="{FF2B5EF4-FFF2-40B4-BE49-F238E27FC236}">
                <a16:creationId xmlns:a16="http://schemas.microsoft.com/office/drawing/2014/main" id="{AEABED4F-21C1-F730-B9F3-969B44A1ABED}"/>
              </a:ext>
            </a:extLst>
          </p:cNvPr>
          <p:cNvSpPr txBox="1">
            <a:spLocks/>
          </p:cNvSpPr>
          <p:nvPr/>
        </p:nvSpPr>
        <p:spPr>
          <a:xfrm>
            <a:off x="838200" y="1203610"/>
            <a:ext cx="9290578" cy="5441507"/>
          </a:xfrm>
          <a:prstGeom prst="rect">
            <a:avLst/>
          </a:prstGeom>
          <a:noFill/>
        </p:spPr>
        <p:txBody>
          <a:bodyPr lIns="91440" tIns="45720" rIns="91440" bIns="45720" numCol="2" spcCol="36000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0626F"/>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0626F"/>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0626F"/>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0626F"/>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0626F"/>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Font typeface="Arial" panose="020B0604020202020204" pitchFamily="34" charset="0"/>
              <a:buNone/>
            </a:pPr>
            <a:r>
              <a:rPr lang="en-GB" sz="1800" b="1">
                <a:solidFill>
                  <a:srgbClr val="2F5496"/>
                </a:solidFill>
                <a:latin typeface="Calibri"/>
                <a:ea typeface="Calibri"/>
                <a:cs typeface="Times New Roman"/>
              </a:rPr>
              <a:t>Primary Measures</a:t>
            </a:r>
            <a:endParaRPr lang="en-GB" sz="1800">
              <a:latin typeface="Calibri"/>
              <a:ea typeface="Calibri"/>
              <a:cs typeface="Times New Roman"/>
            </a:endParaRPr>
          </a:p>
          <a:p>
            <a:pPr>
              <a:lnSpc>
                <a:spcPct val="107000"/>
              </a:lnSpc>
              <a:spcAft>
                <a:spcPts val="800"/>
              </a:spcAft>
            </a:pPr>
            <a:r>
              <a:rPr lang="en-GB" sz="1800">
                <a:latin typeface="Calibri" panose="020F0502020204030204" pitchFamily="34" charset="0"/>
                <a:ea typeface="Calibri" panose="020F0502020204030204" pitchFamily="34" charset="0"/>
                <a:cs typeface="Times New Roman" panose="02020603050405020304" pitchFamily="18" charset="0"/>
              </a:rPr>
              <a:t>At least one primary measure is assumed included within the household technology mix:</a:t>
            </a:r>
          </a:p>
          <a:p>
            <a:pPr marL="342900" indent="-342900">
              <a:lnSpc>
                <a:spcPct val="107000"/>
              </a:lnSpc>
              <a:buFont typeface="Calibri" panose="020F0502020204030204" pitchFamily="34" charset="0"/>
              <a:buChar char="-"/>
            </a:pPr>
            <a:r>
              <a:rPr lang="en-GB" sz="1800">
                <a:latin typeface="Calibri"/>
                <a:ea typeface="Calibri"/>
                <a:cs typeface="Times New Roman"/>
              </a:rPr>
              <a:t>Solar PV</a:t>
            </a:r>
          </a:p>
          <a:p>
            <a:pPr marL="342900" indent="-342900">
              <a:lnSpc>
                <a:spcPct val="107000"/>
              </a:lnSpc>
              <a:buFont typeface="Calibri" panose="020F0502020204030204" pitchFamily="34" charset="0"/>
              <a:buChar char="-"/>
            </a:pPr>
            <a:r>
              <a:rPr lang="en-GB" sz="1800">
                <a:latin typeface="Calibri"/>
                <a:ea typeface="Calibri"/>
                <a:cs typeface="Times New Roman"/>
              </a:rPr>
              <a:t>Domestic energy storage / batteries (where PV is a measure)</a:t>
            </a:r>
          </a:p>
          <a:p>
            <a:pPr marL="342900" indent="-342900">
              <a:lnSpc>
                <a:spcPct val="107000"/>
              </a:lnSpc>
              <a:buFont typeface="Calibri" panose="020F0502020204030204" pitchFamily="34" charset="0"/>
              <a:buChar char="-"/>
            </a:pPr>
            <a:r>
              <a:rPr lang="en-GB" sz="1800">
                <a:latin typeface="Calibri"/>
                <a:ea typeface="Calibri"/>
                <a:cs typeface="Times New Roman"/>
              </a:rPr>
              <a:t>Air source heat pumps</a:t>
            </a:r>
          </a:p>
          <a:p>
            <a:pPr marL="342900" indent="-342900">
              <a:lnSpc>
                <a:spcPct val="107000"/>
              </a:lnSpc>
              <a:buFont typeface="Calibri" panose="020F0502020204030204" pitchFamily="34" charset="0"/>
              <a:buChar char="-"/>
            </a:pPr>
            <a:r>
              <a:rPr lang="en-GB" sz="1800">
                <a:latin typeface="Calibri"/>
                <a:ea typeface="Calibri"/>
                <a:cs typeface="Times New Roman"/>
              </a:rPr>
              <a:t>Ground source heat pumps </a:t>
            </a:r>
          </a:p>
          <a:p>
            <a:pPr marL="342900" indent="-342900">
              <a:lnSpc>
                <a:spcPct val="107000"/>
              </a:lnSpc>
              <a:buFont typeface="Calibri" panose="020F0502020204030204" pitchFamily="34" charset="0"/>
              <a:buChar char="-"/>
            </a:pPr>
            <a:r>
              <a:rPr lang="en-GB" sz="1800">
                <a:latin typeface="Calibri"/>
                <a:ea typeface="Calibri"/>
                <a:cs typeface="Times New Roman"/>
              </a:rPr>
              <a:t>Solid wall insulation (both external and internal)</a:t>
            </a:r>
          </a:p>
          <a:p>
            <a:pPr marL="342900" indent="-342900">
              <a:lnSpc>
                <a:spcPct val="107000"/>
              </a:lnSpc>
              <a:buFont typeface="Calibri" panose="020F0502020204030204" pitchFamily="34" charset="0"/>
              <a:buChar char="-"/>
            </a:pPr>
            <a:r>
              <a:rPr lang="en-GB" sz="1800">
                <a:latin typeface="Calibri"/>
                <a:ea typeface="Calibri"/>
                <a:cs typeface="Times New Roman"/>
              </a:rPr>
              <a:t>Solar thermal panel systems</a:t>
            </a:r>
          </a:p>
          <a:p>
            <a:pPr marL="342900" indent="-342900">
              <a:lnSpc>
                <a:spcPct val="107000"/>
              </a:lnSpc>
              <a:buFont typeface="Calibri" panose="020F0502020204030204" pitchFamily="34" charset="0"/>
              <a:buChar char="-"/>
            </a:pPr>
            <a:r>
              <a:rPr lang="en-GB" sz="1800">
                <a:latin typeface="Calibri"/>
                <a:ea typeface="Calibri"/>
                <a:cs typeface="Times New Roman"/>
              </a:rPr>
              <a:t>Hard to treat cavity wall Insulation (an EWI type solution is assumed for modelling purposes)</a:t>
            </a:r>
          </a:p>
          <a:p>
            <a:pPr marL="342900" indent="-342900">
              <a:lnSpc>
                <a:spcPct val="107000"/>
              </a:lnSpc>
              <a:buFont typeface="Calibri" panose="020F0502020204030204" pitchFamily="34" charset="0"/>
              <a:buChar char="-"/>
            </a:pPr>
            <a:r>
              <a:rPr lang="en-GB" sz="1800">
                <a:latin typeface="Calibri"/>
                <a:ea typeface="Calibri"/>
                <a:cs typeface="Times New Roman"/>
              </a:rPr>
              <a:t>Flat roof insulation – where this is the majority of the roof space</a:t>
            </a:r>
          </a:p>
          <a:p>
            <a:pPr marL="342900" indent="-342900">
              <a:lnSpc>
                <a:spcPct val="107000"/>
              </a:lnSpc>
              <a:spcAft>
                <a:spcPts val="800"/>
              </a:spcAft>
              <a:buFont typeface="Calibri" panose="020F0502020204030204" pitchFamily="34" charset="0"/>
              <a:buChar char="-"/>
            </a:pPr>
            <a:endParaRPr lang="en-GB" sz="180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endParaRPr lang="en-GB" sz="1800" b="1">
              <a:solidFill>
                <a:srgbClr val="2F5496"/>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endParaRPr lang="en-GB" sz="1800" b="1">
              <a:solidFill>
                <a:srgbClr val="2F5496"/>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r>
              <a:rPr lang="en-GB" sz="1800" b="1">
                <a:solidFill>
                  <a:srgbClr val="2F5496"/>
                </a:solidFill>
                <a:latin typeface="Calibri"/>
                <a:ea typeface="Calibri"/>
                <a:cs typeface="Times New Roman"/>
              </a:rPr>
              <a:t>Secondary Measures</a:t>
            </a:r>
            <a:endParaRPr lang="en-GB" sz="1800">
              <a:latin typeface="Calibri"/>
              <a:ea typeface="Calibri"/>
              <a:cs typeface="Times New Roman"/>
            </a:endParaRPr>
          </a:p>
          <a:p>
            <a:pPr>
              <a:lnSpc>
                <a:spcPct val="107000"/>
              </a:lnSpc>
              <a:spcAft>
                <a:spcPts val="800"/>
              </a:spcAft>
            </a:pPr>
            <a:r>
              <a:rPr lang="en-GB" sz="1800">
                <a:latin typeface="Calibri"/>
                <a:ea typeface="Calibri"/>
                <a:cs typeface="Times New Roman"/>
              </a:rPr>
              <a:t>The value of Secondary Measures is typically lower than Primary Measures, they are unlikely to need finance when installed individually, and even if financed the cost of administering the loan is likely to be disproportionately high. For this reason </a:t>
            </a:r>
            <a:r>
              <a:rPr lang="en-GB" sz="1800" b="1">
                <a:latin typeface="Calibri"/>
                <a:ea typeface="Calibri"/>
                <a:cs typeface="Times New Roman"/>
              </a:rPr>
              <a:t>Secondary Measures are included in the mix only where at least one Primary Measure is included.</a:t>
            </a:r>
          </a:p>
          <a:p>
            <a:pPr marL="342900" indent="-342900">
              <a:lnSpc>
                <a:spcPct val="107000"/>
              </a:lnSpc>
              <a:buFont typeface="Calibri" panose="020F0502020204030204" pitchFamily="34" charset="0"/>
              <a:buChar char="-"/>
            </a:pPr>
            <a:r>
              <a:rPr lang="en-GB" sz="1800">
                <a:latin typeface="Calibri"/>
                <a:ea typeface="Calibri"/>
                <a:cs typeface="Times New Roman"/>
              </a:rPr>
              <a:t>Cavity wall insulation</a:t>
            </a:r>
          </a:p>
          <a:p>
            <a:pPr marL="342900" indent="-342900">
              <a:lnSpc>
                <a:spcPct val="107000"/>
              </a:lnSpc>
              <a:buFont typeface="Calibri" panose="020F0502020204030204" pitchFamily="34" charset="0"/>
              <a:buChar char="-"/>
            </a:pPr>
            <a:r>
              <a:rPr lang="en-GB" sz="1800">
                <a:latin typeface="Calibri"/>
                <a:ea typeface="Calibri"/>
                <a:cs typeface="Times New Roman"/>
              </a:rPr>
              <a:t>Party wall insulation</a:t>
            </a:r>
          </a:p>
          <a:p>
            <a:pPr marL="342900" indent="-342900">
              <a:lnSpc>
                <a:spcPct val="107000"/>
              </a:lnSpc>
              <a:buFont typeface="Calibri" panose="020F0502020204030204" pitchFamily="34" charset="0"/>
              <a:buChar char="-"/>
            </a:pPr>
            <a:r>
              <a:rPr lang="en-GB" sz="1800">
                <a:latin typeface="Calibri"/>
                <a:ea typeface="Calibri"/>
                <a:cs typeface="Times New Roman"/>
              </a:rPr>
              <a:t>Standard loft insulation (at joist)</a:t>
            </a:r>
          </a:p>
          <a:p>
            <a:pPr marL="342900" indent="-342900">
              <a:lnSpc>
                <a:spcPct val="107000"/>
              </a:lnSpc>
              <a:buFont typeface="Calibri" panose="020F0502020204030204" pitchFamily="34" charset="0"/>
              <a:buChar char="-"/>
            </a:pPr>
            <a:r>
              <a:rPr lang="en-GB" sz="1800">
                <a:latin typeface="Calibri"/>
                <a:ea typeface="Calibri"/>
                <a:cs typeface="Times New Roman"/>
              </a:rPr>
              <a:t>Energy efficient fixed lighting</a:t>
            </a:r>
          </a:p>
          <a:p>
            <a:pPr marL="342900" indent="-342900">
              <a:lnSpc>
                <a:spcPct val="107000"/>
              </a:lnSpc>
              <a:buFont typeface="Calibri" panose="020F0502020204030204" pitchFamily="34" charset="0"/>
              <a:buChar char="-"/>
            </a:pPr>
            <a:r>
              <a:rPr lang="en-GB" sz="1800">
                <a:latin typeface="Calibri" panose="020F0502020204030204" pitchFamily="34" charset="0"/>
                <a:ea typeface="Calibri" panose="020F0502020204030204" pitchFamily="34" charset="0"/>
                <a:cs typeface="Times New Roman" panose="02020603050405020304" pitchFamily="18" charset="0"/>
              </a:rPr>
              <a:t>Heating system controls / Home Energy Management Systems</a:t>
            </a:r>
          </a:p>
          <a:p>
            <a:pPr marL="342900" indent="-342900">
              <a:lnSpc>
                <a:spcPct val="107000"/>
              </a:lnSpc>
              <a:buFont typeface="Calibri" panose="020F0502020204030204" pitchFamily="34" charset="0"/>
              <a:buChar char="-"/>
            </a:pPr>
            <a:r>
              <a:rPr lang="en-GB" sz="1800">
                <a:latin typeface="Calibri"/>
                <a:ea typeface="Calibri"/>
                <a:cs typeface="Times New Roman"/>
              </a:rPr>
              <a:t>Room in roof Insulation </a:t>
            </a:r>
            <a:endParaRPr lang="en-GB" sz="180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Calibri" panose="020F0502020204030204" pitchFamily="34" charset="0"/>
              <a:buChar char="-"/>
            </a:pPr>
            <a:r>
              <a:rPr lang="en-GB" sz="1800">
                <a:latin typeface="Calibri"/>
                <a:ea typeface="Calibri"/>
                <a:cs typeface="Times New Roman"/>
              </a:rPr>
              <a:t>Tank insulation</a:t>
            </a:r>
          </a:p>
          <a:p>
            <a:pPr marL="342900" indent="-342900">
              <a:lnSpc>
                <a:spcPct val="107000"/>
              </a:lnSpc>
              <a:buFont typeface="Calibri" panose="020F0502020204030204" pitchFamily="34" charset="0"/>
              <a:buChar char="-"/>
            </a:pPr>
            <a:r>
              <a:rPr lang="en-GB" sz="1800">
                <a:latin typeface="Calibri"/>
                <a:ea typeface="Calibri"/>
                <a:cs typeface="Times New Roman"/>
              </a:rPr>
              <a:t>Draughtproofing</a:t>
            </a:r>
          </a:p>
          <a:p>
            <a:pPr marL="342900" indent="-342900">
              <a:lnSpc>
                <a:spcPct val="107000"/>
              </a:lnSpc>
              <a:spcAft>
                <a:spcPts val="800"/>
              </a:spcAft>
              <a:buFont typeface="Calibri" panose="020F0502020204030204" pitchFamily="34" charset="0"/>
              <a:buChar char="-"/>
            </a:pPr>
            <a:r>
              <a:rPr lang="en-GB" sz="1800">
                <a:latin typeface="Calibri"/>
                <a:ea typeface="Calibri"/>
                <a:cs typeface="Times New Roman"/>
              </a:rPr>
              <a:t>Double/triple glazing </a:t>
            </a:r>
            <a:endParaRPr lang="en-GB" sz="18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0424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154FC-49E1-E995-9A6C-9D680A86E8B2}"/>
              </a:ext>
            </a:extLst>
          </p:cNvPr>
          <p:cNvSpPr>
            <a:spLocks noGrp="1"/>
          </p:cNvSpPr>
          <p:nvPr>
            <p:ph type="title"/>
          </p:nvPr>
        </p:nvSpPr>
        <p:spPr/>
        <p:txBody>
          <a:bodyPr/>
          <a:lstStyle/>
          <a:p>
            <a:r>
              <a:rPr lang="en-GB">
                <a:latin typeface="Trebuchet MS"/>
              </a:rPr>
              <a:t>Strategic Business Case</a:t>
            </a:r>
            <a:endParaRPr lang="en-GB"/>
          </a:p>
        </p:txBody>
      </p:sp>
      <p:sp>
        <p:nvSpPr>
          <p:cNvPr id="3" name="Content Placeholder 2">
            <a:extLst>
              <a:ext uri="{FF2B5EF4-FFF2-40B4-BE49-F238E27FC236}">
                <a16:creationId xmlns:a16="http://schemas.microsoft.com/office/drawing/2014/main" id="{CCA6BF7A-FC76-063E-9420-CAA076026ECA}"/>
              </a:ext>
            </a:extLst>
          </p:cNvPr>
          <p:cNvSpPr>
            <a:spLocks noGrp="1"/>
          </p:cNvSpPr>
          <p:nvPr>
            <p:ph idx="1"/>
          </p:nvPr>
        </p:nvSpPr>
        <p:spPr>
          <a:xfrm>
            <a:off x="838200" y="1489166"/>
            <a:ext cx="10519064" cy="3207525"/>
          </a:xfrm>
        </p:spPr>
        <p:txBody>
          <a:bodyPr>
            <a:normAutofit/>
          </a:bodyPr>
          <a:lstStyle/>
          <a:p>
            <a:r>
              <a:rPr lang="en-GB" sz="1400" b="1">
                <a:solidFill>
                  <a:schemeClr val="tx2"/>
                </a:solidFill>
              </a:rPr>
              <a:t>AFFORDABILITY: </a:t>
            </a:r>
          </a:p>
          <a:p>
            <a:pPr marL="285750" indent="-285750">
              <a:buFont typeface="Wingdings" panose="05000000000000000000" pitchFamily="2" charset="2"/>
              <a:buChar char="§"/>
            </a:pPr>
            <a:r>
              <a:rPr lang="en-GB" sz="1400">
                <a:solidFill>
                  <a:schemeClr val="tx2"/>
                </a:solidFill>
              </a:rPr>
              <a:t>Household income &gt; £40k </a:t>
            </a:r>
          </a:p>
          <a:p>
            <a:pPr marL="285750" indent="-285750">
              <a:buFont typeface="Wingdings" panose="05000000000000000000" pitchFamily="2" charset="2"/>
              <a:buChar char="§"/>
            </a:pPr>
            <a:r>
              <a:rPr lang="en-GB" sz="1400">
                <a:solidFill>
                  <a:schemeClr val="tx2"/>
                </a:solidFill>
              </a:rPr>
              <a:t>Underpinned by high level affordability analysis – i.e. repayments are affordable 10-year term for average loan size</a:t>
            </a:r>
          </a:p>
          <a:p>
            <a:pPr marL="742950" lvl="1" indent="-285750"/>
            <a:r>
              <a:rPr lang="en-GB" sz="1100">
                <a:solidFill>
                  <a:schemeClr val="tx2"/>
                </a:solidFill>
              </a:rPr>
              <a:t>Estimated as &lt;15% residual income calculated after deductions for average mortgage, utilities costs, and other spends.</a:t>
            </a:r>
            <a:endParaRPr lang="en-GB" sz="1800"/>
          </a:p>
        </p:txBody>
      </p:sp>
      <p:pic>
        <p:nvPicPr>
          <p:cNvPr id="7" name="Picture 6">
            <a:extLst>
              <a:ext uri="{FF2B5EF4-FFF2-40B4-BE49-F238E27FC236}">
                <a16:creationId xmlns:a16="http://schemas.microsoft.com/office/drawing/2014/main" id="{0E66536F-660A-E51F-E5CB-97C8615E1673}"/>
              </a:ext>
            </a:extLst>
          </p:cNvPr>
          <p:cNvPicPr>
            <a:picLocks noChangeAspect="1"/>
          </p:cNvPicPr>
          <p:nvPr/>
        </p:nvPicPr>
        <p:blipFill>
          <a:blip r:embed="rId2"/>
          <a:stretch>
            <a:fillRect/>
          </a:stretch>
        </p:blipFill>
        <p:spPr>
          <a:xfrm>
            <a:off x="1883971" y="3005767"/>
            <a:ext cx="7973538" cy="3381847"/>
          </a:xfrm>
          <a:prstGeom prst="rect">
            <a:avLst/>
          </a:prstGeom>
        </p:spPr>
      </p:pic>
      <p:pic>
        <p:nvPicPr>
          <p:cNvPr id="9" name="Graphic 8" descr="Arrow Down with solid fill">
            <a:extLst>
              <a:ext uri="{FF2B5EF4-FFF2-40B4-BE49-F238E27FC236}">
                <a16:creationId xmlns:a16="http://schemas.microsoft.com/office/drawing/2014/main" id="{9A5C8997-415E-3887-DED8-93C2B20361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9982200" y="5326794"/>
            <a:ext cx="914400" cy="914400"/>
          </a:xfrm>
          <a:prstGeom prst="rect">
            <a:avLst/>
          </a:prstGeom>
        </p:spPr>
      </p:pic>
    </p:spTree>
    <p:extLst>
      <p:ext uri="{BB962C8B-B14F-4D97-AF65-F5344CB8AC3E}">
        <p14:creationId xmlns:p14="http://schemas.microsoft.com/office/powerpoint/2010/main" val="16433560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4DCD-84AF-274F-1DA6-163144EEA5DA}"/>
              </a:ext>
            </a:extLst>
          </p:cNvPr>
          <p:cNvSpPr>
            <a:spLocks noGrp="1"/>
          </p:cNvSpPr>
          <p:nvPr>
            <p:ph type="title"/>
          </p:nvPr>
        </p:nvSpPr>
        <p:spPr/>
        <p:txBody>
          <a:bodyPr/>
          <a:lstStyle/>
          <a:p>
            <a:r>
              <a:rPr lang="en-GB">
                <a:latin typeface="Trebuchet MS"/>
              </a:rPr>
              <a:t>Strategic Business Case</a:t>
            </a:r>
            <a:endParaRPr lang="en-GB"/>
          </a:p>
        </p:txBody>
      </p:sp>
      <p:sp>
        <p:nvSpPr>
          <p:cNvPr id="5" name="TextBox 4">
            <a:extLst>
              <a:ext uri="{FF2B5EF4-FFF2-40B4-BE49-F238E27FC236}">
                <a16:creationId xmlns:a16="http://schemas.microsoft.com/office/drawing/2014/main" id="{7D955642-9084-37D0-4397-99AC12673C40}"/>
              </a:ext>
            </a:extLst>
          </p:cNvPr>
          <p:cNvSpPr txBox="1"/>
          <p:nvPr/>
        </p:nvSpPr>
        <p:spPr>
          <a:xfrm>
            <a:off x="6409807" y="1252630"/>
            <a:ext cx="4166419" cy="2181366"/>
          </a:xfrm>
          <a:prstGeom prst="rect">
            <a:avLst/>
          </a:prstGeom>
          <a:noFill/>
        </p:spPr>
        <p:txBody>
          <a:bodyPr wrap="square">
            <a:spAutoFit/>
          </a:bodyPr>
          <a:lstStyle/>
          <a:p>
            <a:pPr marL="0" lvl="2">
              <a:lnSpc>
                <a:spcPct val="107000"/>
              </a:lnSpc>
              <a:spcAft>
                <a:spcPts val="800"/>
              </a:spcAft>
            </a:pPr>
            <a:r>
              <a:rPr lang="en-GB" sz="1600">
                <a:solidFill>
                  <a:schemeClr val="tx2"/>
                </a:solidFill>
                <a:effectLst/>
                <a:ea typeface="MS Gothic" panose="020B0609070205080204" pitchFamily="49" charset="-128"/>
                <a:cs typeface="Times New Roman" panose="02020603050405020304" pitchFamily="18" charset="0"/>
              </a:rPr>
              <a:t>The total opportunity for investment in retrofit across the </a:t>
            </a:r>
            <a:r>
              <a:rPr lang="en-GB" sz="1600" b="1">
                <a:solidFill>
                  <a:schemeClr val="tx2"/>
                </a:solidFill>
                <a:effectLst/>
                <a:ea typeface="MS Gothic" panose="020B0609070205080204" pitchFamily="49" charset="-128"/>
                <a:cs typeface="Times New Roman" panose="02020603050405020304" pitchFamily="18" charset="0"/>
              </a:rPr>
              <a:t>37 authority areas is estimated to be around £17.1bn</a:t>
            </a:r>
            <a:r>
              <a:rPr lang="en-GB" sz="1600">
                <a:solidFill>
                  <a:schemeClr val="tx2"/>
                </a:solidFill>
                <a:effectLst/>
                <a:ea typeface="MS Gothic" panose="020B0609070205080204" pitchFamily="49" charset="-128"/>
                <a:cs typeface="Times New Roman" panose="02020603050405020304" pitchFamily="18" charset="0"/>
              </a:rPr>
              <a:t>. There is clearly ample scope for an Able to Pay Loan Fund within the target region. A fund value of £100m will be a first step in supporting the residential sector to become net zero.</a:t>
            </a:r>
          </a:p>
        </p:txBody>
      </p:sp>
      <p:pic>
        <p:nvPicPr>
          <p:cNvPr id="6" name="Picture 5" descr="A graph with green bars and white text&#10;&#10;Description automatically generated">
            <a:extLst>
              <a:ext uri="{FF2B5EF4-FFF2-40B4-BE49-F238E27FC236}">
                <a16:creationId xmlns:a16="http://schemas.microsoft.com/office/drawing/2014/main" id="{29EB4562-CAF0-4F9A-5EA4-734FEE602C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162030"/>
            <a:ext cx="5436475" cy="2921362"/>
          </a:xfrm>
          <a:prstGeom prst="rect">
            <a:avLst/>
          </a:prstGeom>
          <a:noFill/>
        </p:spPr>
      </p:pic>
      <p:sp>
        <p:nvSpPr>
          <p:cNvPr id="8" name="TextBox 7">
            <a:extLst>
              <a:ext uri="{FF2B5EF4-FFF2-40B4-BE49-F238E27FC236}">
                <a16:creationId xmlns:a16="http://schemas.microsoft.com/office/drawing/2014/main" id="{E4BA58EF-4DE6-70FF-E7C4-226DCD2D23FB}"/>
              </a:ext>
            </a:extLst>
          </p:cNvPr>
          <p:cNvSpPr txBox="1"/>
          <p:nvPr/>
        </p:nvSpPr>
        <p:spPr>
          <a:xfrm>
            <a:off x="951509" y="4219024"/>
            <a:ext cx="4213614" cy="2062103"/>
          </a:xfrm>
          <a:prstGeom prst="rect">
            <a:avLst/>
          </a:prstGeom>
          <a:noFill/>
        </p:spPr>
        <p:txBody>
          <a:bodyPr wrap="square">
            <a:spAutoFit/>
          </a:bodyPr>
          <a:lstStyle/>
          <a:p>
            <a:r>
              <a:rPr lang="en-GB" sz="1600" b="1">
                <a:solidFill>
                  <a:schemeClr val="tx2"/>
                </a:solidFill>
                <a:effectLst/>
                <a:ea typeface="Calibri" panose="020F0502020204030204" pitchFamily="34" charset="0"/>
                <a:cs typeface="Times New Roman" panose="02020603050405020304" pitchFamily="18" charset="0"/>
              </a:rPr>
              <a:t>A significant proportion of the fund could be spent in the transition to clean heat </a:t>
            </a:r>
            <a:r>
              <a:rPr lang="en-GB" sz="1600">
                <a:solidFill>
                  <a:schemeClr val="tx2"/>
                </a:solidFill>
                <a:effectLst/>
                <a:ea typeface="Calibri" panose="020F0502020204030204" pitchFamily="34" charset="0"/>
                <a:cs typeface="Times New Roman" panose="02020603050405020304" pitchFamily="18" charset="0"/>
              </a:rPr>
              <a:t>– for which we have currently assumed heat pumps will make up most of that transition. The decarbonisation of heat – which should be undertaken with sensible energy efficiency measures – therefore offers the largest opportunity for the fund</a:t>
            </a:r>
            <a:endParaRPr lang="en-GB" sz="2800">
              <a:solidFill>
                <a:schemeClr val="tx2"/>
              </a:solidFill>
            </a:endParaRPr>
          </a:p>
        </p:txBody>
      </p:sp>
      <p:pic>
        <p:nvPicPr>
          <p:cNvPr id="9" name="Picture 8" descr="A graph showing the growth of a company&#10;&#10;Description automatically generated with medium confidence">
            <a:extLst>
              <a:ext uri="{FF2B5EF4-FFF2-40B4-BE49-F238E27FC236}">
                <a16:creationId xmlns:a16="http://schemas.microsoft.com/office/drawing/2014/main" id="{7EF71AA9-BC0B-26E1-E1E1-62590F015D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6531" y="3534104"/>
            <a:ext cx="6255534" cy="3323896"/>
          </a:xfrm>
          <a:prstGeom prst="rect">
            <a:avLst/>
          </a:prstGeom>
          <a:noFill/>
        </p:spPr>
      </p:pic>
    </p:spTree>
    <p:extLst>
      <p:ext uri="{BB962C8B-B14F-4D97-AF65-F5344CB8AC3E}">
        <p14:creationId xmlns:p14="http://schemas.microsoft.com/office/powerpoint/2010/main" val="37263987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63FA01-A594-40BD-815D-B12B47611F0D}"/>
              </a:ext>
            </a:extLst>
          </p:cNvPr>
          <p:cNvSpPr>
            <a:spLocks noGrp="1"/>
          </p:cNvSpPr>
          <p:nvPr>
            <p:ph type="ctrTitle"/>
          </p:nvPr>
        </p:nvSpPr>
        <p:spPr>
          <a:xfrm>
            <a:off x="228600" y="1768894"/>
            <a:ext cx="7139400" cy="2823577"/>
          </a:xfrm>
        </p:spPr>
        <p:txBody>
          <a:bodyPr/>
          <a:lstStyle/>
          <a:p>
            <a:pPr>
              <a:lnSpc>
                <a:spcPct val="100000"/>
              </a:lnSpc>
              <a:spcBef>
                <a:spcPts val="600"/>
              </a:spcBef>
              <a:spcAft>
                <a:spcPts val="600"/>
              </a:spcAft>
            </a:pPr>
            <a:r>
              <a:rPr lang="en-GB" sz="3600">
                <a:latin typeface="Calibri"/>
                <a:ea typeface="Calibri"/>
                <a:cs typeface="Arial"/>
              </a:rPr>
              <a:t>Able To Pay Finance – Stage Two </a:t>
            </a:r>
            <a:br>
              <a:rPr lang="en-GB" sz="1800">
                <a:effectLst/>
                <a:latin typeface="Aptos"/>
                <a:ea typeface="Calibri" panose="020F0502020204030204" pitchFamily="34" charset="0"/>
                <a:cs typeface="Calibri" panose="020F0502020204030204" pitchFamily="34" charset="0"/>
              </a:rPr>
            </a:br>
            <a:br>
              <a:rPr lang="en-GB" sz="1800"/>
            </a:br>
            <a:r>
              <a:rPr lang="en-GB" sz="3600">
                <a:latin typeface="Calibri"/>
                <a:ea typeface="Calibri"/>
                <a:cs typeface="Arial"/>
              </a:rPr>
              <a:t>Economic Case &amp; Modelling approach </a:t>
            </a:r>
            <a:br>
              <a:rPr lang="en-GB" sz="3600">
                <a:latin typeface="Calibri" panose="020F0502020204030204" pitchFamily="34" charset="0"/>
                <a:cs typeface="Arial" panose="020B0604020202020204" pitchFamily="34" charset="0"/>
              </a:rPr>
            </a:br>
            <a:br>
              <a:rPr lang="en-GB" sz="3600">
                <a:latin typeface="Calibri" panose="020F0502020204030204" pitchFamily="34" charset="0"/>
                <a:cs typeface="Arial" panose="020B0604020202020204" pitchFamily="34" charset="0"/>
              </a:rPr>
            </a:br>
            <a:r>
              <a:rPr lang="en-GB" sz="2400" b="1">
                <a:effectLst/>
                <a:latin typeface="Calibri"/>
                <a:ea typeface="Calibri"/>
                <a:cs typeface="Arial"/>
              </a:rPr>
              <a:t>Ben Madden</a:t>
            </a:r>
            <a:r>
              <a:rPr lang="en-GB" sz="2400">
                <a:latin typeface="Calibri"/>
                <a:ea typeface="Calibri"/>
                <a:cs typeface="Arial"/>
              </a:rPr>
              <a:t> &amp; Rob Honeyman</a:t>
            </a:r>
            <a:br>
              <a:rPr lang="en-GB" sz="2400">
                <a:effectLst/>
                <a:latin typeface="Calibri" panose="020F0502020204030204" pitchFamily="34" charset="0"/>
                <a:ea typeface="Calibri" panose="020F0502020204030204" pitchFamily="34" charset="0"/>
                <a:cs typeface="Arial" panose="020B0604020202020204" pitchFamily="34" charset="0"/>
              </a:rPr>
            </a:br>
            <a:br>
              <a:rPr lang="en-GB" sz="2400">
                <a:effectLst/>
                <a:latin typeface="Calibri" panose="020F0502020204030204" pitchFamily="34" charset="0"/>
                <a:ea typeface="Calibri" panose="020F0502020204030204" pitchFamily="34" charset="0"/>
                <a:cs typeface="Arial" panose="020B0604020202020204" pitchFamily="34" charset="0"/>
              </a:rPr>
            </a:br>
            <a:r>
              <a:rPr lang="en-GB" sz="2400">
                <a:latin typeface="Calibri"/>
                <a:ea typeface="Calibri"/>
                <a:cs typeface="Arial"/>
              </a:rPr>
              <a:t>Senior Consultant  &amp; Head of Analysis</a:t>
            </a:r>
            <a:br>
              <a:rPr lang="en-GB" sz="2400">
                <a:latin typeface="Calibri" panose="020F0502020204030204" pitchFamily="34" charset="0"/>
                <a:cs typeface="Arial" panose="020B0604020202020204" pitchFamily="34" charset="0"/>
              </a:rPr>
            </a:br>
            <a:r>
              <a:rPr lang="en-GB" sz="2400" err="1">
                <a:latin typeface="Calibri"/>
                <a:ea typeface="Calibri"/>
                <a:cs typeface="Arial"/>
              </a:rPr>
              <a:t>Gemserv</a:t>
            </a:r>
            <a:r>
              <a:rPr lang="en-GB" sz="2400">
                <a:latin typeface="Calibri"/>
                <a:ea typeface="Calibri"/>
                <a:cs typeface="Arial"/>
              </a:rPr>
              <a:t> </a:t>
            </a:r>
            <a:br>
              <a:rPr lang="en-GB" sz="1800"/>
            </a:br>
            <a:endParaRPr lang="en-GB" sz="4000"/>
          </a:p>
        </p:txBody>
      </p:sp>
    </p:spTree>
    <p:extLst>
      <p:ext uri="{BB962C8B-B14F-4D97-AF65-F5344CB8AC3E}">
        <p14:creationId xmlns:p14="http://schemas.microsoft.com/office/powerpoint/2010/main" val="27619550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08CD0-E4ED-4883-D090-01EF641747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A38FDC-3FDF-602F-3D38-935B2BE6A7B6}"/>
              </a:ext>
            </a:extLst>
          </p:cNvPr>
          <p:cNvSpPr>
            <a:spLocks noGrp="1"/>
          </p:cNvSpPr>
          <p:nvPr>
            <p:ph type="title"/>
          </p:nvPr>
        </p:nvSpPr>
        <p:spPr/>
        <p:txBody>
          <a:bodyPr/>
          <a:lstStyle/>
          <a:p>
            <a:r>
              <a:rPr lang="en-GB"/>
              <a:t>Economic Business Case</a:t>
            </a:r>
          </a:p>
        </p:txBody>
      </p:sp>
      <p:sp>
        <p:nvSpPr>
          <p:cNvPr id="3" name="Content Placeholder 2">
            <a:extLst>
              <a:ext uri="{FF2B5EF4-FFF2-40B4-BE49-F238E27FC236}">
                <a16:creationId xmlns:a16="http://schemas.microsoft.com/office/drawing/2014/main" id="{1AA1D597-540B-98EB-2609-B205755FC758}"/>
              </a:ext>
            </a:extLst>
          </p:cNvPr>
          <p:cNvSpPr>
            <a:spLocks noGrp="1"/>
          </p:cNvSpPr>
          <p:nvPr>
            <p:ph idx="1"/>
          </p:nvPr>
        </p:nvSpPr>
        <p:spPr/>
        <p:txBody>
          <a:bodyPr>
            <a:normAutofit/>
          </a:bodyPr>
          <a:lstStyle/>
          <a:p>
            <a:r>
              <a:rPr lang="en-GB" dirty="0"/>
              <a:t>Strategic</a:t>
            </a:r>
          </a:p>
          <a:p>
            <a:r>
              <a:rPr lang="en-GB" b="1" dirty="0"/>
              <a:t>Economic</a:t>
            </a:r>
          </a:p>
          <a:p>
            <a:pPr lvl="2">
              <a:buFont typeface="Wingdings" panose="05000000000000000000" pitchFamily="2" charset="2"/>
              <a:buChar char="q"/>
            </a:pPr>
            <a:r>
              <a:rPr lang="en-GB" sz="1900" dirty="0"/>
              <a:t>Investigates the economic rationale for Government intervention in encouraging finance solutions and domestic retrofit and compares investment scenarios compared to a Business-as-Usual scenario. This section will also evaluate</a:t>
            </a:r>
          </a:p>
          <a:p>
            <a:pPr lvl="2">
              <a:buFont typeface="Wingdings" panose="05000000000000000000" pitchFamily="2" charset="2"/>
              <a:buChar char="q"/>
            </a:pPr>
            <a:r>
              <a:rPr lang="en-GB" sz="1900" dirty="0"/>
              <a:t>3 x scenarios BAU, grant funding and blended finance</a:t>
            </a:r>
          </a:p>
          <a:p>
            <a:pPr lvl="2">
              <a:buFont typeface="Wingdings" panose="05000000000000000000" pitchFamily="2" charset="2"/>
              <a:buChar char="q"/>
            </a:pPr>
            <a:r>
              <a:rPr lang="en-GB" sz="1900" dirty="0"/>
              <a:t>Quantifying carbon savings, SNPV</a:t>
            </a:r>
          </a:p>
          <a:p>
            <a:pPr lvl="2">
              <a:buFont typeface="Wingdings" panose="05000000000000000000" pitchFamily="2" charset="2"/>
              <a:buChar char="q"/>
            </a:pPr>
            <a:r>
              <a:rPr lang="en-GB" sz="1900" dirty="0"/>
              <a:t>Scheme design and management options. Fund structure analysis based on strategic objectives </a:t>
            </a:r>
          </a:p>
          <a:p>
            <a:r>
              <a:rPr lang="en-GB" dirty="0"/>
              <a:t>Commercial</a:t>
            </a:r>
          </a:p>
          <a:p>
            <a:r>
              <a:rPr lang="en-GB" dirty="0"/>
              <a:t>Financial</a:t>
            </a:r>
          </a:p>
          <a:p>
            <a:r>
              <a:rPr lang="en-GB" dirty="0"/>
              <a:t>Management</a:t>
            </a:r>
          </a:p>
        </p:txBody>
      </p:sp>
    </p:spTree>
    <p:extLst>
      <p:ext uri="{BB962C8B-B14F-4D97-AF65-F5344CB8AC3E}">
        <p14:creationId xmlns:p14="http://schemas.microsoft.com/office/powerpoint/2010/main" val="445179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22BBC-AEC4-43E0-B764-33F3C58BA937}"/>
              </a:ext>
            </a:extLst>
          </p:cNvPr>
          <p:cNvSpPr>
            <a:spLocks noGrp="1"/>
          </p:cNvSpPr>
          <p:nvPr>
            <p:ph type="title"/>
          </p:nvPr>
        </p:nvSpPr>
        <p:spPr/>
        <p:txBody>
          <a:bodyPr>
            <a:normAutofit/>
          </a:bodyPr>
          <a:lstStyle/>
          <a:p>
            <a:r>
              <a:rPr lang="en-GB"/>
              <a:t>Housekeeping</a:t>
            </a:r>
          </a:p>
        </p:txBody>
      </p:sp>
      <p:sp>
        <p:nvSpPr>
          <p:cNvPr id="9" name="Rectangle 8">
            <a:extLst>
              <a:ext uri="{FF2B5EF4-FFF2-40B4-BE49-F238E27FC236}">
                <a16:creationId xmlns:a16="http://schemas.microsoft.com/office/drawing/2014/main" id="{453F55C5-D2E6-4E79-B902-DDFC58A03135}"/>
              </a:ext>
            </a:extLst>
          </p:cNvPr>
          <p:cNvSpPr/>
          <p:nvPr/>
        </p:nvSpPr>
        <p:spPr>
          <a:xfrm>
            <a:off x="838200" y="1471110"/>
            <a:ext cx="10988512" cy="3731984"/>
          </a:xfrm>
          <a:prstGeom prst="rect">
            <a:avLst/>
          </a:prstGeom>
        </p:spPr>
        <p:txBody>
          <a:bodyPr wrap="square" lIns="91440" tIns="45720" rIns="91440" bIns="45720" anchor="t">
            <a:spAutoFit/>
          </a:bodyPr>
          <a:lstStyle/>
          <a:p>
            <a:pPr marL="342900" lvl="0" indent="-342900">
              <a:lnSpc>
                <a:spcPct val="115000"/>
              </a:lnSpc>
              <a:spcBef>
                <a:spcPts val="600"/>
              </a:spcBef>
              <a:spcAft>
                <a:spcPts val="0"/>
              </a:spcAft>
              <a:buFont typeface="+mj-lt"/>
              <a:buAutoNum type="arabicPeriod"/>
            </a:pPr>
            <a:r>
              <a:rPr lang="en-GB" sz="2400">
                <a:solidFill>
                  <a:srgbClr val="4C5C69"/>
                </a:solidFill>
                <a:latin typeface="Source Sans Pro" panose="020B0503030403020204" pitchFamily="34" charset="0"/>
                <a:ea typeface="Times New Roman" panose="02020603050405020304" pitchFamily="18" charset="0"/>
                <a:cs typeface="Times New Roman" panose="02020603050405020304" pitchFamily="18" charset="0"/>
              </a:rPr>
              <a:t>Today’s 2 hour session will be recorded for sharing </a:t>
            </a:r>
          </a:p>
          <a:p>
            <a:pPr marL="342900" lvl="0" indent="-342900">
              <a:lnSpc>
                <a:spcPct val="115000"/>
              </a:lnSpc>
              <a:spcBef>
                <a:spcPts val="600"/>
              </a:spcBef>
              <a:spcAft>
                <a:spcPts val="0"/>
              </a:spcAft>
              <a:buFont typeface="+mj-lt"/>
              <a:buAutoNum type="arabicPeriod"/>
            </a:pPr>
            <a:r>
              <a:rPr lang="en-GB" sz="2400">
                <a:solidFill>
                  <a:srgbClr val="4C5C69"/>
                </a:solidFill>
                <a:latin typeface="Source Sans Pro" panose="020B0503030403020204" pitchFamily="34" charset="0"/>
                <a:ea typeface="Times New Roman" panose="02020603050405020304" pitchFamily="18" charset="0"/>
                <a:cs typeface="Times New Roman" panose="02020603050405020304" pitchFamily="18" charset="0"/>
              </a:rPr>
              <a:t>There will be a further 20 minutes at the end of questions</a:t>
            </a:r>
          </a:p>
          <a:p>
            <a:pPr marL="342900" lvl="0" indent="-342900">
              <a:lnSpc>
                <a:spcPct val="115000"/>
              </a:lnSpc>
              <a:spcBef>
                <a:spcPts val="1200"/>
              </a:spcBef>
              <a:spcAft>
                <a:spcPts val="0"/>
              </a:spcAft>
              <a:buFont typeface="+mj-lt"/>
              <a:buAutoNum type="arabicPeriod"/>
            </a:pPr>
            <a:r>
              <a:rPr lang="en-GB" sz="2400">
                <a:solidFill>
                  <a:srgbClr val="4C5C69"/>
                </a:solidFill>
                <a:latin typeface="Source Sans Pro" panose="020B0503030403020204" pitchFamily="34" charset="0"/>
                <a:ea typeface="Times New Roman" panose="02020603050405020304" pitchFamily="18" charset="0"/>
                <a:cs typeface="Times New Roman" panose="02020603050405020304" pitchFamily="18" charset="0"/>
              </a:rPr>
              <a:t>Q&amp;A is allowed during speaker presentations </a:t>
            </a:r>
            <a:r>
              <a:rPr lang="en-GB" sz="2400" u="sng">
                <a:solidFill>
                  <a:srgbClr val="4C5C69"/>
                </a:solidFill>
                <a:latin typeface="Source Sans Pro" panose="020B0503030403020204" pitchFamily="34" charset="0"/>
                <a:ea typeface="Times New Roman" panose="02020603050405020304" pitchFamily="18" charset="0"/>
                <a:cs typeface="Times New Roman" panose="02020603050405020304" pitchFamily="18" charset="0"/>
              </a:rPr>
              <a:t>in the chat function</a:t>
            </a:r>
          </a:p>
          <a:p>
            <a:pPr marL="342900" lvl="0" indent="-342900">
              <a:lnSpc>
                <a:spcPct val="115000"/>
              </a:lnSpc>
              <a:spcBef>
                <a:spcPts val="1200"/>
              </a:spcBef>
              <a:spcAft>
                <a:spcPts val="0"/>
              </a:spcAft>
              <a:buFont typeface="+mj-lt"/>
              <a:buAutoNum type="arabicPeriod"/>
            </a:pPr>
            <a:r>
              <a:rPr lang="en-GB" sz="2400">
                <a:solidFill>
                  <a:srgbClr val="4C5C69"/>
                </a:solidFill>
                <a:latin typeface="Source Sans Pro" panose="020B0503030403020204" pitchFamily="34" charset="0"/>
                <a:ea typeface="Times New Roman" panose="02020603050405020304" pitchFamily="18" charset="0"/>
                <a:cs typeface="Times New Roman" panose="02020603050405020304" pitchFamily="18" charset="0"/>
              </a:rPr>
              <a:t>Any unanswered questions please raise your </a:t>
            </a:r>
            <a:r>
              <a:rPr lang="en-GB" sz="2400" u="sng">
                <a:solidFill>
                  <a:srgbClr val="4C5C69"/>
                </a:solidFill>
                <a:latin typeface="Source Sans Pro" panose="020B0503030403020204" pitchFamily="34" charset="0"/>
                <a:ea typeface="Times New Roman" panose="02020603050405020304" pitchFamily="18" charset="0"/>
                <a:cs typeface="Times New Roman" panose="02020603050405020304" pitchFamily="18" charset="0"/>
              </a:rPr>
              <a:t>virtual hand </a:t>
            </a:r>
            <a:r>
              <a:rPr lang="en-GB" sz="2400">
                <a:solidFill>
                  <a:srgbClr val="4C5C69"/>
                </a:solidFill>
                <a:latin typeface="Source Sans Pro" panose="020B0503030403020204" pitchFamily="34" charset="0"/>
                <a:ea typeface="Times New Roman" panose="02020603050405020304" pitchFamily="18" charset="0"/>
                <a:cs typeface="Times New Roman" panose="02020603050405020304" pitchFamily="18" charset="0"/>
              </a:rPr>
              <a:t>in the Q&amp;A session at the end of all of the presentations and I will come to you in turn</a:t>
            </a:r>
          </a:p>
          <a:p>
            <a:pPr marL="342900" lvl="0" indent="-342900">
              <a:lnSpc>
                <a:spcPct val="115000"/>
              </a:lnSpc>
              <a:spcBef>
                <a:spcPts val="1200"/>
              </a:spcBef>
              <a:spcAft>
                <a:spcPts val="0"/>
              </a:spcAft>
              <a:buFont typeface="+mj-lt"/>
              <a:buAutoNum type="arabicPeriod"/>
            </a:pPr>
            <a:r>
              <a:rPr lang="en-GB" sz="2400">
                <a:solidFill>
                  <a:srgbClr val="4C5C69"/>
                </a:solidFill>
                <a:latin typeface="Source Sans Pro" panose="020B0503030403020204" pitchFamily="34" charset="0"/>
                <a:ea typeface="Times New Roman" panose="02020603050405020304" pitchFamily="18" charset="0"/>
                <a:cs typeface="Times New Roman" panose="02020603050405020304" pitchFamily="18" charset="0"/>
              </a:rPr>
              <a:t>All presentations will be shared with all attendees as a pack</a:t>
            </a:r>
          </a:p>
          <a:p>
            <a:pPr marL="342900" lvl="0" indent="-342900">
              <a:lnSpc>
                <a:spcPct val="115000"/>
              </a:lnSpc>
              <a:spcBef>
                <a:spcPts val="1200"/>
              </a:spcBef>
              <a:spcAft>
                <a:spcPts val="0"/>
              </a:spcAft>
              <a:buFont typeface="+mj-lt"/>
              <a:buAutoNum type="arabicPeriod"/>
            </a:pPr>
            <a:r>
              <a:rPr lang="en-GB" sz="2400">
                <a:solidFill>
                  <a:srgbClr val="4C5C69"/>
                </a:solidFill>
                <a:latin typeface="Source Sans Pro" panose="020B0503030403020204" pitchFamily="34" charset="0"/>
                <a:ea typeface="Times New Roman" panose="02020603050405020304" pitchFamily="18" charset="0"/>
                <a:cs typeface="Times New Roman" panose="02020603050405020304" pitchFamily="18" charset="0"/>
              </a:rPr>
              <a:t>Follow up support is available from the Net Zero hubs</a:t>
            </a:r>
          </a:p>
        </p:txBody>
      </p:sp>
    </p:spTree>
    <p:extLst>
      <p:ext uri="{BB962C8B-B14F-4D97-AF65-F5344CB8AC3E}">
        <p14:creationId xmlns:p14="http://schemas.microsoft.com/office/powerpoint/2010/main" val="5947476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DF9CE-AAB8-74B2-FB96-7894BDA0DCA2}"/>
              </a:ext>
            </a:extLst>
          </p:cNvPr>
          <p:cNvSpPr>
            <a:spLocks noGrp="1"/>
          </p:cNvSpPr>
          <p:nvPr>
            <p:ph type="title"/>
          </p:nvPr>
        </p:nvSpPr>
        <p:spPr>
          <a:xfrm>
            <a:off x="1037897" y="284601"/>
            <a:ext cx="9144000" cy="857412"/>
          </a:xfrm>
        </p:spPr>
        <p:txBody>
          <a:bodyPr>
            <a:normAutofit/>
          </a:bodyPr>
          <a:lstStyle/>
          <a:p>
            <a:r>
              <a:rPr lang="en-GB"/>
              <a:t>Methodology</a:t>
            </a:r>
          </a:p>
        </p:txBody>
      </p:sp>
      <p:sp>
        <p:nvSpPr>
          <p:cNvPr id="3" name="Rectangle: Rounded Corners 2">
            <a:extLst>
              <a:ext uri="{FF2B5EF4-FFF2-40B4-BE49-F238E27FC236}">
                <a16:creationId xmlns:a16="http://schemas.microsoft.com/office/drawing/2014/main" id="{D2FB3C99-FE15-2C32-7C72-2D8CC5F5DE61}"/>
              </a:ext>
            </a:extLst>
          </p:cNvPr>
          <p:cNvSpPr/>
          <p:nvPr/>
        </p:nvSpPr>
        <p:spPr>
          <a:xfrm>
            <a:off x="668327" y="1197858"/>
            <a:ext cx="1727522" cy="4523854"/>
          </a:xfrm>
          <a:prstGeom prst="roundRect">
            <a:avLst>
              <a:gd name="adj" fmla="val 18961"/>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descr="Purple letters and numbers on a black background&#10;&#10;Description automatically generated">
            <a:extLst>
              <a:ext uri="{FF2B5EF4-FFF2-40B4-BE49-F238E27FC236}">
                <a16:creationId xmlns:a16="http://schemas.microsoft.com/office/drawing/2014/main" id="{9A6A1B51-8824-C66F-7C21-55FE52ED84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070" y="1410848"/>
            <a:ext cx="985762" cy="388828"/>
          </a:xfrm>
          <a:prstGeom prst="rect">
            <a:avLst/>
          </a:prstGeom>
        </p:spPr>
      </p:pic>
      <p:pic>
        <p:nvPicPr>
          <p:cNvPr id="5" name="Picture 4" descr="A black dotted text with letters&#10;&#10;Description automatically generated">
            <a:extLst>
              <a:ext uri="{FF2B5EF4-FFF2-40B4-BE49-F238E27FC236}">
                <a16:creationId xmlns:a16="http://schemas.microsoft.com/office/drawing/2014/main" id="{50723DD8-9DCF-CA7D-A831-6408FDC13CE5}"/>
              </a:ext>
            </a:extLst>
          </p:cNvPr>
          <p:cNvPicPr>
            <a:picLocks noChangeAspect="1"/>
          </p:cNvPicPr>
          <p:nvPr/>
        </p:nvPicPr>
        <p:blipFill rotWithShape="1">
          <a:blip r:embed="rId3">
            <a:extLst>
              <a:ext uri="{28A0092B-C50C-407E-A947-70E740481C1C}">
                <a14:useLocalDpi xmlns:a14="http://schemas.microsoft.com/office/drawing/2010/main" val="0"/>
              </a:ext>
            </a:extLst>
          </a:blip>
          <a:srcRect t="36012" b="34234"/>
          <a:stretch/>
        </p:blipFill>
        <p:spPr>
          <a:xfrm>
            <a:off x="965204" y="2017292"/>
            <a:ext cx="1053650" cy="313506"/>
          </a:xfrm>
          <a:prstGeom prst="rect">
            <a:avLst/>
          </a:prstGeom>
        </p:spPr>
      </p:pic>
      <p:pic>
        <p:nvPicPr>
          <p:cNvPr id="6" name="Picture 5" descr="A logo with purple circles and a black background&#10;&#10;Description automatically generated">
            <a:extLst>
              <a:ext uri="{FF2B5EF4-FFF2-40B4-BE49-F238E27FC236}">
                <a16:creationId xmlns:a16="http://schemas.microsoft.com/office/drawing/2014/main" id="{0DA2D163-D32C-5DF7-D18D-776BDCBEB3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347" y="2533306"/>
            <a:ext cx="953782" cy="329055"/>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7155823D-95E3-D141-99C5-3E6D1A474D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4559" y="3136201"/>
            <a:ext cx="930220" cy="424801"/>
          </a:xfrm>
          <a:prstGeom prst="rect">
            <a:avLst/>
          </a:prstGeom>
        </p:spPr>
      </p:pic>
      <p:pic>
        <p:nvPicPr>
          <p:cNvPr id="8" name="Picture 7" descr="A blue square with yellow stars and a blue circle with white lines&#10;&#10;Description automatically generated">
            <a:extLst>
              <a:ext uri="{FF2B5EF4-FFF2-40B4-BE49-F238E27FC236}">
                <a16:creationId xmlns:a16="http://schemas.microsoft.com/office/drawing/2014/main" id="{D6CFAACC-869A-4571-5AD7-6EBF65D1BD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7070" y="4716759"/>
            <a:ext cx="958492" cy="664954"/>
          </a:xfrm>
          <a:prstGeom prst="rect">
            <a:avLst/>
          </a:prstGeom>
        </p:spPr>
      </p:pic>
      <p:pic>
        <p:nvPicPr>
          <p:cNvPr id="9" name="Graphic 8">
            <a:extLst>
              <a:ext uri="{FF2B5EF4-FFF2-40B4-BE49-F238E27FC236}">
                <a16:creationId xmlns:a16="http://schemas.microsoft.com/office/drawing/2014/main" id="{24590802-EB41-A6A0-27B9-09445B3D3D0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54559" y="3793043"/>
            <a:ext cx="985762" cy="633462"/>
          </a:xfrm>
          <a:prstGeom prst="rect">
            <a:avLst/>
          </a:prstGeom>
        </p:spPr>
      </p:pic>
      <p:sp>
        <p:nvSpPr>
          <p:cNvPr id="10" name="TextBox 9">
            <a:extLst>
              <a:ext uri="{FF2B5EF4-FFF2-40B4-BE49-F238E27FC236}">
                <a16:creationId xmlns:a16="http://schemas.microsoft.com/office/drawing/2014/main" id="{EC7F71A2-A96F-ECA9-5C34-AAE3BDEF11CB}"/>
              </a:ext>
            </a:extLst>
          </p:cNvPr>
          <p:cNvSpPr txBox="1"/>
          <p:nvPr/>
        </p:nvSpPr>
        <p:spPr>
          <a:xfrm>
            <a:off x="9865795" y="6388579"/>
            <a:ext cx="18191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EDEDED">
                    <a:lumMod val="50000"/>
                  </a:srgbClr>
                </a:solidFill>
                <a:effectLst/>
                <a:uLnTx/>
                <a:uFillTx/>
                <a:latin typeface="Bahnschrift Light" panose="020B0502040204020203" pitchFamily="34" charset="0"/>
                <a:ea typeface="+mn-ea"/>
                <a:cs typeface="+mn-cs"/>
              </a:rPr>
              <a:t>Results</a:t>
            </a:r>
          </a:p>
        </p:txBody>
      </p:sp>
      <p:sp>
        <p:nvSpPr>
          <p:cNvPr id="11" name="TextBox 10">
            <a:extLst>
              <a:ext uri="{FF2B5EF4-FFF2-40B4-BE49-F238E27FC236}">
                <a16:creationId xmlns:a16="http://schemas.microsoft.com/office/drawing/2014/main" id="{7A1288EA-0DC3-F87E-25FA-664EC187A9DC}"/>
              </a:ext>
            </a:extLst>
          </p:cNvPr>
          <p:cNvSpPr txBox="1"/>
          <p:nvPr/>
        </p:nvSpPr>
        <p:spPr>
          <a:xfrm>
            <a:off x="10500070" y="2002797"/>
            <a:ext cx="112612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3A3C3B"/>
                </a:solidFill>
                <a:effectLst/>
                <a:uLnTx/>
                <a:uFillTx/>
                <a:latin typeface="Bahnschrift SemiLight" panose="020B0502040204020203" pitchFamily="34" charset="0"/>
                <a:ea typeface="+mn-ea"/>
                <a:cs typeface="+mn-cs"/>
              </a:rPr>
              <a:t>Capital cost</a:t>
            </a:r>
          </a:p>
        </p:txBody>
      </p:sp>
      <p:sp>
        <p:nvSpPr>
          <p:cNvPr id="12" name="Rectangle: Rounded Corners 11">
            <a:extLst>
              <a:ext uri="{FF2B5EF4-FFF2-40B4-BE49-F238E27FC236}">
                <a16:creationId xmlns:a16="http://schemas.microsoft.com/office/drawing/2014/main" id="{C9FB9836-E753-3EDF-77A3-608E560210E0}"/>
              </a:ext>
            </a:extLst>
          </p:cNvPr>
          <p:cNvSpPr/>
          <p:nvPr/>
        </p:nvSpPr>
        <p:spPr>
          <a:xfrm>
            <a:off x="3223245" y="1198738"/>
            <a:ext cx="2234052" cy="1080000"/>
          </a:xfrm>
          <a:prstGeom prst="roundRect">
            <a:avLst>
              <a:gd name="adj" fmla="val 18961"/>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Rounded Corners 12">
            <a:extLst>
              <a:ext uri="{FF2B5EF4-FFF2-40B4-BE49-F238E27FC236}">
                <a16:creationId xmlns:a16="http://schemas.microsoft.com/office/drawing/2014/main" id="{C6CB94D1-E0BF-7D34-6BAE-B7B50CA51A83}"/>
              </a:ext>
            </a:extLst>
          </p:cNvPr>
          <p:cNvSpPr/>
          <p:nvPr/>
        </p:nvSpPr>
        <p:spPr>
          <a:xfrm>
            <a:off x="3223245" y="1198738"/>
            <a:ext cx="2234052" cy="779453"/>
          </a:xfrm>
          <a:prstGeom prst="roundRect">
            <a:avLst>
              <a:gd name="adj" fmla="val 23916"/>
            </a:avLst>
          </a:prstGeom>
          <a:solidFill>
            <a:srgbClr val="7BCB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A035A793-593D-EADC-AA17-5DC464F33FF8}"/>
              </a:ext>
            </a:extLst>
          </p:cNvPr>
          <p:cNvSpPr/>
          <p:nvPr/>
        </p:nvSpPr>
        <p:spPr>
          <a:xfrm>
            <a:off x="3223245" y="1669109"/>
            <a:ext cx="2234052" cy="38744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A3C3B"/>
                </a:solidFill>
                <a:effectLst/>
                <a:uLnTx/>
                <a:uFillTx/>
                <a:latin typeface="Calibri"/>
                <a:ea typeface="+mn-ea"/>
                <a:cs typeface="+mn-cs"/>
              </a:rPr>
              <a:t>Constructing 5 archetypes based on Census and National Energy Efficiency Data Framework</a:t>
            </a:r>
          </a:p>
        </p:txBody>
      </p:sp>
      <p:sp>
        <p:nvSpPr>
          <p:cNvPr id="15" name="TextBox 14">
            <a:extLst>
              <a:ext uri="{FF2B5EF4-FFF2-40B4-BE49-F238E27FC236}">
                <a16:creationId xmlns:a16="http://schemas.microsoft.com/office/drawing/2014/main" id="{DE26C5C6-5CD8-A8F8-5E01-A10BB3DDBB44}"/>
              </a:ext>
            </a:extLst>
          </p:cNvPr>
          <p:cNvSpPr txBox="1"/>
          <p:nvPr/>
        </p:nvSpPr>
        <p:spPr>
          <a:xfrm>
            <a:off x="3285225" y="1281719"/>
            <a:ext cx="21824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Black" panose="020B0A04020102020204" pitchFamily="34" charset="0"/>
                <a:ea typeface="+mn-ea"/>
                <a:cs typeface="+mn-cs"/>
              </a:rPr>
              <a:t>Archetypes</a:t>
            </a:r>
          </a:p>
        </p:txBody>
      </p:sp>
      <p:sp>
        <p:nvSpPr>
          <p:cNvPr id="16" name="Rectangle: Rounded Corners 15">
            <a:extLst>
              <a:ext uri="{FF2B5EF4-FFF2-40B4-BE49-F238E27FC236}">
                <a16:creationId xmlns:a16="http://schemas.microsoft.com/office/drawing/2014/main" id="{DB036A42-D81F-420E-5E1F-07B08ECEF4AD}"/>
              </a:ext>
            </a:extLst>
          </p:cNvPr>
          <p:cNvSpPr/>
          <p:nvPr/>
        </p:nvSpPr>
        <p:spPr>
          <a:xfrm>
            <a:off x="3223245" y="2371425"/>
            <a:ext cx="2234052" cy="1080000"/>
          </a:xfrm>
          <a:prstGeom prst="roundRect">
            <a:avLst>
              <a:gd name="adj" fmla="val 18961"/>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Rounded Corners 16">
            <a:extLst>
              <a:ext uri="{FF2B5EF4-FFF2-40B4-BE49-F238E27FC236}">
                <a16:creationId xmlns:a16="http://schemas.microsoft.com/office/drawing/2014/main" id="{1E87A639-87DE-FDAC-6E9E-611CBBB300B9}"/>
              </a:ext>
            </a:extLst>
          </p:cNvPr>
          <p:cNvSpPr/>
          <p:nvPr/>
        </p:nvSpPr>
        <p:spPr>
          <a:xfrm>
            <a:off x="3223245" y="2371426"/>
            <a:ext cx="2234052" cy="781200"/>
          </a:xfrm>
          <a:prstGeom prst="roundRect">
            <a:avLst>
              <a:gd name="adj" fmla="val 23916"/>
            </a:avLst>
          </a:prstGeom>
          <a:solidFill>
            <a:srgbClr val="7BCB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DBC8D2AB-7A7C-16C6-7FEA-5D8C16F52FA1}"/>
              </a:ext>
            </a:extLst>
          </p:cNvPr>
          <p:cNvSpPr/>
          <p:nvPr/>
        </p:nvSpPr>
        <p:spPr>
          <a:xfrm>
            <a:off x="3223245" y="2841797"/>
            <a:ext cx="2234052" cy="32386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A3C3B"/>
                </a:solidFill>
                <a:effectLst/>
                <a:uLnTx/>
                <a:uFillTx/>
                <a:latin typeface="Calibri"/>
                <a:ea typeface="+mn-ea"/>
                <a:cs typeface="+mn-cs"/>
              </a:rPr>
              <a:t>Based on the </a:t>
            </a:r>
            <a:r>
              <a:rPr kumimoji="0" lang="en-GB" sz="1000" b="0" i="0" u="none" strike="noStrike" kern="1200" cap="none" spc="0" normalizeH="0" baseline="0" noProof="0" err="1">
                <a:ln>
                  <a:noFill/>
                </a:ln>
                <a:solidFill>
                  <a:srgbClr val="3A3C3B"/>
                </a:solidFill>
                <a:effectLst/>
                <a:uLnTx/>
                <a:uFillTx/>
                <a:latin typeface="Calibri"/>
                <a:ea typeface="+mn-ea"/>
                <a:cs typeface="+mn-cs"/>
              </a:rPr>
              <a:t>Gemserv</a:t>
            </a:r>
            <a:r>
              <a:rPr kumimoji="0" lang="en-GB" sz="1000" b="0" i="0" u="none" strike="noStrike" kern="1200" cap="none" spc="0" normalizeH="0" baseline="0" noProof="0">
                <a:ln>
                  <a:noFill/>
                </a:ln>
                <a:solidFill>
                  <a:srgbClr val="3A3C3B"/>
                </a:solidFill>
                <a:effectLst/>
                <a:uLnTx/>
                <a:uFillTx/>
                <a:latin typeface="Calibri"/>
                <a:ea typeface="+mn-ea"/>
                <a:cs typeface="+mn-cs"/>
              </a:rPr>
              <a:t> heating system model, using CCC and Government values and cost assumptions</a:t>
            </a:r>
          </a:p>
        </p:txBody>
      </p:sp>
      <p:sp>
        <p:nvSpPr>
          <p:cNvPr id="19" name="TextBox 18">
            <a:extLst>
              <a:ext uri="{FF2B5EF4-FFF2-40B4-BE49-F238E27FC236}">
                <a16:creationId xmlns:a16="http://schemas.microsoft.com/office/drawing/2014/main" id="{02961A4E-201E-402E-C2EC-CD77A11BFA7C}"/>
              </a:ext>
            </a:extLst>
          </p:cNvPr>
          <p:cNvSpPr txBox="1"/>
          <p:nvPr/>
        </p:nvSpPr>
        <p:spPr>
          <a:xfrm>
            <a:off x="3285225" y="2471659"/>
            <a:ext cx="21546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Black" panose="020B0A04020102020204" pitchFamily="34" charset="0"/>
                <a:ea typeface="+mn-ea"/>
                <a:cs typeface="+mn-cs"/>
              </a:rPr>
              <a:t>Heating Systems</a:t>
            </a:r>
          </a:p>
        </p:txBody>
      </p:sp>
      <p:sp>
        <p:nvSpPr>
          <p:cNvPr id="20" name="Rectangle: Rounded Corners 19">
            <a:extLst>
              <a:ext uri="{FF2B5EF4-FFF2-40B4-BE49-F238E27FC236}">
                <a16:creationId xmlns:a16="http://schemas.microsoft.com/office/drawing/2014/main" id="{EB53D909-6CF0-647B-C1F3-BE1B8FF13C3C}"/>
              </a:ext>
            </a:extLst>
          </p:cNvPr>
          <p:cNvSpPr/>
          <p:nvPr/>
        </p:nvSpPr>
        <p:spPr>
          <a:xfrm>
            <a:off x="3232133" y="3517346"/>
            <a:ext cx="2234052" cy="1080000"/>
          </a:xfrm>
          <a:prstGeom prst="roundRect">
            <a:avLst>
              <a:gd name="adj" fmla="val 18961"/>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id="{B72716B0-47BC-8308-60B4-8A0D8047E38A}"/>
              </a:ext>
            </a:extLst>
          </p:cNvPr>
          <p:cNvSpPr/>
          <p:nvPr/>
        </p:nvSpPr>
        <p:spPr>
          <a:xfrm>
            <a:off x="3232133" y="3517347"/>
            <a:ext cx="2234052" cy="781200"/>
          </a:xfrm>
          <a:prstGeom prst="roundRect">
            <a:avLst>
              <a:gd name="adj" fmla="val 23916"/>
            </a:avLst>
          </a:prstGeom>
          <a:solidFill>
            <a:srgbClr val="7BCB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4E0648E4-61FD-EEB8-7D5B-E99250BAC8B2}"/>
              </a:ext>
            </a:extLst>
          </p:cNvPr>
          <p:cNvSpPr/>
          <p:nvPr/>
        </p:nvSpPr>
        <p:spPr>
          <a:xfrm>
            <a:off x="3232133" y="3987718"/>
            <a:ext cx="2234052" cy="43878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A3C3B"/>
                </a:solidFill>
                <a:effectLst/>
                <a:uLnTx/>
                <a:uFillTx/>
                <a:latin typeface="Calibri"/>
                <a:ea typeface="+mn-ea"/>
                <a:cs typeface="+mn-cs"/>
              </a:rPr>
              <a:t>Combining electricity demand profiles with solar PV generation, import and export</a:t>
            </a:r>
          </a:p>
        </p:txBody>
      </p:sp>
      <p:sp>
        <p:nvSpPr>
          <p:cNvPr id="23" name="TextBox 22">
            <a:extLst>
              <a:ext uri="{FF2B5EF4-FFF2-40B4-BE49-F238E27FC236}">
                <a16:creationId xmlns:a16="http://schemas.microsoft.com/office/drawing/2014/main" id="{4E1904E9-7EB6-F797-ACBF-C363A6F9AFB7}"/>
              </a:ext>
            </a:extLst>
          </p:cNvPr>
          <p:cNvSpPr txBox="1"/>
          <p:nvPr/>
        </p:nvSpPr>
        <p:spPr>
          <a:xfrm>
            <a:off x="3294112" y="3617580"/>
            <a:ext cx="231009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Black" panose="020B0A04020102020204" pitchFamily="34" charset="0"/>
                <a:ea typeface="+mn-ea"/>
                <a:cs typeface="+mn-cs"/>
              </a:rPr>
              <a:t>Power Systems</a:t>
            </a:r>
          </a:p>
        </p:txBody>
      </p:sp>
      <p:sp>
        <p:nvSpPr>
          <p:cNvPr id="24" name="Rectangle: Rounded Corners 23">
            <a:extLst>
              <a:ext uri="{FF2B5EF4-FFF2-40B4-BE49-F238E27FC236}">
                <a16:creationId xmlns:a16="http://schemas.microsoft.com/office/drawing/2014/main" id="{911BDD69-3DC2-6B80-7338-7BA87687E6E5}"/>
              </a:ext>
            </a:extLst>
          </p:cNvPr>
          <p:cNvSpPr/>
          <p:nvPr/>
        </p:nvSpPr>
        <p:spPr>
          <a:xfrm>
            <a:off x="6506404" y="1195708"/>
            <a:ext cx="2234052" cy="1255381"/>
          </a:xfrm>
          <a:prstGeom prst="roundRect">
            <a:avLst>
              <a:gd name="adj" fmla="val 18961"/>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Rounded Corners 24">
            <a:extLst>
              <a:ext uri="{FF2B5EF4-FFF2-40B4-BE49-F238E27FC236}">
                <a16:creationId xmlns:a16="http://schemas.microsoft.com/office/drawing/2014/main" id="{99878A6E-FD3A-2FB0-B906-2951CBE30803}"/>
              </a:ext>
            </a:extLst>
          </p:cNvPr>
          <p:cNvSpPr/>
          <p:nvPr/>
        </p:nvSpPr>
        <p:spPr>
          <a:xfrm>
            <a:off x="6506404" y="1195709"/>
            <a:ext cx="2234052" cy="975360"/>
          </a:xfrm>
          <a:prstGeom prst="roundRect">
            <a:avLst>
              <a:gd name="adj" fmla="val 23916"/>
            </a:avLst>
          </a:prstGeom>
          <a:solidFill>
            <a:srgbClr val="EF77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AB54A074-4575-8C9B-97EF-CF9371E37BF9}"/>
              </a:ext>
            </a:extLst>
          </p:cNvPr>
          <p:cNvSpPr/>
          <p:nvPr/>
        </p:nvSpPr>
        <p:spPr>
          <a:xfrm>
            <a:off x="6506404" y="1666080"/>
            <a:ext cx="2234052" cy="50499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A3C3B"/>
                </a:solidFill>
                <a:effectLst/>
                <a:uLnTx/>
                <a:uFillTx/>
                <a:latin typeface="Calibri"/>
                <a:ea typeface="+mn-ea"/>
                <a:cs typeface="+mn-cs"/>
              </a:rPr>
              <a:t>Extrapolating current trends in energy efficiency and low carbon measure deployment, utilising MCS, Boiler Upgrade Scheme and ECO data.</a:t>
            </a:r>
          </a:p>
        </p:txBody>
      </p:sp>
      <p:sp>
        <p:nvSpPr>
          <p:cNvPr id="27" name="TextBox 26">
            <a:extLst>
              <a:ext uri="{FF2B5EF4-FFF2-40B4-BE49-F238E27FC236}">
                <a16:creationId xmlns:a16="http://schemas.microsoft.com/office/drawing/2014/main" id="{F590BB68-6B2D-07D7-1AAC-C0A9F548F958}"/>
              </a:ext>
            </a:extLst>
          </p:cNvPr>
          <p:cNvSpPr txBox="1"/>
          <p:nvPr/>
        </p:nvSpPr>
        <p:spPr>
          <a:xfrm>
            <a:off x="6568383" y="1295942"/>
            <a:ext cx="217207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Black" panose="020B0A04020102020204" pitchFamily="34" charset="0"/>
                <a:ea typeface="+mn-ea"/>
                <a:cs typeface="+mn-cs"/>
              </a:rPr>
              <a:t>Scenario 0</a:t>
            </a:r>
          </a:p>
        </p:txBody>
      </p:sp>
      <p:grpSp>
        <p:nvGrpSpPr>
          <p:cNvPr id="28" name="Group 27">
            <a:extLst>
              <a:ext uri="{FF2B5EF4-FFF2-40B4-BE49-F238E27FC236}">
                <a16:creationId xmlns:a16="http://schemas.microsoft.com/office/drawing/2014/main" id="{6D156F67-73C0-8101-B50B-929B8850FDC3}"/>
              </a:ext>
            </a:extLst>
          </p:cNvPr>
          <p:cNvGrpSpPr/>
          <p:nvPr/>
        </p:nvGrpSpPr>
        <p:grpSpPr>
          <a:xfrm>
            <a:off x="3232133" y="4653036"/>
            <a:ext cx="2234052" cy="1080000"/>
            <a:chOff x="3271195" y="5350629"/>
            <a:chExt cx="2234052" cy="1080000"/>
          </a:xfrm>
        </p:grpSpPr>
        <p:sp>
          <p:nvSpPr>
            <p:cNvPr id="29" name="Rectangle: Rounded Corners 28">
              <a:extLst>
                <a:ext uri="{FF2B5EF4-FFF2-40B4-BE49-F238E27FC236}">
                  <a16:creationId xmlns:a16="http://schemas.microsoft.com/office/drawing/2014/main" id="{0420C22A-3F81-ED0A-379B-FAF5AC875720}"/>
                </a:ext>
              </a:extLst>
            </p:cNvPr>
            <p:cNvSpPr/>
            <p:nvPr/>
          </p:nvSpPr>
          <p:spPr>
            <a:xfrm>
              <a:off x="3271195" y="5350629"/>
              <a:ext cx="2234052" cy="1080000"/>
            </a:xfrm>
            <a:prstGeom prst="roundRect">
              <a:avLst>
                <a:gd name="adj" fmla="val 18961"/>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Rounded Corners 29">
              <a:extLst>
                <a:ext uri="{FF2B5EF4-FFF2-40B4-BE49-F238E27FC236}">
                  <a16:creationId xmlns:a16="http://schemas.microsoft.com/office/drawing/2014/main" id="{1D14C39F-EE43-B22E-A7AA-BA7BDEA882D4}"/>
                </a:ext>
              </a:extLst>
            </p:cNvPr>
            <p:cNvSpPr/>
            <p:nvPr/>
          </p:nvSpPr>
          <p:spPr>
            <a:xfrm>
              <a:off x="3271195" y="5350630"/>
              <a:ext cx="2234052" cy="781200"/>
            </a:xfrm>
            <a:prstGeom prst="roundRect">
              <a:avLst>
                <a:gd name="adj" fmla="val 23916"/>
              </a:avLst>
            </a:prstGeom>
            <a:solidFill>
              <a:srgbClr val="7BCB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59DF4FB6-5FE3-6354-9643-CF38029A15F5}"/>
                </a:ext>
              </a:extLst>
            </p:cNvPr>
            <p:cNvSpPr/>
            <p:nvPr/>
          </p:nvSpPr>
          <p:spPr>
            <a:xfrm>
              <a:off x="3271195" y="5821001"/>
              <a:ext cx="2234052" cy="43857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A3C3B"/>
                  </a:solidFill>
                  <a:effectLst/>
                  <a:uLnTx/>
                  <a:uFillTx/>
                  <a:latin typeface="Calibri"/>
                  <a:ea typeface="+mn-ea"/>
                  <a:cs typeface="+mn-cs"/>
                </a:rPr>
                <a:t>Reduction in energy demand of the building – therefore fuel bill savings. Measure viability assessed.</a:t>
              </a:r>
            </a:p>
          </p:txBody>
        </p:sp>
        <p:sp>
          <p:nvSpPr>
            <p:cNvPr id="32" name="TextBox 31">
              <a:extLst>
                <a:ext uri="{FF2B5EF4-FFF2-40B4-BE49-F238E27FC236}">
                  <a16:creationId xmlns:a16="http://schemas.microsoft.com/office/drawing/2014/main" id="{DB4EF561-8A8F-DAEA-94D4-0721652DA1AF}"/>
                </a:ext>
              </a:extLst>
            </p:cNvPr>
            <p:cNvSpPr txBox="1"/>
            <p:nvPr/>
          </p:nvSpPr>
          <p:spPr>
            <a:xfrm>
              <a:off x="3333174" y="5450863"/>
              <a:ext cx="2052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Black" panose="020B0A04020102020204" pitchFamily="34" charset="0"/>
                  <a:ea typeface="+mn-ea"/>
                  <a:cs typeface="+mn-cs"/>
                </a:rPr>
                <a:t>Building fabric</a:t>
              </a:r>
            </a:p>
          </p:txBody>
        </p:sp>
      </p:grpSp>
      <p:sp>
        <p:nvSpPr>
          <p:cNvPr id="33" name="Rectangle: Rounded Corners 32">
            <a:extLst>
              <a:ext uri="{FF2B5EF4-FFF2-40B4-BE49-F238E27FC236}">
                <a16:creationId xmlns:a16="http://schemas.microsoft.com/office/drawing/2014/main" id="{2001B354-24F2-A7F8-4B7D-BAD1493E5067}"/>
              </a:ext>
            </a:extLst>
          </p:cNvPr>
          <p:cNvSpPr/>
          <p:nvPr/>
        </p:nvSpPr>
        <p:spPr>
          <a:xfrm>
            <a:off x="6565498" y="2858389"/>
            <a:ext cx="2234052" cy="1255381"/>
          </a:xfrm>
          <a:prstGeom prst="roundRect">
            <a:avLst>
              <a:gd name="adj" fmla="val 18961"/>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Rounded Corners 33">
            <a:extLst>
              <a:ext uri="{FF2B5EF4-FFF2-40B4-BE49-F238E27FC236}">
                <a16:creationId xmlns:a16="http://schemas.microsoft.com/office/drawing/2014/main" id="{83FBBB55-CD20-417B-623D-D568C3411D4B}"/>
              </a:ext>
            </a:extLst>
          </p:cNvPr>
          <p:cNvSpPr/>
          <p:nvPr/>
        </p:nvSpPr>
        <p:spPr>
          <a:xfrm>
            <a:off x="6565498" y="2858390"/>
            <a:ext cx="2234052" cy="975360"/>
          </a:xfrm>
          <a:prstGeom prst="roundRect">
            <a:avLst>
              <a:gd name="adj" fmla="val 23916"/>
            </a:avLst>
          </a:prstGeom>
          <a:solidFill>
            <a:srgbClr val="EF77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7265AC7B-CCFE-41BD-508E-1A2425AEDCA8}"/>
              </a:ext>
            </a:extLst>
          </p:cNvPr>
          <p:cNvSpPr/>
          <p:nvPr/>
        </p:nvSpPr>
        <p:spPr>
          <a:xfrm>
            <a:off x="6565498" y="3328761"/>
            <a:ext cx="2234052" cy="50499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A3C3B"/>
                </a:solidFill>
                <a:effectLst/>
                <a:uLnTx/>
                <a:uFillTx/>
                <a:latin typeface="Calibri"/>
                <a:ea typeface="+mn-ea"/>
                <a:cs typeface="+mn-cs"/>
              </a:rPr>
              <a:t>We assessed the potential economic implications of a Boiler Upgrade Scheme-like public grant scheme.</a:t>
            </a:r>
          </a:p>
        </p:txBody>
      </p:sp>
      <p:sp>
        <p:nvSpPr>
          <p:cNvPr id="36" name="TextBox 35">
            <a:extLst>
              <a:ext uri="{FF2B5EF4-FFF2-40B4-BE49-F238E27FC236}">
                <a16:creationId xmlns:a16="http://schemas.microsoft.com/office/drawing/2014/main" id="{E58C5602-B6B9-C17C-1CD5-2D6BDEA1E7A3}"/>
              </a:ext>
            </a:extLst>
          </p:cNvPr>
          <p:cNvSpPr txBox="1"/>
          <p:nvPr/>
        </p:nvSpPr>
        <p:spPr>
          <a:xfrm>
            <a:off x="6627478" y="2958623"/>
            <a:ext cx="215660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Black" panose="020B0A04020102020204" pitchFamily="34" charset="0"/>
                <a:ea typeface="+mn-ea"/>
                <a:cs typeface="+mn-cs"/>
              </a:rPr>
              <a:t>Option 1</a:t>
            </a:r>
          </a:p>
        </p:txBody>
      </p:sp>
      <p:sp>
        <p:nvSpPr>
          <p:cNvPr id="37" name="Rectangle: Rounded Corners 36">
            <a:extLst>
              <a:ext uri="{FF2B5EF4-FFF2-40B4-BE49-F238E27FC236}">
                <a16:creationId xmlns:a16="http://schemas.microsoft.com/office/drawing/2014/main" id="{D9989E37-36B0-2E30-749B-BE0AB970B894}"/>
              </a:ext>
            </a:extLst>
          </p:cNvPr>
          <p:cNvSpPr/>
          <p:nvPr/>
        </p:nvSpPr>
        <p:spPr>
          <a:xfrm>
            <a:off x="6552872" y="4521071"/>
            <a:ext cx="2234052" cy="1255381"/>
          </a:xfrm>
          <a:prstGeom prst="roundRect">
            <a:avLst>
              <a:gd name="adj" fmla="val 18961"/>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Rounded Corners 37">
            <a:extLst>
              <a:ext uri="{FF2B5EF4-FFF2-40B4-BE49-F238E27FC236}">
                <a16:creationId xmlns:a16="http://schemas.microsoft.com/office/drawing/2014/main" id="{D7BFA30D-AD5A-0580-A626-B07B5B0AE86C}"/>
              </a:ext>
            </a:extLst>
          </p:cNvPr>
          <p:cNvSpPr/>
          <p:nvPr/>
        </p:nvSpPr>
        <p:spPr>
          <a:xfrm>
            <a:off x="6552872" y="4521072"/>
            <a:ext cx="2234052" cy="975360"/>
          </a:xfrm>
          <a:prstGeom prst="roundRect">
            <a:avLst>
              <a:gd name="adj" fmla="val 23916"/>
            </a:avLst>
          </a:prstGeom>
          <a:solidFill>
            <a:srgbClr val="EF77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7A77AE8E-2BDF-F3AC-66A4-24FBE1DB7E42}"/>
              </a:ext>
            </a:extLst>
          </p:cNvPr>
          <p:cNvSpPr/>
          <p:nvPr/>
        </p:nvSpPr>
        <p:spPr>
          <a:xfrm>
            <a:off x="6552872" y="4991443"/>
            <a:ext cx="2234052" cy="50499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A3C3B"/>
                </a:solidFill>
                <a:effectLst/>
                <a:uLnTx/>
                <a:uFillTx/>
                <a:latin typeface="Calibri"/>
                <a:ea typeface="+mn-ea"/>
                <a:cs typeface="+mn-cs"/>
              </a:rPr>
              <a:t>Drawing in public and private fund, Option 2, an able-to-pay loan scheme would reach more households.</a:t>
            </a:r>
          </a:p>
        </p:txBody>
      </p:sp>
      <p:sp>
        <p:nvSpPr>
          <p:cNvPr id="40" name="TextBox 39">
            <a:extLst>
              <a:ext uri="{FF2B5EF4-FFF2-40B4-BE49-F238E27FC236}">
                <a16:creationId xmlns:a16="http://schemas.microsoft.com/office/drawing/2014/main" id="{AACF87B8-6111-493A-2C42-5A4303BF1CDB}"/>
              </a:ext>
            </a:extLst>
          </p:cNvPr>
          <p:cNvSpPr txBox="1"/>
          <p:nvPr/>
        </p:nvSpPr>
        <p:spPr>
          <a:xfrm>
            <a:off x="6614852" y="4621305"/>
            <a:ext cx="215660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Black" panose="020B0A04020102020204" pitchFamily="34" charset="0"/>
                <a:ea typeface="+mn-ea"/>
                <a:cs typeface="+mn-cs"/>
              </a:rPr>
              <a:t>Option 2</a:t>
            </a:r>
          </a:p>
        </p:txBody>
      </p:sp>
      <p:sp>
        <p:nvSpPr>
          <p:cNvPr id="41" name="Oval 40">
            <a:extLst>
              <a:ext uri="{FF2B5EF4-FFF2-40B4-BE49-F238E27FC236}">
                <a16:creationId xmlns:a16="http://schemas.microsoft.com/office/drawing/2014/main" id="{199E11DB-C4FD-8799-0100-DAD77772FD05}"/>
              </a:ext>
            </a:extLst>
          </p:cNvPr>
          <p:cNvSpPr/>
          <p:nvPr/>
        </p:nvSpPr>
        <p:spPr>
          <a:xfrm>
            <a:off x="9789563" y="1860785"/>
            <a:ext cx="645742" cy="609118"/>
          </a:xfrm>
          <a:prstGeom prst="ellipse">
            <a:avLst/>
          </a:prstGeom>
          <a:solidFill>
            <a:srgbClr val="FEDA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42" name="Graphic 41" descr="Coins outline">
            <a:extLst>
              <a:ext uri="{FF2B5EF4-FFF2-40B4-BE49-F238E27FC236}">
                <a16:creationId xmlns:a16="http://schemas.microsoft.com/office/drawing/2014/main" id="{DC155149-199B-D96C-3B6F-7080E619CBD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96434" y="1950239"/>
            <a:ext cx="432000" cy="432000"/>
          </a:xfrm>
          <a:prstGeom prst="rect">
            <a:avLst/>
          </a:prstGeom>
        </p:spPr>
      </p:pic>
      <p:sp>
        <p:nvSpPr>
          <p:cNvPr id="43" name="TextBox 42">
            <a:extLst>
              <a:ext uri="{FF2B5EF4-FFF2-40B4-BE49-F238E27FC236}">
                <a16:creationId xmlns:a16="http://schemas.microsoft.com/office/drawing/2014/main" id="{2F7C736E-BD52-0737-3B00-57457B5145D8}"/>
              </a:ext>
            </a:extLst>
          </p:cNvPr>
          <p:cNvSpPr txBox="1"/>
          <p:nvPr/>
        </p:nvSpPr>
        <p:spPr>
          <a:xfrm>
            <a:off x="10500070" y="2651874"/>
            <a:ext cx="15517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3A3C3B"/>
                </a:solidFill>
                <a:effectLst/>
                <a:uLnTx/>
                <a:uFillTx/>
                <a:latin typeface="Bahnschrift SemiLight" panose="020B0502040204020203" pitchFamily="34" charset="0"/>
                <a:ea typeface="+mn-ea"/>
                <a:cs typeface="+mn-cs"/>
              </a:rPr>
              <a:t>Cost of energy supply</a:t>
            </a:r>
          </a:p>
        </p:txBody>
      </p:sp>
      <p:sp>
        <p:nvSpPr>
          <p:cNvPr id="44" name="Oval 43">
            <a:extLst>
              <a:ext uri="{FF2B5EF4-FFF2-40B4-BE49-F238E27FC236}">
                <a16:creationId xmlns:a16="http://schemas.microsoft.com/office/drawing/2014/main" id="{8BBE9AB3-ADE7-5DC9-6339-A2E5D31647C7}"/>
              </a:ext>
            </a:extLst>
          </p:cNvPr>
          <p:cNvSpPr/>
          <p:nvPr/>
        </p:nvSpPr>
        <p:spPr>
          <a:xfrm>
            <a:off x="9789563" y="2608380"/>
            <a:ext cx="645742" cy="609118"/>
          </a:xfrm>
          <a:prstGeom prst="ellipse">
            <a:avLst/>
          </a:prstGeom>
          <a:solidFill>
            <a:srgbClr val="FEDA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TextBox 44">
            <a:extLst>
              <a:ext uri="{FF2B5EF4-FFF2-40B4-BE49-F238E27FC236}">
                <a16:creationId xmlns:a16="http://schemas.microsoft.com/office/drawing/2014/main" id="{566BCE4D-4819-1950-140D-EDC8EF3C0864}"/>
              </a:ext>
            </a:extLst>
          </p:cNvPr>
          <p:cNvSpPr txBox="1"/>
          <p:nvPr/>
        </p:nvSpPr>
        <p:spPr>
          <a:xfrm>
            <a:off x="10500070" y="4149576"/>
            <a:ext cx="155178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3A3C3B"/>
                </a:solidFill>
                <a:effectLst/>
                <a:uLnTx/>
                <a:uFillTx/>
                <a:latin typeface="Bahnschrift SemiLight" panose="020B0502040204020203" pitchFamily="34" charset="0"/>
                <a:ea typeface="+mn-ea"/>
                <a:cs typeface="+mn-cs"/>
              </a:rPr>
              <a:t>Carbon cost</a:t>
            </a:r>
          </a:p>
        </p:txBody>
      </p:sp>
      <p:sp>
        <p:nvSpPr>
          <p:cNvPr id="46" name="Oval 45">
            <a:extLst>
              <a:ext uri="{FF2B5EF4-FFF2-40B4-BE49-F238E27FC236}">
                <a16:creationId xmlns:a16="http://schemas.microsoft.com/office/drawing/2014/main" id="{624473B2-261F-793B-DDC0-8001FBFE2AD7}"/>
              </a:ext>
            </a:extLst>
          </p:cNvPr>
          <p:cNvSpPr/>
          <p:nvPr/>
        </p:nvSpPr>
        <p:spPr>
          <a:xfrm>
            <a:off x="9789563" y="4007564"/>
            <a:ext cx="645742" cy="609118"/>
          </a:xfrm>
          <a:prstGeom prst="ellipse">
            <a:avLst/>
          </a:prstGeom>
          <a:solidFill>
            <a:srgbClr val="FEDA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TextBox 46">
            <a:extLst>
              <a:ext uri="{FF2B5EF4-FFF2-40B4-BE49-F238E27FC236}">
                <a16:creationId xmlns:a16="http://schemas.microsoft.com/office/drawing/2014/main" id="{ED4DFAB5-D4B7-E8E2-0ACE-29D88DB43ABE}"/>
              </a:ext>
            </a:extLst>
          </p:cNvPr>
          <p:cNvSpPr txBox="1"/>
          <p:nvPr/>
        </p:nvSpPr>
        <p:spPr>
          <a:xfrm>
            <a:off x="10500070" y="4861210"/>
            <a:ext cx="155178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3A3C3B"/>
                </a:solidFill>
                <a:effectLst/>
                <a:uLnTx/>
                <a:uFillTx/>
                <a:latin typeface="Bahnschrift SemiLight" panose="020B0502040204020203" pitchFamily="34" charset="0"/>
                <a:ea typeface="+mn-ea"/>
                <a:cs typeface="+mn-cs"/>
              </a:rPr>
              <a:t>Air quality</a:t>
            </a:r>
          </a:p>
        </p:txBody>
      </p:sp>
      <p:sp>
        <p:nvSpPr>
          <p:cNvPr id="48" name="Oval 47">
            <a:extLst>
              <a:ext uri="{FF2B5EF4-FFF2-40B4-BE49-F238E27FC236}">
                <a16:creationId xmlns:a16="http://schemas.microsoft.com/office/drawing/2014/main" id="{5D4C04AF-C6B3-5AA1-9993-634F60482476}"/>
              </a:ext>
            </a:extLst>
          </p:cNvPr>
          <p:cNvSpPr/>
          <p:nvPr/>
        </p:nvSpPr>
        <p:spPr>
          <a:xfrm>
            <a:off x="9789563" y="4719198"/>
            <a:ext cx="645742" cy="609118"/>
          </a:xfrm>
          <a:prstGeom prst="ellipse">
            <a:avLst/>
          </a:prstGeom>
          <a:solidFill>
            <a:srgbClr val="FEDA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TextBox 48">
            <a:extLst>
              <a:ext uri="{FF2B5EF4-FFF2-40B4-BE49-F238E27FC236}">
                <a16:creationId xmlns:a16="http://schemas.microsoft.com/office/drawing/2014/main" id="{E9CA81F1-F037-3F15-C704-96A3E5CC6352}"/>
              </a:ext>
            </a:extLst>
          </p:cNvPr>
          <p:cNvSpPr txBox="1"/>
          <p:nvPr/>
        </p:nvSpPr>
        <p:spPr>
          <a:xfrm>
            <a:off x="10500070" y="3421393"/>
            <a:ext cx="155178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3A3C3B"/>
                </a:solidFill>
                <a:effectLst/>
                <a:uLnTx/>
                <a:uFillTx/>
                <a:latin typeface="Bahnschrift SemiLight" panose="020B0502040204020203" pitchFamily="34" charset="0"/>
                <a:ea typeface="+mn-ea"/>
                <a:cs typeface="+mn-cs"/>
              </a:rPr>
              <a:t>Admin cost</a:t>
            </a:r>
          </a:p>
        </p:txBody>
      </p:sp>
      <p:sp>
        <p:nvSpPr>
          <p:cNvPr id="50" name="Oval 49">
            <a:extLst>
              <a:ext uri="{FF2B5EF4-FFF2-40B4-BE49-F238E27FC236}">
                <a16:creationId xmlns:a16="http://schemas.microsoft.com/office/drawing/2014/main" id="{76EA5DAD-0DC1-54D4-7B8C-888679443904}"/>
              </a:ext>
            </a:extLst>
          </p:cNvPr>
          <p:cNvSpPr/>
          <p:nvPr/>
        </p:nvSpPr>
        <p:spPr>
          <a:xfrm>
            <a:off x="9789563" y="3282898"/>
            <a:ext cx="645742" cy="609118"/>
          </a:xfrm>
          <a:prstGeom prst="ellipse">
            <a:avLst/>
          </a:prstGeom>
          <a:solidFill>
            <a:srgbClr val="FEDA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TextBox 50">
            <a:extLst>
              <a:ext uri="{FF2B5EF4-FFF2-40B4-BE49-F238E27FC236}">
                <a16:creationId xmlns:a16="http://schemas.microsoft.com/office/drawing/2014/main" id="{DE00B8C7-08B0-6C07-E82C-EB416AC872CD}"/>
              </a:ext>
            </a:extLst>
          </p:cNvPr>
          <p:cNvSpPr txBox="1"/>
          <p:nvPr/>
        </p:nvSpPr>
        <p:spPr>
          <a:xfrm>
            <a:off x="6695176" y="6431170"/>
            <a:ext cx="18191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EDEDED">
                    <a:lumMod val="50000"/>
                  </a:srgbClr>
                </a:solidFill>
                <a:effectLst/>
                <a:uLnTx/>
                <a:uFillTx/>
                <a:latin typeface="Bahnschrift Light" panose="020B0502040204020203" pitchFamily="34" charset="0"/>
                <a:ea typeface="+mn-ea"/>
                <a:cs typeface="+mn-cs"/>
              </a:rPr>
              <a:t>Scenarios</a:t>
            </a:r>
          </a:p>
        </p:txBody>
      </p:sp>
      <p:sp>
        <p:nvSpPr>
          <p:cNvPr id="52" name="TextBox 51">
            <a:extLst>
              <a:ext uri="{FF2B5EF4-FFF2-40B4-BE49-F238E27FC236}">
                <a16:creationId xmlns:a16="http://schemas.microsoft.com/office/drawing/2014/main" id="{04D3B9C6-4F56-3B5B-B7C4-CA790B3F0849}"/>
              </a:ext>
            </a:extLst>
          </p:cNvPr>
          <p:cNvSpPr txBox="1"/>
          <p:nvPr/>
        </p:nvSpPr>
        <p:spPr>
          <a:xfrm>
            <a:off x="3279867" y="6388579"/>
            <a:ext cx="257891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EDEDED">
                    <a:lumMod val="50000"/>
                  </a:srgbClr>
                </a:solidFill>
                <a:effectLst/>
                <a:uLnTx/>
                <a:uFillTx/>
                <a:latin typeface="Bahnschrift Light" panose="020B0502040204020203" pitchFamily="34" charset="0"/>
                <a:ea typeface="+mn-ea"/>
                <a:cs typeface="+mn-cs"/>
              </a:rPr>
              <a:t>Techno-economic modelling</a:t>
            </a:r>
          </a:p>
        </p:txBody>
      </p:sp>
      <p:sp>
        <p:nvSpPr>
          <p:cNvPr id="53" name="TextBox 52">
            <a:extLst>
              <a:ext uri="{FF2B5EF4-FFF2-40B4-BE49-F238E27FC236}">
                <a16:creationId xmlns:a16="http://schemas.microsoft.com/office/drawing/2014/main" id="{BDBA78FB-3A87-0532-2D95-F798F382AD5D}"/>
              </a:ext>
            </a:extLst>
          </p:cNvPr>
          <p:cNvSpPr txBox="1"/>
          <p:nvPr/>
        </p:nvSpPr>
        <p:spPr>
          <a:xfrm>
            <a:off x="750559" y="6366992"/>
            <a:ext cx="174273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EDEDED">
                    <a:lumMod val="50000"/>
                  </a:srgbClr>
                </a:solidFill>
                <a:effectLst/>
                <a:uLnTx/>
                <a:uFillTx/>
                <a:latin typeface="Bahnschrift Light" panose="020B0502040204020203" pitchFamily="34" charset="0"/>
                <a:ea typeface="+mn-ea"/>
                <a:cs typeface="+mn-cs"/>
              </a:rPr>
              <a:t>Inputs</a:t>
            </a:r>
          </a:p>
        </p:txBody>
      </p:sp>
      <p:sp>
        <p:nvSpPr>
          <p:cNvPr id="54" name="Freeform: Shape 53">
            <a:extLst>
              <a:ext uri="{FF2B5EF4-FFF2-40B4-BE49-F238E27FC236}">
                <a16:creationId xmlns:a16="http://schemas.microsoft.com/office/drawing/2014/main" id="{72B2A0EF-14F7-E798-11B8-E750716D0BC6}"/>
              </a:ext>
            </a:extLst>
          </p:cNvPr>
          <p:cNvSpPr/>
          <p:nvPr/>
        </p:nvSpPr>
        <p:spPr>
          <a:xfrm>
            <a:off x="5439860" y="2912556"/>
            <a:ext cx="345200" cy="2408400"/>
          </a:xfrm>
          <a:custGeom>
            <a:avLst/>
            <a:gdLst>
              <a:gd name="connsiteX0" fmla="*/ 0 w 596053"/>
              <a:gd name="connsiteY0" fmla="*/ 0 h 2631056"/>
              <a:gd name="connsiteX1" fmla="*/ 595223 w 596053"/>
              <a:gd name="connsiteY1" fmla="*/ 1431985 h 2631056"/>
              <a:gd name="connsiteX2" fmla="*/ 103517 w 596053"/>
              <a:gd name="connsiteY2" fmla="*/ 2631056 h 2631056"/>
              <a:gd name="connsiteX0" fmla="*/ 0 w 472562"/>
              <a:gd name="connsiteY0" fmla="*/ 0 h 2631056"/>
              <a:gd name="connsiteX1" fmla="*/ 471045 w 472562"/>
              <a:gd name="connsiteY1" fmla="*/ 1423359 h 2631056"/>
              <a:gd name="connsiteX2" fmla="*/ 103517 w 472562"/>
              <a:gd name="connsiteY2" fmla="*/ 2631056 h 2631056"/>
            </a:gdLst>
            <a:ahLst/>
            <a:cxnLst>
              <a:cxn ang="0">
                <a:pos x="connsiteX0" y="connsiteY0"/>
              </a:cxn>
              <a:cxn ang="0">
                <a:pos x="connsiteX1" y="connsiteY1"/>
              </a:cxn>
              <a:cxn ang="0">
                <a:pos x="connsiteX2" y="connsiteY2"/>
              </a:cxn>
            </a:cxnLst>
            <a:rect l="l" t="t" r="r" b="b"/>
            <a:pathLst>
              <a:path w="472562" h="2631056">
                <a:moveTo>
                  <a:pt x="0" y="0"/>
                </a:moveTo>
                <a:cubicBezTo>
                  <a:pt x="288985" y="496738"/>
                  <a:pt x="453792" y="984850"/>
                  <a:pt x="471045" y="1423359"/>
                </a:cubicBezTo>
                <a:cubicBezTo>
                  <a:pt x="488298" y="1861868"/>
                  <a:pt x="357996" y="2250775"/>
                  <a:pt x="103517" y="2631056"/>
                </a:cubicBezTo>
              </a:path>
            </a:pathLst>
          </a:custGeom>
          <a:noFill/>
          <a:ln>
            <a:solidFill>
              <a:schemeClr val="bg2">
                <a:lumMod val="90000"/>
              </a:schemeClr>
            </a:solidFill>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Freeform: Shape 54">
            <a:extLst>
              <a:ext uri="{FF2B5EF4-FFF2-40B4-BE49-F238E27FC236}">
                <a16:creationId xmlns:a16="http://schemas.microsoft.com/office/drawing/2014/main" id="{211E6300-9300-C346-F1B5-873BD2826B53}"/>
              </a:ext>
            </a:extLst>
          </p:cNvPr>
          <p:cNvSpPr/>
          <p:nvPr/>
        </p:nvSpPr>
        <p:spPr>
          <a:xfrm rot="10800000">
            <a:off x="2886933" y="2918570"/>
            <a:ext cx="345200" cy="2409746"/>
          </a:xfrm>
          <a:custGeom>
            <a:avLst/>
            <a:gdLst>
              <a:gd name="connsiteX0" fmla="*/ 0 w 596053"/>
              <a:gd name="connsiteY0" fmla="*/ 0 h 2631056"/>
              <a:gd name="connsiteX1" fmla="*/ 595223 w 596053"/>
              <a:gd name="connsiteY1" fmla="*/ 1431985 h 2631056"/>
              <a:gd name="connsiteX2" fmla="*/ 103517 w 596053"/>
              <a:gd name="connsiteY2" fmla="*/ 2631056 h 2631056"/>
              <a:gd name="connsiteX0" fmla="*/ 0 w 472562"/>
              <a:gd name="connsiteY0" fmla="*/ 0 h 2631056"/>
              <a:gd name="connsiteX1" fmla="*/ 471045 w 472562"/>
              <a:gd name="connsiteY1" fmla="*/ 1423359 h 2631056"/>
              <a:gd name="connsiteX2" fmla="*/ 103517 w 472562"/>
              <a:gd name="connsiteY2" fmla="*/ 2631056 h 2631056"/>
            </a:gdLst>
            <a:ahLst/>
            <a:cxnLst>
              <a:cxn ang="0">
                <a:pos x="connsiteX0" y="connsiteY0"/>
              </a:cxn>
              <a:cxn ang="0">
                <a:pos x="connsiteX1" y="connsiteY1"/>
              </a:cxn>
              <a:cxn ang="0">
                <a:pos x="connsiteX2" y="connsiteY2"/>
              </a:cxn>
            </a:cxnLst>
            <a:rect l="l" t="t" r="r" b="b"/>
            <a:pathLst>
              <a:path w="472562" h="2631056">
                <a:moveTo>
                  <a:pt x="0" y="0"/>
                </a:moveTo>
                <a:cubicBezTo>
                  <a:pt x="288985" y="496738"/>
                  <a:pt x="453792" y="984850"/>
                  <a:pt x="471045" y="1423359"/>
                </a:cubicBezTo>
                <a:cubicBezTo>
                  <a:pt x="488298" y="1861868"/>
                  <a:pt x="357996" y="2250775"/>
                  <a:pt x="103517" y="2631056"/>
                </a:cubicBezTo>
              </a:path>
            </a:pathLst>
          </a:custGeom>
          <a:noFill/>
          <a:ln>
            <a:solidFill>
              <a:schemeClr val="bg2">
                <a:lumMod val="90000"/>
              </a:schemeClr>
            </a:solidFill>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Freeform: Shape 55">
            <a:extLst>
              <a:ext uri="{FF2B5EF4-FFF2-40B4-BE49-F238E27FC236}">
                <a16:creationId xmlns:a16="http://schemas.microsoft.com/office/drawing/2014/main" id="{DDE07298-4CBE-CDBD-F93D-95AB2BB4E9AB}"/>
              </a:ext>
            </a:extLst>
          </p:cNvPr>
          <p:cNvSpPr/>
          <p:nvPr/>
        </p:nvSpPr>
        <p:spPr>
          <a:xfrm>
            <a:off x="5449827" y="2932278"/>
            <a:ext cx="139578" cy="1142540"/>
          </a:xfrm>
          <a:custGeom>
            <a:avLst/>
            <a:gdLst>
              <a:gd name="connsiteX0" fmla="*/ 0 w 596053"/>
              <a:gd name="connsiteY0" fmla="*/ 0 h 2631056"/>
              <a:gd name="connsiteX1" fmla="*/ 595223 w 596053"/>
              <a:gd name="connsiteY1" fmla="*/ 1431985 h 2631056"/>
              <a:gd name="connsiteX2" fmla="*/ 103517 w 596053"/>
              <a:gd name="connsiteY2" fmla="*/ 2631056 h 2631056"/>
              <a:gd name="connsiteX0" fmla="*/ 0 w 472562"/>
              <a:gd name="connsiteY0" fmla="*/ 0 h 2631056"/>
              <a:gd name="connsiteX1" fmla="*/ 471045 w 472562"/>
              <a:gd name="connsiteY1" fmla="*/ 1423359 h 2631056"/>
              <a:gd name="connsiteX2" fmla="*/ 103517 w 472562"/>
              <a:gd name="connsiteY2" fmla="*/ 2631056 h 2631056"/>
            </a:gdLst>
            <a:ahLst/>
            <a:cxnLst>
              <a:cxn ang="0">
                <a:pos x="connsiteX0" y="connsiteY0"/>
              </a:cxn>
              <a:cxn ang="0">
                <a:pos x="connsiteX1" y="connsiteY1"/>
              </a:cxn>
              <a:cxn ang="0">
                <a:pos x="connsiteX2" y="connsiteY2"/>
              </a:cxn>
            </a:cxnLst>
            <a:rect l="l" t="t" r="r" b="b"/>
            <a:pathLst>
              <a:path w="472562" h="2631056">
                <a:moveTo>
                  <a:pt x="0" y="0"/>
                </a:moveTo>
                <a:cubicBezTo>
                  <a:pt x="288985" y="496738"/>
                  <a:pt x="453792" y="984850"/>
                  <a:pt x="471045" y="1423359"/>
                </a:cubicBezTo>
                <a:cubicBezTo>
                  <a:pt x="488298" y="1861868"/>
                  <a:pt x="357996" y="2250775"/>
                  <a:pt x="103517" y="2631056"/>
                </a:cubicBezTo>
              </a:path>
            </a:pathLst>
          </a:custGeom>
          <a:noFill/>
          <a:ln>
            <a:solidFill>
              <a:schemeClr val="bg2">
                <a:lumMod val="90000"/>
              </a:schemeClr>
            </a:solidFill>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Freeform: Shape 56">
            <a:extLst>
              <a:ext uri="{FF2B5EF4-FFF2-40B4-BE49-F238E27FC236}">
                <a16:creationId xmlns:a16="http://schemas.microsoft.com/office/drawing/2014/main" id="{F1BA5696-8409-44B3-9F99-370D27D031E7}"/>
              </a:ext>
            </a:extLst>
          </p:cNvPr>
          <p:cNvSpPr/>
          <p:nvPr/>
        </p:nvSpPr>
        <p:spPr>
          <a:xfrm rot="10800000">
            <a:off x="3058206" y="2944976"/>
            <a:ext cx="139578" cy="1142540"/>
          </a:xfrm>
          <a:custGeom>
            <a:avLst/>
            <a:gdLst>
              <a:gd name="connsiteX0" fmla="*/ 0 w 596053"/>
              <a:gd name="connsiteY0" fmla="*/ 0 h 2631056"/>
              <a:gd name="connsiteX1" fmla="*/ 595223 w 596053"/>
              <a:gd name="connsiteY1" fmla="*/ 1431985 h 2631056"/>
              <a:gd name="connsiteX2" fmla="*/ 103517 w 596053"/>
              <a:gd name="connsiteY2" fmla="*/ 2631056 h 2631056"/>
              <a:gd name="connsiteX0" fmla="*/ 0 w 472562"/>
              <a:gd name="connsiteY0" fmla="*/ 0 h 2631056"/>
              <a:gd name="connsiteX1" fmla="*/ 471045 w 472562"/>
              <a:gd name="connsiteY1" fmla="*/ 1423359 h 2631056"/>
              <a:gd name="connsiteX2" fmla="*/ 103517 w 472562"/>
              <a:gd name="connsiteY2" fmla="*/ 2631056 h 2631056"/>
            </a:gdLst>
            <a:ahLst/>
            <a:cxnLst>
              <a:cxn ang="0">
                <a:pos x="connsiteX0" y="connsiteY0"/>
              </a:cxn>
              <a:cxn ang="0">
                <a:pos x="connsiteX1" y="connsiteY1"/>
              </a:cxn>
              <a:cxn ang="0">
                <a:pos x="connsiteX2" y="connsiteY2"/>
              </a:cxn>
            </a:cxnLst>
            <a:rect l="l" t="t" r="r" b="b"/>
            <a:pathLst>
              <a:path w="472562" h="2631056">
                <a:moveTo>
                  <a:pt x="0" y="0"/>
                </a:moveTo>
                <a:cubicBezTo>
                  <a:pt x="288985" y="496738"/>
                  <a:pt x="453792" y="984850"/>
                  <a:pt x="471045" y="1423359"/>
                </a:cubicBezTo>
                <a:cubicBezTo>
                  <a:pt x="488298" y="1861868"/>
                  <a:pt x="357996" y="2250775"/>
                  <a:pt x="103517" y="2631056"/>
                </a:cubicBezTo>
              </a:path>
            </a:pathLst>
          </a:custGeom>
          <a:noFill/>
          <a:ln>
            <a:solidFill>
              <a:schemeClr val="bg2">
                <a:lumMod val="90000"/>
              </a:schemeClr>
            </a:solidFill>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8" name="Straight Connector 57">
            <a:extLst>
              <a:ext uri="{FF2B5EF4-FFF2-40B4-BE49-F238E27FC236}">
                <a16:creationId xmlns:a16="http://schemas.microsoft.com/office/drawing/2014/main" id="{E2AA5E07-502C-F3E6-23D7-E10EB5387336}"/>
              </a:ext>
            </a:extLst>
          </p:cNvPr>
          <p:cNvCxnSpPr>
            <a:cxnSpLocks/>
          </p:cNvCxnSpPr>
          <p:nvPr/>
        </p:nvCxnSpPr>
        <p:spPr>
          <a:xfrm>
            <a:off x="2771480" y="5809265"/>
            <a:ext cx="0" cy="1038225"/>
          </a:xfrm>
          <a:prstGeom prst="line">
            <a:avLst/>
          </a:prstGeom>
          <a:ln>
            <a:gradFill>
              <a:gsLst>
                <a:gs pos="0">
                  <a:schemeClr val="accent1">
                    <a:lumMod val="5000"/>
                    <a:lumOff val="95000"/>
                  </a:schemeClr>
                </a:gs>
                <a:gs pos="45000">
                  <a:schemeClr val="tx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1EFB1D2-B658-D78B-6989-EADA9E2B93A3}"/>
              </a:ext>
            </a:extLst>
          </p:cNvPr>
          <p:cNvCxnSpPr>
            <a:cxnSpLocks/>
          </p:cNvCxnSpPr>
          <p:nvPr/>
        </p:nvCxnSpPr>
        <p:spPr>
          <a:xfrm>
            <a:off x="6151267" y="5809265"/>
            <a:ext cx="0" cy="1038225"/>
          </a:xfrm>
          <a:prstGeom prst="line">
            <a:avLst/>
          </a:prstGeom>
          <a:ln>
            <a:gradFill>
              <a:gsLst>
                <a:gs pos="0">
                  <a:schemeClr val="accent1">
                    <a:lumMod val="5000"/>
                    <a:lumOff val="95000"/>
                  </a:schemeClr>
                </a:gs>
                <a:gs pos="45000">
                  <a:schemeClr val="tx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3451DE4-E2BC-A2A4-DB54-1E4ECD4E75B8}"/>
              </a:ext>
            </a:extLst>
          </p:cNvPr>
          <p:cNvCxnSpPr>
            <a:cxnSpLocks/>
          </p:cNvCxnSpPr>
          <p:nvPr/>
        </p:nvCxnSpPr>
        <p:spPr>
          <a:xfrm>
            <a:off x="9315155" y="5809264"/>
            <a:ext cx="0" cy="1038225"/>
          </a:xfrm>
          <a:prstGeom prst="line">
            <a:avLst/>
          </a:prstGeom>
          <a:ln>
            <a:gradFill>
              <a:gsLst>
                <a:gs pos="0">
                  <a:schemeClr val="accent1">
                    <a:lumMod val="5000"/>
                    <a:lumOff val="95000"/>
                  </a:schemeClr>
                </a:gs>
                <a:gs pos="45000">
                  <a:schemeClr val="tx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61" name="Freeform: Shape 60">
            <a:extLst>
              <a:ext uri="{FF2B5EF4-FFF2-40B4-BE49-F238E27FC236}">
                <a16:creationId xmlns:a16="http://schemas.microsoft.com/office/drawing/2014/main" id="{E3C4D7F6-90BF-194F-D875-AF34D746AD15}"/>
              </a:ext>
            </a:extLst>
          </p:cNvPr>
          <p:cNvSpPr/>
          <p:nvPr/>
        </p:nvSpPr>
        <p:spPr>
          <a:xfrm rot="10800000">
            <a:off x="3036793" y="1766393"/>
            <a:ext cx="139578" cy="1142540"/>
          </a:xfrm>
          <a:custGeom>
            <a:avLst/>
            <a:gdLst>
              <a:gd name="connsiteX0" fmla="*/ 0 w 596053"/>
              <a:gd name="connsiteY0" fmla="*/ 0 h 2631056"/>
              <a:gd name="connsiteX1" fmla="*/ 595223 w 596053"/>
              <a:gd name="connsiteY1" fmla="*/ 1431985 h 2631056"/>
              <a:gd name="connsiteX2" fmla="*/ 103517 w 596053"/>
              <a:gd name="connsiteY2" fmla="*/ 2631056 h 2631056"/>
              <a:gd name="connsiteX0" fmla="*/ 0 w 472562"/>
              <a:gd name="connsiteY0" fmla="*/ 0 h 2631056"/>
              <a:gd name="connsiteX1" fmla="*/ 471045 w 472562"/>
              <a:gd name="connsiteY1" fmla="*/ 1423359 h 2631056"/>
              <a:gd name="connsiteX2" fmla="*/ 103517 w 472562"/>
              <a:gd name="connsiteY2" fmla="*/ 2631056 h 2631056"/>
            </a:gdLst>
            <a:ahLst/>
            <a:cxnLst>
              <a:cxn ang="0">
                <a:pos x="connsiteX0" y="connsiteY0"/>
              </a:cxn>
              <a:cxn ang="0">
                <a:pos x="connsiteX1" y="connsiteY1"/>
              </a:cxn>
              <a:cxn ang="0">
                <a:pos x="connsiteX2" y="connsiteY2"/>
              </a:cxn>
            </a:cxnLst>
            <a:rect l="l" t="t" r="r" b="b"/>
            <a:pathLst>
              <a:path w="472562" h="2631056">
                <a:moveTo>
                  <a:pt x="0" y="0"/>
                </a:moveTo>
                <a:cubicBezTo>
                  <a:pt x="288985" y="496738"/>
                  <a:pt x="453792" y="984850"/>
                  <a:pt x="471045" y="1423359"/>
                </a:cubicBezTo>
                <a:cubicBezTo>
                  <a:pt x="488298" y="1861868"/>
                  <a:pt x="357996" y="2250775"/>
                  <a:pt x="103517" y="2631056"/>
                </a:cubicBezTo>
              </a:path>
            </a:pathLst>
          </a:custGeom>
          <a:noFill/>
          <a:ln>
            <a:solidFill>
              <a:schemeClr val="bg2">
                <a:lumMod val="90000"/>
              </a:schemeClr>
            </a:solidFill>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Freeform: Shape 61">
            <a:extLst>
              <a:ext uri="{FF2B5EF4-FFF2-40B4-BE49-F238E27FC236}">
                <a16:creationId xmlns:a16="http://schemas.microsoft.com/office/drawing/2014/main" id="{D8BE7A54-0876-BE79-1031-41F5F8136982}"/>
              </a:ext>
            </a:extLst>
          </p:cNvPr>
          <p:cNvSpPr/>
          <p:nvPr/>
        </p:nvSpPr>
        <p:spPr>
          <a:xfrm>
            <a:off x="5480336" y="1824610"/>
            <a:ext cx="139578" cy="1142540"/>
          </a:xfrm>
          <a:custGeom>
            <a:avLst/>
            <a:gdLst>
              <a:gd name="connsiteX0" fmla="*/ 0 w 596053"/>
              <a:gd name="connsiteY0" fmla="*/ 0 h 2631056"/>
              <a:gd name="connsiteX1" fmla="*/ 595223 w 596053"/>
              <a:gd name="connsiteY1" fmla="*/ 1431985 h 2631056"/>
              <a:gd name="connsiteX2" fmla="*/ 103517 w 596053"/>
              <a:gd name="connsiteY2" fmla="*/ 2631056 h 2631056"/>
              <a:gd name="connsiteX0" fmla="*/ 0 w 472562"/>
              <a:gd name="connsiteY0" fmla="*/ 0 h 2631056"/>
              <a:gd name="connsiteX1" fmla="*/ 471045 w 472562"/>
              <a:gd name="connsiteY1" fmla="*/ 1423359 h 2631056"/>
              <a:gd name="connsiteX2" fmla="*/ 103517 w 472562"/>
              <a:gd name="connsiteY2" fmla="*/ 2631056 h 2631056"/>
            </a:gdLst>
            <a:ahLst/>
            <a:cxnLst>
              <a:cxn ang="0">
                <a:pos x="connsiteX0" y="connsiteY0"/>
              </a:cxn>
              <a:cxn ang="0">
                <a:pos x="connsiteX1" y="connsiteY1"/>
              </a:cxn>
              <a:cxn ang="0">
                <a:pos x="connsiteX2" y="connsiteY2"/>
              </a:cxn>
            </a:cxnLst>
            <a:rect l="l" t="t" r="r" b="b"/>
            <a:pathLst>
              <a:path w="472562" h="2631056">
                <a:moveTo>
                  <a:pt x="0" y="0"/>
                </a:moveTo>
                <a:cubicBezTo>
                  <a:pt x="288985" y="496738"/>
                  <a:pt x="453792" y="984850"/>
                  <a:pt x="471045" y="1423359"/>
                </a:cubicBezTo>
                <a:cubicBezTo>
                  <a:pt x="488298" y="1861868"/>
                  <a:pt x="357996" y="2250775"/>
                  <a:pt x="103517" y="2631056"/>
                </a:cubicBezTo>
              </a:path>
            </a:pathLst>
          </a:custGeom>
          <a:noFill/>
          <a:ln>
            <a:solidFill>
              <a:schemeClr val="bg2">
                <a:lumMod val="90000"/>
              </a:schemeClr>
            </a:solidFill>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63" name="Graphic 62" descr="High voltage outline">
            <a:extLst>
              <a:ext uri="{FF2B5EF4-FFF2-40B4-BE49-F238E27FC236}">
                <a16:creationId xmlns:a16="http://schemas.microsoft.com/office/drawing/2014/main" id="{74750B34-117E-04C8-69B4-A0F83B378B8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910879" y="2673094"/>
            <a:ext cx="432000" cy="432000"/>
          </a:xfrm>
          <a:prstGeom prst="rect">
            <a:avLst/>
          </a:prstGeom>
        </p:spPr>
      </p:pic>
      <p:pic>
        <p:nvPicPr>
          <p:cNvPr id="64" name="Graphic 63" descr="Pen outline">
            <a:extLst>
              <a:ext uri="{FF2B5EF4-FFF2-40B4-BE49-F238E27FC236}">
                <a16:creationId xmlns:a16="http://schemas.microsoft.com/office/drawing/2014/main" id="{3FCFF8C8-ACB6-DECA-12C2-A63B143C37A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896434" y="3383430"/>
            <a:ext cx="396000" cy="396000"/>
          </a:xfrm>
          <a:prstGeom prst="rect">
            <a:avLst/>
          </a:prstGeom>
        </p:spPr>
      </p:pic>
      <p:pic>
        <p:nvPicPr>
          <p:cNvPr id="65" name="Graphic 64" descr="Open hand with plant outline">
            <a:extLst>
              <a:ext uri="{FF2B5EF4-FFF2-40B4-BE49-F238E27FC236}">
                <a16:creationId xmlns:a16="http://schemas.microsoft.com/office/drawing/2014/main" id="{03EFCA08-4792-5A72-25F1-56143221877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896434" y="4089071"/>
            <a:ext cx="432000" cy="432000"/>
          </a:xfrm>
          <a:prstGeom prst="rect">
            <a:avLst/>
          </a:prstGeom>
        </p:spPr>
      </p:pic>
      <p:pic>
        <p:nvPicPr>
          <p:cNvPr id="66" name="Graphic 65" descr="Lungs outline">
            <a:extLst>
              <a:ext uri="{FF2B5EF4-FFF2-40B4-BE49-F238E27FC236}">
                <a16:creationId xmlns:a16="http://schemas.microsoft.com/office/drawing/2014/main" id="{C512F0B1-2DBF-21A1-60A3-C6F96BDCF3A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903259" y="4792752"/>
            <a:ext cx="432000" cy="432000"/>
          </a:xfrm>
          <a:prstGeom prst="rect">
            <a:avLst/>
          </a:prstGeom>
        </p:spPr>
      </p:pic>
    </p:spTree>
    <p:extLst>
      <p:ext uri="{BB962C8B-B14F-4D97-AF65-F5344CB8AC3E}">
        <p14:creationId xmlns:p14="http://schemas.microsoft.com/office/powerpoint/2010/main" val="1824506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1F656-3002-320A-04B7-4DF62C51E480}"/>
              </a:ext>
            </a:extLst>
          </p:cNvPr>
          <p:cNvSpPr>
            <a:spLocks noGrp="1"/>
          </p:cNvSpPr>
          <p:nvPr>
            <p:ph type="title"/>
          </p:nvPr>
        </p:nvSpPr>
        <p:spPr>
          <a:xfrm>
            <a:off x="490138" y="177124"/>
            <a:ext cx="9144000" cy="857412"/>
          </a:xfrm>
        </p:spPr>
        <p:txBody>
          <a:bodyPr/>
          <a:lstStyle/>
          <a:p>
            <a:r>
              <a:rPr lang="en-GB"/>
              <a:t>Economic – monetised benefits </a:t>
            </a:r>
          </a:p>
        </p:txBody>
      </p:sp>
      <p:sp>
        <p:nvSpPr>
          <p:cNvPr id="5" name="Rectangle 1">
            <a:extLst>
              <a:ext uri="{FF2B5EF4-FFF2-40B4-BE49-F238E27FC236}">
                <a16:creationId xmlns:a16="http://schemas.microsoft.com/office/drawing/2014/main" id="{00690EF5-4811-50DE-48D1-AD0CFD139D09}"/>
              </a:ext>
            </a:extLst>
          </p:cNvPr>
          <p:cNvSpPr>
            <a:spLocks noChangeArrowheads="1"/>
          </p:cNvSpPr>
          <p:nvPr/>
        </p:nvSpPr>
        <p:spPr bwMode="auto">
          <a:xfrm>
            <a:off x="746685" y="1199559"/>
            <a:ext cx="5551294" cy="579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056" tIns="45720" rIns="91440" bIns="101568" numCol="1" anchor="ctr" anchorCtr="0" compatLnSpc="1">
            <a:prstTxWarp prst="textNoShape">
              <a:avLst/>
            </a:prstTxWarp>
            <a:spAutoFit/>
          </a:bodyPr>
          <a:lstStyle/>
          <a:p>
            <a:pPr marL="0" marR="0" lvl="2" indent="0" algn="l" defTabSz="914400" rtl="0" eaLnBrk="0" fontAlgn="base" latinLnBrk="0" hangingPunct="0">
              <a:lnSpc>
                <a:spcPct val="100000"/>
              </a:lnSpc>
              <a:spcBef>
                <a:spcPct val="0"/>
              </a:spcBef>
              <a:spcAft>
                <a:spcPct val="0"/>
              </a:spcAft>
              <a:buClrTx/>
              <a:buSzTx/>
              <a:tabLst/>
            </a:pPr>
            <a:r>
              <a:rPr lang="en-GB" altLang="en-US" sz="1400">
                <a:solidFill>
                  <a:schemeClr val="tx2"/>
                </a:solidFill>
              </a:rPr>
              <a:t>Social costs and benefits of the two interventions relative to no government intervention (Business As Usual Scenario).</a:t>
            </a:r>
          </a:p>
        </p:txBody>
      </p:sp>
      <p:sp>
        <p:nvSpPr>
          <p:cNvPr id="7" name="TextBox 6">
            <a:extLst>
              <a:ext uri="{FF2B5EF4-FFF2-40B4-BE49-F238E27FC236}">
                <a16:creationId xmlns:a16="http://schemas.microsoft.com/office/drawing/2014/main" id="{79F0C15C-13BC-9C39-C64E-0657082A1731}"/>
              </a:ext>
            </a:extLst>
          </p:cNvPr>
          <p:cNvSpPr txBox="1"/>
          <p:nvPr/>
        </p:nvSpPr>
        <p:spPr>
          <a:xfrm>
            <a:off x="738670" y="1779119"/>
            <a:ext cx="4162141" cy="261610"/>
          </a:xfrm>
          <a:prstGeom prst="rect">
            <a:avLst/>
          </a:prstGeom>
          <a:noFill/>
        </p:spPr>
        <p:txBody>
          <a:bodyPr wrap="square">
            <a:spAutoFit/>
          </a:bodyPr>
          <a:lstStyle/>
          <a:p>
            <a:r>
              <a:rPr kumimoji="0" lang="en-GB" altLang="en-US" sz="1100" b="0" i="1" u="none" strike="noStrike" cap="none" normalizeH="0" baseline="0">
                <a:ln>
                  <a:noFill/>
                </a:ln>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Social Net Present value compared to the Business As Usual Scenario</a:t>
            </a:r>
            <a:endParaRPr lang="en-GB" sz="1100">
              <a:solidFill>
                <a:schemeClr val="tx2"/>
              </a:solidFill>
            </a:endParaRPr>
          </a:p>
        </p:txBody>
      </p:sp>
      <p:graphicFrame>
        <p:nvGraphicFramePr>
          <p:cNvPr id="14" name="Table 13">
            <a:extLst>
              <a:ext uri="{FF2B5EF4-FFF2-40B4-BE49-F238E27FC236}">
                <a16:creationId xmlns:a16="http://schemas.microsoft.com/office/drawing/2014/main" id="{F9B57ADC-BE57-856D-65A1-71A3E1DF1A60}"/>
              </a:ext>
            </a:extLst>
          </p:cNvPr>
          <p:cNvGraphicFramePr>
            <a:graphicFrameLocks noGrp="1"/>
          </p:cNvGraphicFramePr>
          <p:nvPr>
            <p:extLst>
              <p:ext uri="{D42A27DB-BD31-4B8C-83A1-F6EECF244321}">
                <p14:modId xmlns:p14="http://schemas.microsoft.com/office/powerpoint/2010/main" val="905350496"/>
              </p:ext>
            </p:extLst>
          </p:nvPr>
        </p:nvGraphicFramePr>
        <p:xfrm>
          <a:off x="746685" y="2226650"/>
          <a:ext cx="4756785" cy="1496190"/>
        </p:xfrm>
        <a:graphic>
          <a:graphicData uri="http://schemas.openxmlformats.org/drawingml/2006/table">
            <a:tbl>
              <a:tblPr firstRow="1" firstCol="1" bandRow="1"/>
              <a:tblGrid>
                <a:gridCol w="2340610">
                  <a:extLst>
                    <a:ext uri="{9D8B030D-6E8A-4147-A177-3AD203B41FA5}">
                      <a16:colId xmlns:a16="http://schemas.microsoft.com/office/drawing/2014/main" val="2277179945"/>
                    </a:ext>
                  </a:extLst>
                </a:gridCol>
                <a:gridCol w="1246505">
                  <a:extLst>
                    <a:ext uri="{9D8B030D-6E8A-4147-A177-3AD203B41FA5}">
                      <a16:colId xmlns:a16="http://schemas.microsoft.com/office/drawing/2014/main" val="3511245106"/>
                    </a:ext>
                  </a:extLst>
                </a:gridCol>
                <a:gridCol w="1169670">
                  <a:extLst>
                    <a:ext uri="{9D8B030D-6E8A-4147-A177-3AD203B41FA5}">
                      <a16:colId xmlns:a16="http://schemas.microsoft.com/office/drawing/2014/main" val="2331203244"/>
                    </a:ext>
                  </a:extLst>
                </a:gridCol>
              </a:tblGrid>
              <a:tr h="0">
                <a:tc>
                  <a:txBody>
                    <a:bodyPr/>
                    <a:lstStyle/>
                    <a:p>
                      <a:pPr algn="ctr">
                        <a:lnSpc>
                          <a:spcPct val="130000"/>
                        </a:lnSpc>
                        <a:spcAft>
                          <a:spcPts val="600"/>
                        </a:spcAft>
                      </a:pPr>
                      <a:r>
                        <a:rPr lang="en-GB" sz="1100" b="1" cap="all">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MILLION £, 2022</a:t>
                      </a:r>
                      <a:endParaRPr lang="en-GB" sz="1100">
                        <a:solidFill>
                          <a:srgbClr val="3A3C3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9A9E9C"/>
                      </a:solidFill>
                      <a:prstDash val="solid"/>
                      <a:round/>
                      <a:headEnd type="none" w="med" len="med"/>
                      <a:tailEnd type="none" w="med" len="med"/>
                    </a:lnB>
                    <a:solidFill>
                      <a:srgbClr val="49B84D"/>
                    </a:solidFill>
                  </a:tcPr>
                </a:tc>
                <a:tc>
                  <a:txBody>
                    <a:bodyPr/>
                    <a:lstStyle/>
                    <a:p>
                      <a:pPr algn="ctr">
                        <a:lnSpc>
                          <a:spcPct val="130000"/>
                        </a:lnSpc>
                        <a:spcAft>
                          <a:spcPts val="600"/>
                        </a:spcAft>
                      </a:pPr>
                      <a:r>
                        <a:rPr lang="en-GB" sz="1100" b="1" cap="all"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Option 1</a:t>
                      </a:r>
                      <a:endParaRPr lang="en-GB" sz="1100" dirty="0">
                        <a:solidFill>
                          <a:srgbClr val="3A3C3B"/>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30000"/>
                        </a:lnSpc>
                        <a:spcAft>
                          <a:spcPts val="600"/>
                        </a:spcAft>
                      </a:pPr>
                      <a:r>
                        <a:rPr lang="en-GB" sz="1100" b="1" cap="all"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Public grant</a:t>
                      </a:r>
                      <a:endParaRPr lang="en-GB" sz="1100" dirty="0">
                        <a:solidFill>
                          <a:srgbClr val="3A3C3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9A9E9C"/>
                      </a:solidFill>
                      <a:prstDash val="solid"/>
                      <a:round/>
                      <a:headEnd type="none" w="med" len="med"/>
                      <a:tailEnd type="none" w="med" len="med"/>
                    </a:lnB>
                    <a:solidFill>
                      <a:srgbClr val="49B84D"/>
                    </a:solidFill>
                  </a:tcPr>
                </a:tc>
                <a:tc>
                  <a:txBody>
                    <a:bodyPr/>
                    <a:lstStyle/>
                    <a:p>
                      <a:pPr algn="ctr">
                        <a:lnSpc>
                          <a:spcPct val="130000"/>
                        </a:lnSpc>
                        <a:spcAft>
                          <a:spcPts val="600"/>
                        </a:spcAft>
                      </a:pPr>
                      <a:r>
                        <a:rPr lang="en-GB" sz="1100" b="1" cap="all">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option 2</a:t>
                      </a:r>
                      <a:endParaRPr lang="en-GB" sz="1100">
                        <a:solidFill>
                          <a:srgbClr val="3A3C3B"/>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30000"/>
                        </a:lnSpc>
                        <a:spcAft>
                          <a:spcPts val="600"/>
                        </a:spcAft>
                      </a:pPr>
                      <a:r>
                        <a:rPr lang="en-GB" sz="1100" b="1" cap="all">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blended fund</a:t>
                      </a:r>
                      <a:endParaRPr lang="en-GB" sz="1100">
                        <a:solidFill>
                          <a:srgbClr val="3A3C3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9A9E9C"/>
                      </a:solidFill>
                      <a:prstDash val="solid"/>
                      <a:round/>
                      <a:headEnd type="none" w="med" len="med"/>
                      <a:tailEnd type="none" w="med" len="med"/>
                    </a:lnB>
                    <a:solidFill>
                      <a:srgbClr val="49B84D"/>
                    </a:solidFill>
                  </a:tcPr>
                </a:tc>
                <a:extLst>
                  <a:ext uri="{0D108BD9-81ED-4DB2-BD59-A6C34878D82A}">
                    <a16:rowId xmlns:a16="http://schemas.microsoft.com/office/drawing/2014/main" val="896986795"/>
                  </a:ext>
                </a:extLst>
              </a:tr>
              <a:tr h="169545">
                <a:tc>
                  <a:txBody>
                    <a:bodyPr/>
                    <a:lstStyle/>
                    <a:p>
                      <a:pPr>
                        <a:lnSpc>
                          <a:spcPct val="130000"/>
                        </a:lnSpc>
                        <a:spcAft>
                          <a:spcPts val="600"/>
                        </a:spcAft>
                      </a:pPr>
                      <a:r>
                        <a:rPr lang="en-GB" sz="1100" b="1">
                          <a:solidFill>
                            <a:srgbClr val="3A3C3B"/>
                          </a:solidFill>
                          <a:effectLst/>
                          <a:latin typeface="Calibri" panose="020F0502020204030204" pitchFamily="34" charset="0"/>
                          <a:ea typeface="Calibri" panose="020F0502020204030204" pitchFamily="34" charset="0"/>
                          <a:cs typeface="Times New Roman" panose="02020603050405020304" pitchFamily="18" charset="0"/>
                        </a:rPr>
                        <a:t>Capital Costs</a:t>
                      </a:r>
                      <a:endParaRPr lang="en-GB" sz="1100">
                        <a:solidFill>
                          <a:srgbClr val="3A3C3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9A9E9C"/>
                      </a:solidFill>
                      <a:prstDash val="solid"/>
                      <a:round/>
                      <a:headEnd type="none" w="med" len="med"/>
                      <a:tailEnd type="none" w="med" len="med"/>
                    </a:lnR>
                    <a:lnT w="12700" cap="flat" cmpd="sng" algn="ctr">
                      <a:solidFill>
                        <a:srgbClr val="9A9E9C"/>
                      </a:solidFill>
                      <a:prstDash val="solid"/>
                      <a:round/>
                      <a:headEnd type="none" w="med" len="med"/>
                      <a:tailEnd type="none" w="med" len="med"/>
                    </a:lnT>
                    <a:lnB>
                      <a:noFill/>
                    </a:lnB>
                    <a:solidFill>
                      <a:srgbClr val="F2F2F2"/>
                    </a:solidFill>
                  </a:tcPr>
                </a:tc>
                <a:tc>
                  <a:txBody>
                    <a:bodyPr/>
                    <a:lstStyle/>
                    <a:p>
                      <a:pPr marR="367030" algn="r">
                        <a:lnSpc>
                          <a:spcPct val="130000"/>
                        </a:lnSpc>
                        <a:spcAft>
                          <a:spcPts val="600"/>
                        </a:spcAft>
                      </a:pPr>
                      <a:r>
                        <a:rPr lang="en-GB" sz="1100">
                          <a:solidFill>
                            <a:srgbClr val="3A3C3B"/>
                          </a:solidFill>
                          <a:effectLst/>
                          <a:latin typeface="Calibri" panose="020F0502020204030204" pitchFamily="34" charset="0"/>
                          <a:ea typeface="Calibri" panose="020F0502020204030204" pitchFamily="34" charset="0"/>
                          <a:cs typeface="Times New Roman" panose="02020603050405020304" pitchFamily="18" charset="0"/>
                        </a:rPr>
                        <a:t>-68.1</a:t>
                      </a:r>
                    </a:p>
                  </a:txBody>
                  <a:tcPr marL="68580" marR="68580" marT="0" marB="0" anchor="ctr">
                    <a:lnL w="12700" cap="flat" cmpd="sng" algn="ctr">
                      <a:solidFill>
                        <a:srgbClr val="9A9E9C"/>
                      </a:solidFill>
                      <a:prstDash val="solid"/>
                      <a:round/>
                      <a:headEnd type="none" w="med" len="med"/>
                      <a:tailEnd type="none" w="med" len="med"/>
                    </a:lnL>
                    <a:lnR>
                      <a:noFill/>
                    </a:lnR>
                    <a:lnT w="12700" cap="flat" cmpd="sng" algn="ctr">
                      <a:solidFill>
                        <a:srgbClr val="9A9E9C"/>
                      </a:solidFill>
                      <a:prstDash val="solid"/>
                      <a:round/>
                      <a:headEnd type="none" w="med" len="med"/>
                      <a:tailEnd type="none" w="med" len="med"/>
                    </a:lnT>
                    <a:lnB>
                      <a:noFill/>
                    </a:lnB>
                    <a:solidFill>
                      <a:srgbClr val="F2F2F2"/>
                    </a:solidFill>
                  </a:tcPr>
                </a:tc>
                <a:tc>
                  <a:txBody>
                    <a:bodyPr/>
                    <a:lstStyle/>
                    <a:p>
                      <a:pPr marR="367030" algn="r">
                        <a:lnSpc>
                          <a:spcPct val="130000"/>
                        </a:lnSpc>
                        <a:spcAft>
                          <a:spcPts val="600"/>
                        </a:spcAft>
                      </a:pPr>
                      <a:r>
                        <a:rPr lang="en-GB" sz="1100">
                          <a:solidFill>
                            <a:srgbClr val="3A3C3B"/>
                          </a:solidFill>
                          <a:effectLst/>
                          <a:latin typeface="Calibri" panose="020F0502020204030204" pitchFamily="34" charset="0"/>
                          <a:ea typeface="Calibri" panose="020F0502020204030204" pitchFamily="34" charset="0"/>
                          <a:cs typeface="Times New Roman" panose="02020603050405020304" pitchFamily="18" charset="0"/>
                        </a:rPr>
                        <a:t>-139.2</a:t>
                      </a:r>
                    </a:p>
                  </a:txBody>
                  <a:tcPr marL="68580" marR="68580" marT="0" marB="0" anchor="ctr">
                    <a:lnL>
                      <a:noFill/>
                    </a:lnL>
                    <a:lnR>
                      <a:noFill/>
                    </a:lnR>
                    <a:lnT w="12700" cap="flat" cmpd="sng" algn="ctr">
                      <a:solidFill>
                        <a:srgbClr val="9A9E9C"/>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1440688184"/>
                  </a:ext>
                </a:extLst>
              </a:tr>
              <a:tr h="98425">
                <a:tc>
                  <a:txBody>
                    <a:bodyPr/>
                    <a:lstStyle/>
                    <a:p>
                      <a:pPr>
                        <a:lnSpc>
                          <a:spcPct val="130000"/>
                        </a:lnSpc>
                        <a:spcAft>
                          <a:spcPts val="600"/>
                        </a:spcAft>
                      </a:pPr>
                      <a:r>
                        <a:rPr lang="en-GB" sz="1100" b="1">
                          <a:solidFill>
                            <a:srgbClr val="3A3C3B"/>
                          </a:solidFill>
                          <a:effectLst/>
                          <a:latin typeface="Calibri" panose="020F0502020204030204" pitchFamily="34" charset="0"/>
                          <a:ea typeface="Calibri" panose="020F0502020204030204" pitchFamily="34" charset="0"/>
                          <a:cs typeface="Times New Roman" panose="02020603050405020304" pitchFamily="18" charset="0"/>
                        </a:rPr>
                        <a:t>Avoided Cost of Energy Supply</a:t>
                      </a:r>
                      <a:endParaRPr lang="en-GB" sz="1100">
                        <a:solidFill>
                          <a:srgbClr val="3A3C3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9A9E9C"/>
                      </a:solidFill>
                      <a:prstDash val="solid"/>
                      <a:round/>
                      <a:headEnd type="none" w="med" len="med"/>
                      <a:tailEnd type="none" w="med" len="med"/>
                    </a:lnR>
                    <a:lnT>
                      <a:noFill/>
                    </a:lnT>
                    <a:lnB>
                      <a:noFill/>
                    </a:lnB>
                    <a:noFill/>
                  </a:tcPr>
                </a:tc>
                <a:tc>
                  <a:txBody>
                    <a:bodyPr/>
                    <a:lstStyle/>
                    <a:p>
                      <a:pPr marR="367030" algn="r">
                        <a:lnSpc>
                          <a:spcPct val="130000"/>
                        </a:lnSpc>
                        <a:spcAft>
                          <a:spcPts val="600"/>
                        </a:spcAft>
                      </a:pPr>
                      <a:r>
                        <a:rPr lang="en-GB" sz="1100">
                          <a:solidFill>
                            <a:srgbClr val="3A3C3B"/>
                          </a:solidFill>
                          <a:effectLst/>
                          <a:latin typeface="Calibri" panose="020F0502020204030204" pitchFamily="34" charset="0"/>
                          <a:ea typeface="Calibri" panose="020F0502020204030204" pitchFamily="34" charset="0"/>
                          <a:cs typeface="Times New Roman" panose="02020603050405020304" pitchFamily="18" charset="0"/>
                        </a:rPr>
                        <a:t>162.4</a:t>
                      </a:r>
                    </a:p>
                  </a:txBody>
                  <a:tcPr marL="68580" marR="68580" marT="0" marB="0" anchor="ctr">
                    <a:lnL w="12700" cap="flat" cmpd="sng" algn="ctr">
                      <a:solidFill>
                        <a:srgbClr val="9A9E9C"/>
                      </a:solidFill>
                      <a:prstDash val="solid"/>
                      <a:round/>
                      <a:headEnd type="none" w="med" len="med"/>
                      <a:tailEnd type="none" w="med" len="med"/>
                    </a:lnL>
                    <a:lnR>
                      <a:noFill/>
                    </a:lnR>
                    <a:lnT>
                      <a:noFill/>
                    </a:lnT>
                    <a:lnB>
                      <a:noFill/>
                    </a:lnB>
                    <a:noFill/>
                  </a:tcPr>
                </a:tc>
                <a:tc>
                  <a:txBody>
                    <a:bodyPr/>
                    <a:lstStyle/>
                    <a:p>
                      <a:pPr marR="367030" algn="r">
                        <a:lnSpc>
                          <a:spcPct val="130000"/>
                        </a:lnSpc>
                        <a:spcAft>
                          <a:spcPts val="600"/>
                        </a:spcAft>
                      </a:pPr>
                      <a:r>
                        <a:rPr lang="en-GB" sz="1100">
                          <a:solidFill>
                            <a:srgbClr val="3A3C3B"/>
                          </a:solidFill>
                          <a:effectLst/>
                          <a:latin typeface="Calibri" panose="020F0502020204030204" pitchFamily="34" charset="0"/>
                          <a:ea typeface="Calibri" panose="020F0502020204030204" pitchFamily="34" charset="0"/>
                          <a:cs typeface="Times New Roman" panose="02020603050405020304" pitchFamily="18" charset="0"/>
                        </a:rPr>
                        <a:t>260.80</a:t>
                      </a:r>
                    </a:p>
                  </a:txBody>
                  <a:tcPr marL="68580" marR="68580" marT="0" marB="0" anchor="ctr">
                    <a:lnL>
                      <a:noFill/>
                    </a:lnL>
                    <a:lnR>
                      <a:noFill/>
                    </a:lnR>
                    <a:lnT>
                      <a:noFill/>
                    </a:lnT>
                    <a:lnB>
                      <a:noFill/>
                    </a:lnB>
                    <a:noFill/>
                  </a:tcPr>
                </a:tc>
                <a:extLst>
                  <a:ext uri="{0D108BD9-81ED-4DB2-BD59-A6C34878D82A}">
                    <a16:rowId xmlns:a16="http://schemas.microsoft.com/office/drawing/2014/main" val="2150443797"/>
                  </a:ext>
                </a:extLst>
              </a:tr>
              <a:tr h="44450">
                <a:tc>
                  <a:txBody>
                    <a:bodyPr/>
                    <a:lstStyle/>
                    <a:p>
                      <a:pPr>
                        <a:lnSpc>
                          <a:spcPct val="130000"/>
                        </a:lnSpc>
                        <a:spcAft>
                          <a:spcPts val="600"/>
                        </a:spcAft>
                      </a:pPr>
                      <a:r>
                        <a:rPr lang="en-GB" sz="1100" b="1">
                          <a:solidFill>
                            <a:srgbClr val="3A3C3B"/>
                          </a:solidFill>
                          <a:effectLst/>
                          <a:latin typeface="Calibri" panose="020F0502020204030204" pitchFamily="34" charset="0"/>
                          <a:ea typeface="Calibri" panose="020F0502020204030204" pitchFamily="34" charset="0"/>
                          <a:cs typeface="Times New Roman" panose="02020603050405020304" pitchFamily="18" charset="0"/>
                        </a:rPr>
                        <a:t>Value of GHG Emission Savings</a:t>
                      </a:r>
                      <a:endParaRPr lang="en-GB" sz="1100">
                        <a:solidFill>
                          <a:srgbClr val="3A3C3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9A9E9C"/>
                      </a:solidFill>
                      <a:prstDash val="solid"/>
                      <a:round/>
                      <a:headEnd type="none" w="med" len="med"/>
                      <a:tailEnd type="none" w="med" len="med"/>
                    </a:lnR>
                    <a:lnT>
                      <a:noFill/>
                    </a:lnT>
                    <a:lnB>
                      <a:noFill/>
                    </a:lnB>
                    <a:solidFill>
                      <a:srgbClr val="F2F2F2"/>
                    </a:solidFill>
                  </a:tcPr>
                </a:tc>
                <a:tc>
                  <a:txBody>
                    <a:bodyPr/>
                    <a:lstStyle/>
                    <a:p>
                      <a:pPr marR="367030" algn="r">
                        <a:lnSpc>
                          <a:spcPct val="130000"/>
                        </a:lnSpc>
                        <a:spcAft>
                          <a:spcPts val="600"/>
                        </a:spcAft>
                      </a:pPr>
                      <a:r>
                        <a:rPr lang="en-GB" sz="1100">
                          <a:solidFill>
                            <a:srgbClr val="3A3C3B"/>
                          </a:solidFill>
                          <a:effectLst/>
                          <a:latin typeface="Calibri" panose="020F0502020204030204" pitchFamily="34" charset="0"/>
                          <a:ea typeface="Calibri" panose="020F0502020204030204" pitchFamily="34" charset="0"/>
                          <a:cs typeface="Times New Roman" panose="02020603050405020304" pitchFamily="18" charset="0"/>
                        </a:rPr>
                        <a:t>40.2</a:t>
                      </a:r>
                    </a:p>
                  </a:txBody>
                  <a:tcPr marL="68580" marR="68580" marT="0" marB="0" anchor="ctr">
                    <a:lnL w="12700" cap="flat" cmpd="sng" algn="ctr">
                      <a:solidFill>
                        <a:srgbClr val="9A9E9C"/>
                      </a:solidFill>
                      <a:prstDash val="solid"/>
                      <a:round/>
                      <a:headEnd type="none" w="med" len="med"/>
                      <a:tailEnd type="none" w="med" len="med"/>
                    </a:lnL>
                    <a:lnR>
                      <a:noFill/>
                    </a:lnR>
                    <a:lnT>
                      <a:noFill/>
                    </a:lnT>
                    <a:lnB>
                      <a:noFill/>
                    </a:lnB>
                    <a:solidFill>
                      <a:srgbClr val="F2F2F2"/>
                    </a:solidFill>
                  </a:tcPr>
                </a:tc>
                <a:tc>
                  <a:txBody>
                    <a:bodyPr/>
                    <a:lstStyle/>
                    <a:p>
                      <a:pPr marR="367030" algn="r">
                        <a:lnSpc>
                          <a:spcPct val="130000"/>
                        </a:lnSpc>
                        <a:spcAft>
                          <a:spcPts val="600"/>
                        </a:spcAft>
                      </a:pPr>
                      <a:r>
                        <a:rPr lang="en-GB" sz="1100">
                          <a:solidFill>
                            <a:srgbClr val="3A3C3B"/>
                          </a:solidFill>
                          <a:effectLst/>
                          <a:latin typeface="Calibri" panose="020F0502020204030204" pitchFamily="34" charset="0"/>
                          <a:ea typeface="Calibri" panose="020F0502020204030204" pitchFamily="34" charset="0"/>
                          <a:cs typeface="Times New Roman" panose="02020603050405020304" pitchFamily="18" charset="0"/>
                        </a:rPr>
                        <a:t>79.8</a:t>
                      </a:r>
                    </a:p>
                  </a:txBody>
                  <a:tcPr marL="68580" marR="68580" marT="0" marB="0" anchor="ctr">
                    <a:lnL>
                      <a:noFill/>
                    </a:lnL>
                    <a:lnR>
                      <a:noFill/>
                    </a:lnR>
                    <a:lnT>
                      <a:noFill/>
                    </a:lnT>
                    <a:lnB>
                      <a:noFill/>
                    </a:lnB>
                    <a:solidFill>
                      <a:srgbClr val="F2F2F2"/>
                    </a:solidFill>
                  </a:tcPr>
                </a:tc>
                <a:extLst>
                  <a:ext uri="{0D108BD9-81ED-4DB2-BD59-A6C34878D82A}">
                    <a16:rowId xmlns:a16="http://schemas.microsoft.com/office/drawing/2014/main" val="466297363"/>
                  </a:ext>
                </a:extLst>
              </a:tr>
              <a:tr h="44450">
                <a:tc>
                  <a:txBody>
                    <a:bodyPr/>
                    <a:lstStyle/>
                    <a:p>
                      <a:pPr>
                        <a:lnSpc>
                          <a:spcPct val="130000"/>
                        </a:lnSpc>
                        <a:spcAft>
                          <a:spcPts val="600"/>
                        </a:spcAft>
                      </a:pPr>
                      <a:r>
                        <a:rPr lang="en-GB" sz="1100" b="1">
                          <a:solidFill>
                            <a:srgbClr val="3A3C3B"/>
                          </a:solidFill>
                          <a:effectLst/>
                          <a:latin typeface="Calibri" panose="020F0502020204030204" pitchFamily="34" charset="0"/>
                          <a:ea typeface="Calibri" panose="020F0502020204030204" pitchFamily="34" charset="0"/>
                          <a:cs typeface="Times New Roman" panose="02020603050405020304" pitchFamily="18" charset="0"/>
                        </a:rPr>
                        <a:t>Value of Air Quality Improvements</a:t>
                      </a:r>
                      <a:endParaRPr lang="en-GB" sz="1100">
                        <a:solidFill>
                          <a:srgbClr val="3A3C3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9A9E9C"/>
                      </a:solidFill>
                      <a:prstDash val="solid"/>
                      <a:round/>
                      <a:headEnd type="none" w="med" len="med"/>
                      <a:tailEnd type="none" w="med" len="med"/>
                    </a:lnR>
                    <a:lnT>
                      <a:noFill/>
                    </a:lnT>
                    <a:lnB>
                      <a:noFill/>
                    </a:lnB>
                    <a:noFill/>
                  </a:tcPr>
                </a:tc>
                <a:tc>
                  <a:txBody>
                    <a:bodyPr/>
                    <a:lstStyle/>
                    <a:p>
                      <a:pPr marR="367030" algn="r">
                        <a:lnSpc>
                          <a:spcPct val="130000"/>
                        </a:lnSpc>
                        <a:spcAft>
                          <a:spcPts val="600"/>
                        </a:spcAft>
                      </a:pPr>
                      <a:r>
                        <a:rPr lang="en-GB" sz="1100">
                          <a:solidFill>
                            <a:srgbClr val="3A3C3B"/>
                          </a:solidFill>
                          <a:effectLst/>
                          <a:latin typeface="Calibri" panose="020F0502020204030204" pitchFamily="34" charset="0"/>
                          <a:ea typeface="Calibri" panose="020F0502020204030204" pitchFamily="34" charset="0"/>
                          <a:cs typeface="Times New Roman" panose="02020603050405020304" pitchFamily="18" charset="0"/>
                        </a:rPr>
                        <a:t>6.7</a:t>
                      </a:r>
                    </a:p>
                  </a:txBody>
                  <a:tcPr marL="68580" marR="68580" marT="0" marB="0" anchor="ctr">
                    <a:lnL w="12700" cap="flat" cmpd="sng" algn="ctr">
                      <a:solidFill>
                        <a:srgbClr val="9A9E9C"/>
                      </a:solidFill>
                      <a:prstDash val="solid"/>
                      <a:round/>
                      <a:headEnd type="none" w="med" len="med"/>
                      <a:tailEnd type="none" w="med" len="med"/>
                    </a:lnL>
                    <a:lnR>
                      <a:noFill/>
                    </a:lnR>
                    <a:lnT>
                      <a:noFill/>
                    </a:lnT>
                    <a:lnB>
                      <a:noFill/>
                    </a:lnB>
                    <a:noFill/>
                  </a:tcPr>
                </a:tc>
                <a:tc>
                  <a:txBody>
                    <a:bodyPr/>
                    <a:lstStyle/>
                    <a:p>
                      <a:pPr marR="367030" algn="r">
                        <a:lnSpc>
                          <a:spcPct val="130000"/>
                        </a:lnSpc>
                        <a:spcAft>
                          <a:spcPts val="600"/>
                        </a:spcAft>
                      </a:pPr>
                      <a:r>
                        <a:rPr lang="en-GB" sz="1100">
                          <a:solidFill>
                            <a:srgbClr val="3A3C3B"/>
                          </a:solidFill>
                          <a:effectLst/>
                          <a:latin typeface="Calibri" panose="020F0502020204030204" pitchFamily="34" charset="0"/>
                          <a:ea typeface="Calibri" panose="020F0502020204030204" pitchFamily="34" charset="0"/>
                          <a:cs typeface="Times New Roman" panose="02020603050405020304" pitchFamily="18" charset="0"/>
                        </a:rPr>
                        <a:t>10.6</a:t>
                      </a:r>
                    </a:p>
                  </a:txBody>
                  <a:tcPr marL="68580" marR="68580" marT="0" marB="0" anchor="ctr">
                    <a:lnL>
                      <a:noFill/>
                    </a:lnL>
                    <a:lnR>
                      <a:noFill/>
                    </a:lnR>
                    <a:lnT>
                      <a:noFill/>
                    </a:lnT>
                    <a:lnB>
                      <a:noFill/>
                    </a:lnB>
                    <a:noFill/>
                  </a:tcPr>
                </a:tc>
                <a:extLst>
                  <a:ext uri="{0D108BD9-81ED-4DB2-BD59-A6C34878D82A}">
                    <a16:rowId xmlns:a16="http://schemas.microsoft.com/office/drawing/2014/main" val="3799927160"/>
                  </a:ext>
                </a:extLst>
              </a:tr>
              <a:tr h="44450">
                <a:tc>
                  <a:txBody>
                    <a:bodyPr/>
                    <a:lstStyle/>
                    <a:p>
                      <a:pPr>
                        <a:lnSpc>
                          <a:spcPct val="130000"/>
                        </a:lnSpc>
                        <a:spcAft>
                          <a:spcPts val="600"/>
                        </a:spcAft>
                      </a:pPr>
                      <a:r>
                        <a:rPr lang="en-GB" sz="1100" b="1">
                          <a:solidFill>
                            <a:srgbClr val="3A3C3B"/>
                          </a:solidFill>
                          <a:effectLst/>
                          <a:latin typeface="Calibri" panose="020F0502020204030204" pitchFamily="34" charset="0"/>
                          <a:ea typeface="Calibri" panose="020F0502020204030204" pitchFamily="34" charset="0"/>
                          <a:cs typeface="Times New Roman" panose="02020603050405020304" pitchFamily="18" charset="0"/>
                        </a:rPr>
                        <a:t>Total SNPV</a:t>
                      </a:r>
                      <a:endParaRPr lang="en-GB" sz="1100">
                        <a:solidFill>
                          <a:srgbClr val="3A3C3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9A9E9C"/>
                      </a:solidFill>
                      <a:prstDash val="solid"/>
                      <a:round/>
                      <a:headEnd type="none" w="med" len="med"/>
                      <a:tailEnd type="none" w="med" len="med"/>
                    </a:lnR>
                    <a:lnT>
                      <a:noFill/>
                    </a:lnT>
                    <a:lnB>
                      <a:noFill/>
                    </a:lnB>
                    <a:solidFill>
                      <a:srgbClr val="F2F2F2"/>
                    </a:solidFill>
                  </a:tcPr>
                </a:tc>
                <a:tc>
                  <a:txBody>
                    <a:bodyPr/>
                    <a:lstStyle/>
                    <a:p>
                      <a:pPr marR="367030" algn="r">
                        <a:lnSpc>
                          <a:spcPct val="130000"/>
                        </a:lnSpc>
                        <a:spcAft>
                          <a:spcPts val="600"/>
                        </a:spcAft>
                      </a:pPr>
                      <a:r>
                        <a:rPr lang="en-GB" sz="1100">
                          <a:solidFill>
                            <a:srgbClr val="3A3C3B"/>
                          </a:solidFill>
                          <a:effectLst/>
                          <a:latin typeface="Calibri" panose="020F0502020204030204" pitchFamily="34" charset="0"/>
                          <a:ea typeface="Calibri" panose="020F0502020204030204" pitchFamily="34" charset="0"/>
                          <a:cs typeface="Times New Roman" panose="02020603050405020304" pitchFamily="18" charset="0"/>
                        </a:rPr>
                        <a:t>142.2</a:t>
                      </a:r>
                    </a:p>
                  </a:txBody>
                  <a:tcPr marL="68580" marR="68580" marT="0" marB="0" anchor="ctr">
                    <a:lnL w="12700" cap="flat" cmpd="sng" algn="ctr">
                      <a:solidFill>
                        <a:srgbClr val="9A9E9C"/>
                      </a:solidFill>
                      <a:prstDash val="solid"/>
                      <a:round/>
                      <a:headEnd type="none" w="med" len="med"/>
                      <a:tailEnd type="none" w="med" len="med"/>
                    </a:lnL>
                    <a:lnR>
                      <a:noFill/>
                    </a:lnR>
                    <a:lnT>
                      <a:noFill/>
                    </a:lnT>
                    <a:lnB>
                      <a:noFill/>
                    </a:lnB>
                    <a:solidFill>
                      <a:srgbClr val="F2F2F2"/>
                    </a:solidFill>
                  </a:tcPr>
                </a:tc>
                <a:tc>
                  <a:txBody>
                    <a:bodyPr/>
                    <a:lstStyle/>
                    <a:p>
                      <a:pPr marR="367030" algn="r">
                        <a:lnSpc>
                          <a:spcPct val="130000"/>
                        </a:lnSpc>
                        <a:spcAft>
                          <a:spcPts val="600"/>
                        </a:spcAft>
                      </a:pPr>
                      <a:r>
                        <a:rPr lang="en-GB" sz="1100" dirty="0">
                          <a:solidFill>
                            <a:srgbClr val="3A3C3B"/>
                          </a:solidFill>
                          <a:effectLst/>
                          <a:latin typeface="Calibri" panose="020F0502020204030204" pitchFamily="34" charset="0"/>
                          <a:ea typeface="Calibri" panose="020F0502020204030204" pitchFamily="34" charset="0"/>
                          <a:cs typeface="Times New Roman" panose="02020603050405020304" pitchFamily="18" charset="0"/>
                        </a:rPr>
                        <a:t>212.0</a:t>
                      </a:r>
                    </a:p>
                  </a:txBody>
                  <a:tcPr marL="68580" marR="68580" marT="0" marB="0" anchor="ctr">
                    <a:lnL>
                      <a:noFill/>
                    </a:lnL>
                    <a:lnR>
                      <a:noFill/>
                    </a:lnR>
                    <a:lnT>
                      <a:noFill/>
                    </a:lnT>
                    <a:lnB>
                      <a:noFill/>
                    </a:lnB>
                    <a:solidFill>
                      <a:srgbClr val="F2F2F2"/>
                    </a:solidFill>
                  </a:tcPr>
                </a:tc>
                <a:extLst>
                  <a:ext uri="{0D108BD9-81ED-4DB2-BD59-A6C34878D82A}">
                    <a16:rowId xmlns:a16="http://schemas.microsoft.com/office/drawing/2014/main" val="2057691956"/>
                  </a:ext>
                </a:extLst>
              </a:tr>
            </a:tbl>
          </a:graphicData>
        </a:graphic>
      </p:graphicFrame>
      <p:grpSp>
        <p:nvGrpSpPr>
          <p:cNvPr id="16" name="Group 15">
            <a:extLst>
              <a:ext uri="{FF2B5EF4-FFF2-40B4-BE49-F238E27FC236}">
                <a16:creationId xmlns:a16="http://schemas.microsoft.com/office/drawing/2014/main" id="{C8D91564-4E92-434A-A449-0B6EADC0DCDE}"/>
              </a:ext>
            </a:extLst>
          </p:cNvPr>
          <p:cNvGrpSpPr/>
          <p:nvPr/>
        </p:nvGrpSpPr>
        <p:grpSpPr>
          <a:xfrm>
            <a:off x="6688532" y="2772401"/>
            <a:ext cx="5010342" cy="3616305"/>
            <a:chOff x="1899592" y="2253553"/>
            <a:chExt cx="5793167" cy="4309336"/>
          </a:xfrm>
        </p:grpSpPr>
        <p:sp>
          <p:nvSpPr>
            <p:cNvPr id="17" name="Rectangle 16">
              <a:extLst>
                <a:ext uri="{FF2B5EF4-FFF2-40B4-BE49-F238E27FC236}">
                  <a16:creationId xmlns:a16="http://schemas.microsoft.com/office/drawing/2014/main" id="{35F28765-185A-EF3A-5B7F-16EBADAA6927}"/>
                </a:ext>
              </a:extLst>
            </p:cNvPr>
            <p:cNvSpPr/>
            <p:nvPr/>
          </p:nvSpPr>
          <p:spPr>
            <a:xfrm>
              <a:off x="1899592" y="2253553"/>
              <a:ext cx="5793167" cy="430933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59050917-9558-399F-B7B7-B099474BBAFC}"/>
                </a:ext>
              </a:extLst>
            </p:cNvPr>
            <p:cNvPicPr>
              <a:picLocks noChangeAspect="1"/>
            </p:cNvPicPr>
            <p:nvPr/>
          </p:nvPicPr>
          <p:blipFill>
            <a:blip r:embed="rId2"/>
            <a:stretch>
              <a:fillRect/>
            </a:stretch>
          </p:blipFill>
          <p:spPr>
            <a:xfrm>
              <a:off x="2499631" y="2561333"/>
              <a:ext cx="4810161" cy="3859102"/>
            </a:xfrm>
            <a:prstGeom prst="rect">
              <a:avLst/>
            </a:prstGeom>
          </p:spPr>
        </p:pic>
      </p:grpSp>
      <p:graphicFrame>
        <p:nvGraphicFramePr>
          <p:cNvPr id="10" name="Table 9">
            <a:extLst>
              <a:ext uri="{FF2B5EF4-FFF2-40B4-BE49-F238E27FC236}">
                <a16:creationId xmlns:a16="http://schemas.microsoft.com/office/drawing/2014/main" id="{5052942A-9B12-0BD0-2AAC-3CE33FD3D3E4}"/>
              </a:ext>
            </a:extLst>
          </p:cNvPr>
          <p:cNvGraphicFramePr>
            <a:graphicFrameLocks noGrp="1"/>
          </p:cNvGraphicFramePr>
          <p:nvPr>
            <p:extLst>
              <p:ext uri="{D42A27DB-BD31-4B8C-83A1-F6EECF244321}">
                <p14:modId xmlns:p14="http://schemas.microsoft.com/office/powerpoint/2010/main" val="3359481920"/>
              </p:ext>
            </p:extLst>
          </p:nvPr>
        </p:nvGraphicFramePr>
        <p:xfrm>
          <a:off x="661310" y="4177566"/>
          <a:ext cx="5636669" cy="2267968"/>
        </p:xfrm>
        <a:graphic>
          <a:graphicData uri="http://schemas.openxmlformats.org/drawingml/2006/table">
            <a:tbl>
              <a:tblPr firstRow="1" firstCol="1" bandRow="1">
                <a:tableStyleId>{5C22544A-7EE6-4342-B048-85BDC9FD1C3A}</a:tableStyleId>
              </a:tblPr>
              <a:tblGrid>
                <a:gridCol w="1564821">
                  <a:extLst>
                    <a:ext uri="{9D8B030D-6E8A-4147-A177-3AD203B41FA5}">
                      <a16:colId xmlns:a16="http://schemas.microsoft.com/office/drawing/2014/main" val="3667164964"/>
                    </a:ext>
                  </a:extLst>
                </a:gridCol>
                <a:gridCol w="1031574">
                  <a:extLst>
                    <a:ext uri="{9D8B030D-6E8A-4147-A177-3AD203B41FA5}">
                      <a16:colId xmlns:a16="http://schemas.microsoft.com/office/drawing/2014/main" val="3423893136"/>
                    </a:ext>
                  </a:extLst>
                </a:gridCol>
                <a:gridCol w="1329269">
                  <a:extLst>
                    <a:ext uri="{9D8B030D-6E8A-4147-A177-3AD203B41FA5}">
                      <a16:colId xmlns:a16="http://schemas.microsoft.com/office/drawing/2014/main" val="47076327"/>
                    </a:ext>
                  </a:extLst>
                </a:gridCol>
                <a:gridCol w="1711005">
                  <a:extLst>
                    <a:ext uri="{9D8B030D-6E8A-4147-A177-3AD203B41FA5}">
                      <a16:colId xmlns:a16="http://schemas.microsoft.com/office/drawing/2014/main" val="3394766421"/>
                    </a:ext>
                  </a:extLst>
                </a:gridCol>
              </a:tblGrid>
              <a:tr h="396227">
                <a:tc>
                  <a:txBody>
                    <a:bodyPr/>
                    <a:lstStyle/>
                    <a:p>
                      <a:pPr>
                        <a:lnSpc>
                          <a:spcPct val="130000"/>
                        </a:lnSpc>
                      </a:pPr>
                      <a:r>
                        <a:rPr lang="en-GB" sz="1100" cap="all">
                          <a:effectLst/>
                        </a:rPr>
                        <a:t>Scenario</a:t>
                      </a:r>
                      <a:endParaRPr lang="en-GB" sz="1100">
                        <a:solidFill>
                          <a:srgbClr val="3A3C3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0000"/>
                        </a:lnSpc>
                      </a:pPr>
                      <a:r>
                        <a:rPr lang="en-GB" sz="1100" cap="all">
                          <a:effectLst/>
                        </a:rPr>
                        <a:t>Option 0 BAU</a:t>
                      </a:r>
                      <a:endParaRPr lang="en-GB" sz="1100">
                        <a:solidFill>
                          <a:srgbClr val="3A3C3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0000"/>
                        </a:lnSpc>
                      </a:pPr>
                      <a:r>
                        <a:rPr lang="en-GB" sz="1100" cap="all">
                          <a:effectLst/>
                        </a:rPr>
                        <a:t>option 1 Public grant</a:t>
                      </a:r>
                      <a:endParaRPr lang="en-GB" sz="1100">
                        <a:solidFill>
                          <a:srgbClr val="3A3C3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0000"/>
                        </a:lnSpc>
                      </a:pPr>
                      <a:r>
                        <a:rPr lang="en-GB" sz="1100" cap="all">
                          <a:effectLst/>
                        </a:rPr>
                        <a:t>Option 2 blended fund</a:t>
                      </a:r>
                      <a:endParaRPr lang="en-GB" sz="1100">
                        <a:solidFill>
                          <a:srgbClr val="3A3C3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99857389"/>
                  </a:ext>
                </a:extLst>
              </a:tr>
              <a:tr h="189280">
                <a:tc>
                  <a:txBody>
                    <a:bodyPr/>
                    <a:lstStyle/>
                    <a:p>
                      <a:pPr>
                        <a:lnSpc>
                          <a:spcPct val="130000"/>
                        </a:lnSpc>
                        <a:spcBef>
                          <a:spcPts val="200"/>
                        </a:spcBef>
                        <a:spcAft>
                          <a:spcPts val="200"/>
                        </a:spcAft>
                      </a:pPr>
                      <a:r>
                        <a:rPr lang="en-GB" sz="1100" cap="all">
                          <a:effectLst/>
                        </a:rPr>
                        <a:t>subsidy </a:t>
                      </a:r>
                      <a:r>
                        <a:rPr lang="en-GB" sz="900" cap="all">
                          <a:effectLst/>
                        </a:rPr>
                        <a:t>(undiscounted)</a:t>
                      </a:r>
                      <a:endParaRPr lang="en-GB" sz="1100">
                        <a:solidFill>
                          <a:srgbClr val="3A3C3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30000"/>
                        </a:lnSpc>
                      </a:pPr>
                      <a:r>
                        <a:rPr lang="en-GB" sz="1100">
                          <a:effectLst/>
                          <a:highlight>
                            <a:srgbClr val="F2F2F2"/>
                          </a:highlight>
                        </a:rPr>
                        <a:t>£0</a:t>
                      </a:r>
                      <a:endParaRPr lang="en-GB" sz="1100">
                        <a:solidFill>
                          <a:srgbClr val="3A3C3B"/>
                        </a:solidFill>
                        <a:effectLst/>
                        <a:highlight>
                          <a:srgbClr val="F2F2F2"/>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0000"/>
                        </a:lnSpc>
                      </a:pPr>
                      <a:r>
                        <a:rPr lang="en-GB" sz="1100">
                          <a:effectLst/>
                          <a:highlight>
                            <a:srgbClr val="F2F2F2"/>
                          </a:highlight>
                        </a:rPr>
                        <a:t>£34,000,000</a:t>
                      </a:r>
                      <a:endParaRPr lang="en-GB" sz="1100">
                        <a:solidFill>
                          <a:srgbClr val="3A3C3B"/>
                        </a:solidFill>
                        <a:effectLst/>
                        <a:highlight>
                          <a:srgbClr val="F2F2F2"/>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0000"/>
                        </a:lnSpc>
                      </a:pPr>
                      <a:r>
                        <a:rPr lang="en-GB" sz="1100" dirty="0">
                          <a:effectLst/>
                          <a:highlight>
                            <a:srgbClr val="F2F2F2"/>
                          </a:highlight>
                        </a:rPr>
                        <a:t>£34,000,000</a:t>
                      </a:r>
                      <a:endParaRPr lang="en-GB" sz="1100" dirty="0">
                        <a:solidFill>
                          <a:srgbClr val="3A3C3B"/>
                        </a:solidFill>
                        <a:effectLst/>
                        <a:highlight>
                          <a:srgbClr val="F2F2F2"/>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12414783"/>
                  </a:ext>
                </a:extLst>
              </a:tr>
              <a:tr h="189280">
                <a:tc>
                  <a:txBody>
                    <a:bodyPr/>
                    <a:lstStyle/>
                    <a:p>
                      <a:pPr>
                        <a:lnSpc>
                          <a:spcPct val="130000"/>
                        </a:lnSpc>
                        <a:spcBef>
                          <a:spcPts val="200"/>
                        </a:spcBef>
                        <a:spcAft>
                          <a:spcPts val="200"/>
                        </a:spcAft>
                      </a:pPr>
                      <a:r>
                        <a:rPr lang="en-GB" sz="1100" cap="all">
                          <a:effectLst/>
                        </a:rPr>
                        <a:t>subsidy </a:t>
                      </a:r>
                      <a:r>
                        <a:rPr lang="en-GB" sz="900" cap="all">
                          <a:effectLst/>
                        </a:rPr>
                        <a:t>(discounted)</a:t>
                      </a:r>
                      <a:endParaRPr lang="en-GB" sz="1100">
                        <a:solidFill>
                          <a:srgbClr val="3A3C3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30000"/>
                        </a:lnSpc>
                      </a:pPr>
                      <a:r>
                        <a:rPr lang="en-GB" sz="1100">
                          <a:effectLst/>
                        </a:rPr>
                        <a:t>£0</a:t>
                      </a:r>
                      <a:endParaRPr lang="en-GB" sz="1100">
                        <a:solidFill>
                          <a:srgbClr val="3A3C3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0000"/>
                        </a:lnSpc>
                      </a:pPr>
                      <a:r>
                        <a:rPr lang="en-GB" sz="1100">
                          <a:effectLst/>
                        </a:rPr>
                        <a:t>£31,765,794</a:t>
                      </a:r>
                      <a:endParaRPr lang="en-GB" sz="1100">
                        <a:solidFill>
                          <a:srgbClr val="3A3C3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0000"/>
                        </a:lnSpc>
                      </a:pPr>
                      <a:r>
                        <a:rPr lang="en-GB" sz="1100">
                          <a:effectLst/>
                        </a:rPr>
                        <a:t>£27,145,290</a:t>
                      </a:r>
                      <a:endParaRPr lang="en-GB" sz="1100">
                        <a:solidFill>
                          <a:srgbClr val="3A3C3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80114247"/>
                  </a:ext>
                </a:extLst>
              </a:tr>
              <a:tr h="396227">
                <a:tc>
                  <a:txBody>
                    <a:bodyPr/>
                    <a:lstStyle/>
                    <a:p>
                      <a:pPr>
                        <a:lnSpc>
                          <a:spcPct val="130000"/>
                        </a:lnSpc>
                        <a:spcBef>
                          <a:spcPts val="200"/>
                        </a:spcBef>
                        <a:spcAft>
                          <a:spcPts val="200"/>
                        </a:spcAft>
                      </a:pPr>
                      <a:r>
                        <a:rPr lang="en-GB" sz="1100" cap="all">
                          <a:effectLst/>
                        </a:rPr>
                        <a:t>ghg emission savings</a:t>
                      </a:r>
                      <a:endParaRPr lang="en-GB" sz="1100">
                        <a:solidFill>
                          <a:srgbClr val="3A3C3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30000"/>
                        </a:lnSpc>
                      </a:pPr>
                      <a:r>
                        <a:rPr lang="en-GB" sz="1100">
                          <a:effectLst/>
                          <a:highlight>
                            <a:srgbClr val="F2F2F2"/>
                          </a:highlight>
                        </a:rPr>
                        <a:t>0 tonnes of CO</a:t>
                      </a:r>
                      <a:r>
                        <a:rPr lang="en-GB" sz="1100" baseline="-25000">
                          <a:effectLst/>
                          <a:highlight>
                            <a:srgbClr val="F2F2F2"/>
                          </a:highlight>
                        </a:rPr>
                        <a:t>2</a:t>
                      </a:r>
                      <a:r>
                        <a:rPr lang="en-GB" sz="1100">
                          <a:effectLst/>
                          <a:highlight>
                            <a:srgbClr val="F2F2F2"/>
                          </a:highlight>
                        </a:rPr>
                        <a:t>e</a:t>
                      </a:r>
                      <a:endParaRPr lang="en-GB" sz="1100">
                        <a:solidFill>
                          <a:srgbClr val="3A3C3B"/>
                        </a:solidFill>
                        <a:effectLst/>
                        <a:highlight>
                          <a:srgbClr val="F2F2F2"/>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0000"/>
                        </a:lnSpc>
                      </a:pPr>
                      <a:r>
                        <a:rPr lang="en-GB" sz="1100" dirty="0">
                          <a:effectLst/>
                          <a:highlight>
                            <a:srgbClr val="F2F2F2"/>
                          </a:highlight>
                        </a:rPr>
                        <a:t>184,906 tonnes of CO</a:t>
                      </a:r>
                      <a:r>
                        <a:rPr lang="en-GB" sz="1100" baseline="-25000" dirty="0">
                          <a:effectLst/>
                          <a:highlight>
                            <a:srgbClr val="F2F2F2"/>
                          </a:highlight>
                        </a:rPr>
                        <a:t>2</a:t>
                      </a:r>
                      <a:r>
                        <a:rPr lang="en-GB" sz="1100" dirty="0">
                          <a:effectLst/>
                          <a:highlight>
                            <a:srgbClr val="F2F2F2"/>
                          </a:highlight>
                        </a:rPr>
                        <a:t>e</a:t>
                      </a:r>
                      <a:endParaRPr lang="en-GB" sz="1100" dirty="0">
                        <a:solidFill>
                          <a:srgbClr val="3A3C3B"/>
                        </a:solidFill>
                        <a:effectLst/>
                        <a:highlight>
                          <a:srgbClr val="F2F2F2"/>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0000"/>
                        </a:lnSpc>
                      </a:pPr>
                      <a:r>
                        <a:rPr lang="en-GB" sz="1100">
                          <a:effectLst/>
                          <a:highlight>
                            <a:srgbClr val="F2F2F2"/>
                          </a:highlight>
                        </a:rPr>
                        <a:t>376,509</a:t>
                      </a:r>
                      <a:br>
                        <a:rPr lang="en-GB" sz="1100">
                          <a:effectLst/>
                          <a:highlight>
                            <a:srgbClr val="F2F2F2"/>
                          </a:highlight>
                        </a:rPr>
                      </a:br>
                      <a:r>
                        <a:rPr lang="en-GB" sz="1100">
                          <a:effectLst/>
                          <a:highlight>
                            <a:srgbClr val="F2F2F2"/>
                          </a:highlight>
                        </a:rPr>
                        <a:t>tonnes of CO</a:t>
                      </a:r>
                      <a:r>
                        <a:rPr lang="en-GB" sz="1100" baseline="-25000">
                          <a:effectLst/>
                          <a:highlight>
                            <a:srgbClr val="F2F2F2"/>
                          </a:highlight>
                        </a:rPr>
                        <a:t>2</a:t>
                      </a:r>
                      <a:r>
                        <a:rPr lang="en-GB" sz="1100">
                          <a:effectLst/>
                          <a:highlight>
                            <a:srgbClr val="F2F2F2"/>
                          </a:highlight>
                        </a:rPr>
                        <a:t>e</a:t>
                      </a:r>
                      <a:endParaRPr lang="en-GB" sz="1100">
                        <a:solidFill>
                          <a:srgbClr val="3A3C3B"/>
                        </a:solidFill>
                        <a:effectLst/>
                        <a:highlight>
                          <a:srgbClr val="F2F2F2"/>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76537193"/>
                  </a:ext>
                </a:extLst>
              </a:tr>
              <a:tr h="810121">
                <a:tc>
                  <a:txBody>
                    <a:bodyPr/>
                    <a:lstStyle/>
                    <a:p>
                      <a:pPr>
                        <a:lnSpc>
                          <a:spcPct val="130000"/>
                        </a:lnSpc>
                        <a:spcBef>
                          <a:spcPts val="200"/>
                        </a:spcBef>
                        <a:spcAft>
                          <a:spcPts val="200"/>
                        </a:spcAft>
                      </a:pPr>
                      <a:r>
                        <a:rPr lang="en-GB" sz="1100" cap="all">
                          <a:effectLst/>
                        </a:rPr>
                        <a:t>carbon effectiveness of subsidy (kgCO</a:t>
                      </a:r>
                      <a:r>
                        <a:rPr lang="en-GB" sz="1100" cap="all" baseline="-25000">
                          <a:effectLst/>
                        </a:rPr>
                        <a:t>2</a:t>
                      </a:r>
                      <a:r>
                        <a:rPr lang="en-GB" sz="1100" cap="all">
                          <a:effectLst/>
                        </a:rPr>
                        <a:t>e / £ subsidy)</a:t>
                      </a:r>
                      <a:endParaRPr lang="en-GB" sz="1100">
                        <a:solidFill>
                          <a:srgbClr val="3A3C3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30000"/>
                        </a:lnSpc>
                      </a:pPr>
                      <a:r>
                        <a:rPr lang="en-GB" sz="1100">
                          <a:effectLst/>
                        </a:rPr>
                        <a:t>N/A</a:t>
                      </a:r>
                      <a:endParaRPr lang="en-GB" sz="1100">
                        <a:solidFill>
                          <a:srgbClr val="3A3C3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0000"/>
                        </a:lnSpc>
                      </a:pPr>
                      <a:r>
                        <a:rPr lang="en-GB" sz="1100">
                          <a:effectLst/>
                        </a:rPr>
                        <a:t>5.8</a:t>
                      </a:r>
                      <a:endParaRPr lang="en-GB" sz="1100">
                        <a:solidFill>
                          <a:srgbClr val="3A3C3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0000"/>
                        </a:lnSpc>
                      </a:pPr>
                      <a:r>
                        <a:rPr lang="en-GB" sz="1100" dirty="0">
                          <a:effectLst/>
                        </a:rPr>
                        <a:t> 13.9</a:t>
                      </a:r>
                      <a:endParaRPr lang="en-GB" sz="1100" dirty="0">
                        <a:solidFill>
                          <a:srgbClr val="3A3C3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58901552"/>
                  </a:ext>
                </a:extLst>
              </a:tr>
            </a:tbl>
          </a:graphicData>
        </a:graphic>
      </p:graphicFrame>
      <p:pic>
        <p:nvPicPr>
          <p:cNvPr id="12" name="Picture 11">
            <a:extLst>
              <a:ext uri="{FF2B5EF4-FFF2-40B4-BE49-F238E27FC236}">
                <a16:creationId xmlns:a16="http://schemas.microsoft.com/office/drawing/2014/main" id="{ED89928A-A7C6-5122-0CD6-76E1C78777B2}"/>
              </a:ext>
            </a:extLst>
          </p:cNvPr>
          <p:cNvPicPr>
            <a:picLocks noChangeAspect="1"/>
          </p:cNvPicPr>
          <p:nvPr/>
        </p:nvPicPr>
        <p:blipFill>
          <a:blip r:embed="rId3"/>
          <a:stretch>
            <a:fillRect/>
          </a:stretch>
        </p:blipFill>
        <p:spPr>
          <a:xfrm>
            <a:off x="6688532" y="1792921"/>
            <a:ext cx="5140104" cy="641458"/>
          </a:xfrm>
          <a:prstGeom prst="rect">
            <a:avLst/>
          </a:prstGeom>
        </p:spPr>
      </p:pic>
    </p:spTree>
    <p:extLst>
      <p:ext uri="{BB962C8B-B14F-4D97-AF65-F5344CB8AC3E}">
        <p14:creationId xmlns:p14="http://schemas.microsoft.com/office/powerpoint/2010/main" val="9830944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5DA14-B855-1D61-8188-A7869857CA08}"/>
              </a:ext>
            </a:extLst>
          </p:cNvPr>
          <p:cNvSpPr>
            <a:spLocks noGrp="1"/>
          </p:cNvSpPr>
          <p:nvPr>
            <p:ph type="title"/>
          </p:nvPr>
        </p:nvSpPr>
        <p:spPr/>
        <p:txBody>
          <a:bodyPr/>
          <a:lstStyle/>
          <a:p>
            <a:r>
              <a:rPr lang="en-GB"/>
              <a:t>Economic case</a:t>
            </a:r>
          </a:p>
        </p:txBody>
      </p:sp>
      <p:sp>
        <p:nvSpPr>
          <p:cNvPr id="3" name="Content Placeholder 2">
            <a:extLst>
              <a:ext uri="{FF2B5EF4-FFF2-40B4-BE49-F238E27FC236}">
                <a16:creationId xmlns:a16="http://schemas.microsoft.com/office/drawing/2014/main" id="{49D7CC94-AF08-073C-E101-E330917C62C7}"/>
              </a:ext>
            </a:extLst>
          </p:cNvPr>
          <p:cNvSpPr>
            <a:spLocks noGrp="1"/>
          </p:cNvSpPr>
          <p:nvPr>
            <p:ph idx="1"/>
          </p:nvPr>
        </p:nvSpPr>
        <p:spPr/>
        <p:txBody>
          <a:bodyPr>
            <a:normAutofit fontScale="92500" lnSpcReduction="20000"/>
          </a:bodyPr>
          <a:lstStyle/>
          <a:p>
            <a:pPr marL="0" indent="0">
              <a:buNone/>
            </a:pPr>
            <a:r>
              <a:rPr lang="en-GB" sz="1700" dirty="0"/>
              <a:t>Also supported by: </a:t>
            </a:r>
          </a:p>
          <a:p>
            <a:r>
              <a:rPr lang="en-GB" sz="1700" dirty="0"/>
              <a:t>Risk and sensitivity analysis</a:t>
            </a:r>
          </a:p>
          <a:p>
            <a:pPr lvl="1">
              <a:lnSpc>
                <a:spcPct val="107000"/>
              </a:lnSpc>
              <a:spcAft>
                <a:spcPts val="600"/>
              </a:spcAft>
            </a:pPr>
            <a:r>
              <a:rPr lang="en-GB" sz="1300" dirty="0">
                <a:solidFill>
                  <a:srgbClr val="3A3C3B"/>
                </a:solidFill>
                <a:effectLst/>
                <a:latin typeface="Segoe UI" panose="020B0502040204020203" pitchFamily="34" charset="0"/>
                <a:ea typeface="Calibri" panose="020F0502020204030204" pitchFamily="34" charset="0"/>
                <a:cs typeface="Segoe UI" panose="020B0502040204020203" pitchFamily="34" charset="0"/>
              </a:rPr>
              <a:t>Increasing and decreasing carbon value assumptions</a:t>
            </a:r>
          </a:p>
          <a:p>
            <a:pPr lvl="1">
              <a:lnSpc>
                <a:spcPct val="107000"/>
              </a:lnSpc>
              <a:spcAft>
                <a:spcPts val="600"/>
              </a:spcAft>
            </a:pPr>
            <a:r>
              <a:rPr lang="en-GB" sz="1300" dirty="0">
                <a:solidFill>
                  <a:srgbClr val="3A3C3B"/>
                </a:solidFill>
                <a:effectLst/>
                <a:latin typeface="Segoe UI" panose="020B0502040204020203" pitchFamily="34" charset="0"/>
                <a:ea typeface="Calibri" panose="020F0502020204030204" pitchFamily="34" charset="0"/>
                <a:cs typeface="Segoe UI" panose="020B0502040204020203" pitchFamily="34" charset="0"/>
              </a:rPr>
              <a:t>Increasing and decreasing the long run variable cost of energy supply for gas</a:t>
            </a:r>
          </a:p>
          <a:p>
            <a:pPr lvl="1">
              <a:lnSpc>
                <a:spcPct val="107000"/>
              </a:lnSpc>
              <a:spcAft>
                <a:spcPts val="600"/>
              </a:spcAft>
            </a:pPr>
            <a:r>
              <a:rPr lang="en-GB" sz="1300" dirty="0">
                <a:solidFill>
                  <a:srgbClr val="3A3C3B"/>
                </a:solidFill>
                <a:effectLst/>
                <a:latin typeface="Segoe UI" panose="020B0502040204020203" pitchFamily="34" charset="0"/>
                <a:ea typeface="Calibri" panose="020F0502020204030204" pitchFamily="34" charset="0"/>
                <a:cs typeface="Segoe UI" panose="020B0502040204020203" pitchFamily="34" charset="0"/>
              </a:rPr>
              <a:t>Assuming that only oil heated households take up support</a:t>
            </a:r>
          </a:p>
          <a:p>
            <a:pPr lvl="1"/>
            <a:r>
              <a:rPr lang="en-GB" sz="1300" dirty="0">
                <a:solidFill>
                  <a:srgbClr val="3A3C3B"/>
                </a:solidFill>
                <a:effectLst/>
                <a:latin typeface="Segoe UI" panose="020B0502040204020203" pitchFamily="34" charset="0"/>
                <a:ea typeface="Calibri" panose="020F0502020204030204" pitchFamily="34" charset="0"/>
                <a:cs typeface="Segoe UI" panose="020B0502040204020203" pitchFamily="34" charset="0"/>
              </a:rPr>
              <a:t>Assuming an additionality rate of 70%</a:t>
            </a:r>
          </a:p>
          <a:p>
            <a:pPr lvl="1"/>
            <a:endParaRPr lang="en-GB" sz="1300" dirty="0"/>
          </a:p>
          <a:p>
            <a:r>
              <a:rPr lang="en-GB" sz="1700" dirty="0"/>
              <a:t>Non-monetised benefits including:</a:t>
            </a:r>
          </a:p>
          <a:p>
            <a:pPr lvl="1">
              <a:lnSpc>
                <a:spcPct val="107000"/>
              </a:lnSpc>
              <a:spcAft>
                <a:spcPts val="600"/>
              </a:spcAft>
            </a:pPr>
            <a:r>
              <a:rPr lang="en-GB" sz="1300" dirty="0">
                <a:solidFill>
                  <a:srgbClr val="3A3C3B"/>
                </a:solidFill>
                <a:effectLst/>
                <a:latin typeface="Segoe UI" panose="020B0502040204020203" pitchFamily="34" charset="0"/>
                <a:ea typeface="Calibri" panose="020F0502020204030204" pitchFamily="34" charset="0"/>
                <a:cs typeface="Segoe UI" panose="020B0502040204020203" pitchFamily="34" charset="0"/>
              </a:rPr>
              <a:t>Consumer familiarity and perceptions – Increased installation levels in the South West could lead to increased awareness of low carbon and energy efficiency measures. Increased familiarity and positive perception of these technologies could trigger further deployments in the ATP market;</a:t>
            </a:r>
          </a:p>
          <a:p>
            <a:pPr lvl="1">
              <a:lnSpc>
                <a:spcPct val="107000"/>
              </a:lnSpc>
              <a:spcAft>
                <a:spcPts val="600"/>
              </a:spcAft>
            </a:pPr>
            <a:r>
              <a:rPr lang="en-GB" sz="1300" dirty="0">
                <a:solidFill>
                  <a:srgbClr val="3A3C3B"/>
                </a:solidFill>
                <a:effectLst/>
                <a:latin typeface="Segoe UI" panose="020B0502040204020203" pitchFamily="34" charset="0"/>
                <a:ea typeface="Calibri" panose="020F0502020204030204" pitchFamily="34" charset="0"/>
                <a:cs typeface="Segoe UI" panose="020B0502040204020203" pitchFamily="34" charset="0"/>
              </a:rPr>
              <a:t>Energy security and resilience benefits – reduced energy demand as a result of government intervention may improve security of supply and the energy system’s resilience to supply and demand shocks;</a:t>
            </a:r>
          </a:p>
          <a:p>
            <a:pPr lvl="1">
              <a:lnSpc>
                <a:spcPct val="107000"/>
              </a:lnSpc>
              <a:spcAft>
                <a:spcPts val="600"/>
              </a:spcAft>
            </a:pPr>
            <a:r>
              <a:rPr lang="en-GB" sz="1300" dirty="0">
                <a:solidFill>
                  <a:srgbClr val="3A3C3B"/>
                </a:solidFill>
                <a:effectLst/>
                <a:latin typeface="Segoe UI" panose="020B0502040204020203" pitchFamily="34" charset="0"/>
                <a:ea typeface="Calibri" panose="020F0502020204030204" pitchFamily="34" charset="0"/>
                <a:cs typeface="Segoe UI" panose="020B0502040204020203" pitchFamily="34" charset="0"/>
              </a:rPr>
              <a:t>Learning and economies of scale – With increasing deployment rates and increasing employment effects, learning and productivity gains could translate into cost down over time;</a:t>
            </a:r>
          </a:p>
          <a:p>
            <a:pPr lvl="1">
              <a:lnSpc>
                <a:spcPct val="107000"/>
              </a:lnSpc>
              <a:spcAft>
                <a:spcPts val="600"/>
              </a:spcAft>
            </a:pPr>
            <a:r>
              <a:rPr lang="en-GB" sz="1300" dirty="0">
                <a:solidFill>
                  <a:srgbClr val="3A3C3B"/>
                </a:solidFill>
                <a:effectLst/>
                <a:latin typeface="Segoe UI" panose="020B0502040204020203" pitchFamily="34" charset="0"/>
                <a:ea typeface="Calibri" panose="020F0502020204030204" pitchFamily="34" charset="0"/>
                <a:cs typeface="Segoe UI" panose="020B0502040204020203" pitchFamily="34" charset="0"/>
              </a:rPr>
              <a:t>Health benefits – Warmer homes may have significant health benefits that can translate to decreasing absenteeism and decreasing costs for the NHS;</a:t>
            </a:r>
          </a:p>
          <a:p>
            <a:pPr lvl="1">
              <a:lnSpc>
                <a:spcPct val="107000"/>
              </a:lnSpc>
              <a:spcAft>
                <a:spcPts val="600"/>
              </a:spcAft>
            </a:pPr>
            <a:r>
              <a:rPr lang="en-GB" sz="1300" dirty="0">
                <a:solidFill>
                  <a:srgbClr val="3A3C3B"/>
                </a:solidFill>
                <a:effectLst/>
                <a:latin typeface="Segoe UI" panose="020B0502040204020203" pitchFamily="34" charset="0"/>
                <a:ea typeface="Calibri" panose="020F0502020204030204" pitchFamily="34" charset="0"/>
                <a:cs typeface="Segoe UI" panose="020B0502040204020203" pitchFamily="34" charset="0"/>
              </a:rPr>
              <a:t>Fuel poverty – Fuel poverty relates to households that spend a high proportion of their income on home heating. Government intervention may help households living in fuel poverty by reducing energy bills.</a:t>
            </a:r>
          </a:p>
          <a:p>
            <a:endParaRPr lang="en-GB" dirty="0"/>
          </a:p>
        </p:txBody>
      </p:sp>
    </p:spTree>
    <p:extLst>
      <p:ext uri="{BB962C8B-B14F-4D97-AF65-F5344CB8AC3E}">
        <p14:creationId xmlns:p14="http://schemas.microsoft.com/office/powerpoint/2010/main" val="17463308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61FD1-F10F-C281-E453-67FD11B8845B}"/>
              </a:ext>
            </a:extLst>
          </p:cNvPr>
          <p:cNvSpPr>
            <a:spLocks noGrp="1"/>
          </p:cNvSpPr>
          <p:nvPr>
            <p:ph type="title"/>
          </p:nvPr>
        </p:nvSpPr>
        <p:spPr/>
        <p:txBody>
          <a:bodyPr>
            <a:normAutofit/>
          </a:bodyPr>
          <a:lstStyle/>
          <a:p>
            <a:r>
              <a:rPr lang="en-GB"/>
              <a:t>Economic</a:t>
            </a:r>
          </a:p>
        </p:txBody>
      </p:sp>
      <p:pic>
        <p:nvPicPr>
          <p:cNvPr id="26" name="Picture 25">
            <a:extLst>
              <a:ext uri="{FF2B5EF4-FFF2-40B4-BE49-F238E27FC236}">
                <a16:creationId xmlns:a16="http://schemas.microsoft.com/office/drawing/2014/main" id="{8F5D27EC-7E45-00C8-1203-2FCE48241E58}"/>
              </a:ext>
            </a:extLst>
          </p:cNvPr>
          <p:cNvPicPr>
            <a:picLocks noChangeAspect="1"/>
          </p:cNvPicPr>
          <p:nvPr/>
        </p:nvPicPr>
        <p:blipFill>
          <a:blip r:embed="rId2"/>
          <a:stretch>
            <a:fillRect/>
          </a:stretch>
        </p:blipFill>
        <p:spPr>
          <a:xfrm>
            <a:off x="1245914" y="1278015"/>
            <a:ext cx="8758978" cy="4418592"/>
          </a:xfrm>
          <a:prstGeom prst="rect">
            <a:avLst/>
          </a:prstGeom>
        </p:spPr>
      </p:pic>
    </p:spTree>
    <p:extLst>
      <p:ext uri="{BB962C8B-B14F-4D97-AF65-F5344CB8AC3E}">
        <p14:creationId xmlns:p14="http://schemas.microsoft.com/office/powerpoint/2010/main" val="39902592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63FA01-A594-40BD-815D-B12B47611F0D}"/>
              </a:ext>
            </a:extLst>
          </p:cNvPr>
          <p:cNvSpPr>
            <a:spLocks noGrp="1"/>
          </p:cNvSpPr>
          <p:nvPr>
            <p:ph type="ctrTitle"/>
          </p:nvPr>
        </p:nvSpPr>
        <p:spPr>
          <a:xfrm>
            <a:off x="228600" y="1768894"/>
            <a:ext cx="7139400" cy="2823577"/>
          </a:xfrm>
        </p:spPr>
        <p:txBody>
          <a:bodyPr/>
          <a:lstStyle/>
          <a:p>
            <a:pPr>
              <a:lnSpc>
                <a:spcPct val="100000"/>
              </a:lnSpc>
              <a:spcBef>
                <a:spcPts val="600"/>
              </a:spcBef>
              <a:spcAft>
                <a:spcPts val="600"/>
              </a:spcAft>
            </a:pPr>
            <a:r>
              <a:rPr lang="en-GB" sz="3600">
                <a:latin typeface="Calibri"/>
                <a:ea typeface="Calibri"/>
                <a:cs typeface="Arial"/>
              </a:rPr>
              <a:t>Able To Pay Finance – Stage Two </a:t>
            </a:r>
            <a:br>
              <a:rPr lang="en-GB" sz="1800">
                <a:effectLst/>
                <a:latin typeface="Aptos"/>
                <a:ea typeface="Calibri" panose="020F0502020204030204" pitchFamily="34" charset="0"/>
                <a:cs typeface="Calibri" panose="020F0502020204030204" pitchFamily="34" charset="0"/>
              </a:rPr>
            </a:br>
            <a:br>
              <a:rPr lang="en-GB" sz="1800"/>
            </a:br>
            <a:r>
              <a:rPr lang="en-GB" sz="3600">
                <a:latin typeface="Calibri"/>
                <a:ea typeface="Calibri"/>
                <a:cs typeface="Arial"/>
              </a:rPr>
              <a:t>Commercial and Financial Case</a:t>
            </a:r>
            <a:br>
              <a:rPr lang="en-GB" sz="3600">
                <a:latin typeface="Calibri" panose="020F0502020204030204" pitchFamily="34" charset="0"/>
                <a:cs typeface="Arial" panose="020B0604020202020204" pitchFamily="34" charset="0"/>
              </a:rPr>
            </a:br>
            <a:br>
              <a:rPr lang="en-GB" sz="3600">
                <a:latin typeface="Calibri" panose="020F0502020204030204" pitchFamily="34" charset="0"/>
                <a:cs typeface="Arial" panose="020B0604020202020204" pitchFamily="34" charset="0"/>
              </a:rPr>
            </a:br>
            <a:r>
              <a:rPr lang="en-GB" sz="2400" b="1">
                <a:effectLst/>
                <a:latin typeface="Calibri"/>
                <a:ea typeface="Calibri"/>
                <a:cs typeface="Arial"/>
              </a:rPr>
              <a:t>Justin Olosunde</a:t>
            </a:r>
            <a:r>
              <a:rPr lang="en-GB" sz="2400">
                <a:latin typeface="Calibri"/>
                <a:ea typeface="Calibri"/>
                <a:cs typeface="Arial"/>
              </a:rPr>
              <a:t> </a:t>
            </a:r>
            <a:r>
              <a:rPr lang="en-GB" sz="2400" b="1">
                <a:effectLst/>
                <a:latin typeface="Calibri"/>
                <a:ea typeface="Calibri"/>
                <a:cs typeface="Arial"/>
              </a:rPr>
              <a:t> </a:t>
            </a:r>
            <a:br>
              <a:rPr lang="en-GB" sz="2400">
                <a:effectLst/>
                <a:latin typeface="Calibri" panose="020F0502020204030204" pitchFamily="34" charset="0"/>
                <a:ea typeface="Calibri" panose="020F0502020204030204" pitchFamily="34" charset="0"/>
                <a:cs typeface="Arial" panose="020B0604020202020204" pitchFamily="34" charset="0"/>
              </a:rPr>
            </a:br>
            <a:br>
              <a:rPr lang="en-GB" sz="2400">
                <a:effectLst/>
                <a:latin typeface="Calibri" panose="020F0502020204030204" pitchFamily="34" charset="0"/>
                <a:ea typeface="Calibri" panose="020F0502020204030204" pitchFamily="34" charset="0"/>
                <a:cs typeface="Arial" panose="020B0604020202020204" pitchFamily="34" charset="0"/>
              </a:rPr>
            </a:br>
            <a:r>
              <a:rPr lang="en-GB" sz="2400">
                <a:latin typeface="Calibri"/>
                <a:ea typeface="Calibri"/>
                <a:cs typeface="Arial"/>
              </a:rPr>
              <a:t>Hub Funding &amp; Investment Manager</a:t>
            </a:r>
            <a:br>
              <a:rPr lang="en-GB" sz="2400">
                <a:latin typeface="Calibri" panose="020F0502020204030204" pitchFamily="34" charset="0"/>
                <a:cs typeface="Arial" panose="020B0604020202020204" pitchFamily="34" charset="0"/>
              </a:rPr>
            </a:br>
            <a:r>
              <a:rPr lang="en-GB" sz="2400">
                <a:latin typeface="Calibri"/>
                <a:ea typeface="Calibri"/>
                <a:cs typeface="Arial"/>
              </a:rPr>
              <a:t>SW Net Zero Hub </a:t>
            </a:r>
            <a:br>
              <a:rPr lang="en-GB" sz="1800"/>
            </a:br>
            <a:endParaRPr lang="en-GB" sz="4000"/>
          </a:p>
        </p:txBody>
      </p:sp>
    </p:spTree>
    <p:extLst>
      <p:ext uri="{BB962C8B-B14F-4D97-AF65-F5344CB8AC3E}">
        <p14:creationId xmlns:p14="http://schemas.microsoft.com/office/powerpoint/2010/main" val="38433300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5A055-7673-7275-46AB-43DF1CC1C4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D1183C-9A54-B0F9-FCCF-4E15DA3AA775}"/>
              </a:ext>
            </a:extLst>
          </p:cNvPr>
          <p:cNvSpPr>
            <a:spLocks noGrp="1"/>
          </p:cNvSpPr>
          <p:nvPr>
            <p:ph type="title"/>
          </p:nvPr>
        </p:nvSpPr>
        <p:spPr/>
        <p:txBody>
          <a:bodyPr/>
          <a:lstStyle/>
          <a:p>
            <a:r>
              <a:rPr lang="en-GB"/>
              <a:t>Commercial Business Case</a:t>
            </a:r>
          </a:p>
        </p:txBody>
      </p:sp>
      <p:sp>
        <p:nvSpPr>
          <p:cNvPr id="3" name="Content Placeholder 2">
            <a:extLst>
              <a:ext uri="{FF2B5EF4-FFF2-40B4-BE49-F238E27FC236}">
                <a16:creationId xmlns:a16="http://schemas.microsoft.com/office/drawing/2014/main" id="{1883435C-4D2F-C4CA-7E5C-09EC4E6382C7}"/>
              </a:ext>
            </a:extLst>
          </p:cNvPr>
          <p:cNvSpPr>
            <a:spLocks noGrp="1"/>
          </p:cNvSpPr>
          <p:nvPr>
            <p:ph idx="1"/>
          </p:nvPr>
        </p:nvSpPr>
        <p:spPr/>
        <p:txBody>
          <a:bodyPr/>
          <a:lstStyle/>
          <a:p>
            <a:r>
              <a:rPr lang="en-GB"/>
              <a:t>Strategic</a:t>
            </a:r>
          </a:p>
          <a:p>
            <a:r>
              <a:rPr lang="en-GB"/>
              <a:t>Economic</a:t>
            </a:r>
          </a:p>
          <a:p>
            <a:r>
              <a:rPr lang="en-GB" b="1"/>
              <a:t>Commercial</a:t>
            </a:r>
          </a:p>
          <a:p>
            <a:pPr lvl="2">
              <a:buFont typeface="Wingdings" panose="05000000000000000000" pitchFamily="2" charset="2"/>
              <a:buChar char="q"/>
            </a:pPr>
            <a:r>
              <a:rPr lang="en-GB"/>
              <a:t>Commercial viability of the fund </a:t>
            </a:r>
          </a:p>
          <a:p>
            <a:pPr lvl="2">
              <a:buFont typeface="Wingdings" panose="05000000000000000000" pitchFamily="2" charset="2"/>
              <a:buChar char="q"/>
            </a:pPr>
            <a:r>
              <a:rPr lang="en-GB"/>
              <a:t>Legal Structure </a:t>
            </a:r>
          </a:p>
          <a:p>
            <a:pPr lvl="2">
              <a:buFont typeface="Wingdings" panose="05000000000000000000" pitchFamily="2" charset="2"/>
              <a:buChar char="q"/>
            </a:pPr>
            <a:r>
              <a:rPr lang="en-GB"/>
              <a:t>Fund management</a:t>
            </a:r>
          </a:p>
          <a:p>
            <a:pPr lvl="2">
              <a:buFont typeface="Wingdings" panose="05000000000000000000" pitchFamily="2" charset="2"/>
              <a:buChar char="q"/>
            </a:pPr>
            <a:r>
              <a:rPr lang="en-GB"/>
              <a:t>Private sector investment</a:t>
            </a:r>
          </a:p>
          <a:p>
            <a:pPr lvl="2">
              <a:buFont typeface="Wingdings" panose="05000000000000000000" pitchFamily="2" charset="2"/>
              <a:buChar char="q"/>
            </a:pPr>
            <a:r>
              <a:rPr lang="en-GB"/>
              <a:t>FSA &amp; Consumer Credit Act</a:t>
            </a:r>
          </a:p>
          <a:p>
            <a:pPr lvl="2">
              <a:buFont typeface="Wingdings" panose="05000000000000000000" pitchFamily="2" charset="2"/>
              <a:buChar char="q"/>
            </a:pPr>
            <a:r>
              <a:rPr lang="en-GB"/>
              <a:t>Procurement Fund Management/Consumer Credit</a:t>
            </a:r>
          </a:p>
          <a:p>
            <a:r>
              <a:rPr lang="en-GB"/>
              <a:t>Financial</a:t>
            </a:r>
          </a:p>
          <a:p>
            <a:r>
              <a:rPr lang="en-GB"/>
              <a:t>Management</a:t>
            </a:r>
          </a:p>
        </p:txBody>
      </p:sp>
    </p:spTree>
    <p:extLst>
      <p:ext uri="{BB962C8B-B14F-4D97-AF65-F5344CB8AC3E}">
        <p14:creationId xmlns:p14="http://schemas.microsoft.com/office/powerpoint/2010/main" val="35702520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24096-7249-92AF-EF94-C937D1C4EFFF}"/>
              </a:ext>
            </a:extLst>
          </p:cNvPr>
          <p:cNvSpPr>
            <a:spLocks noGrp="1"/>
          </p:cNvSpPr>
          <p:nvPr>
            <p:ph type="title"/>
          </p:nvPr>
        </p:nvSpPr>
        <p:spPr/>
        <p:txBody>
          <a:bodyPr/>
          <a:lstStyle/>
          <a:p>
            <a:r>
              <a:rPr lang="en-GB"/>
              <a:t>Commercial Case</a:t>
            </a:r>
          </a:p>
        </p:txBody>
      </p:sp>
      <p:sp>
        <p:nvSpPr>
          <p:cNvPr id="3" name="Content Placeholder 2">
            <a:extLst>
              <a:ext uri="{FF2B5EF4-FFF2-40B4-BE49-F238E27FC236}">
                <a16:creationId xmlns:a16="http://schemas.microsoft.com/office/drawing/2014/main" id="{26910A92-DF27-8B2C-F2AF-4AEF995B5D60}"/>
              </a:ext>
            </a:extLst>
          </p:cNvPr>
          <p:cNvSpPr>
            <a:spLocks noGrp="1"/>
          </p:cNvSpPr>
          <p:nvPr>
            <p:ph idx="1"/>
          </p:nvPr>
        </p:nvSpPr>
        <p:spPr/>
        <p:txBody>
          <a:bodyPr/>
          <a:lstStyle/>
          <a:p>
            <a:r>
              <a:rPr lang="en-GB"/>
              <a:t>Supported by legal advice, provided by Lux Nova and Browne Jacobson</a:t>
            </a:r>
          </a:p>
          <a:p>
            <a:endParaRPr lang="en-GB"/>
          </a:p>
          <a:p>
            <a:endParaRPr lang="en-GB"/>
          </a:p>
          <a:p>
            <a:r>
              <a:rPr lang="en-GB"/>
              <a:t>Covers:</a:t>
            </a:r>
          </a:p>
          <a:p>
            <a:pPr lvl="1"/>
            <a:r>
              <a:rPr lang="en-GB"/>
              <a:t>Commercial Viability</a:t>
            </a:r>
          </a:p>
          <a:p>
            <a:pPr lvl="1"/>
            <a:r>
              <a:rPr lang="en-GB"/>
              <a:t>Procurement Approach</a:t>
            </a:r>
          </a:p>
          <a:p>
            <a:pPr lvl="1"/>
            <a:r>
              <a:rPr lang="en-GB"/>
              <a:t>Payment and Charging Mechanism</a:t>
            </a:r>
          </a:p>
          <a:p>
            <a:pPr lvl="1"/>
            <a:endParaRPr lang="en-GB"/>
          </a:p>
        </p:txBody>
      </p:sp>
      <p:pic>
        <p:nvPicPr>
          <p:cNvPr id="4" name="Picture 3" descr="A green text on a white background&#10;&#10;Description automatically generated">
            <a:extLst>
              <a:ext uri="{FF2B5EF4-FFF2-40B4-BE49-F238E27FC236}">
                <a16:creationId xmlns:a16="http://schemas.microsoft.com/office/drawing/2014/main" id="{F82CA05E-C41B-3DE9-73C7-9EC5F86084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8418" y="2553934"/>
            <a:ext cx="3387086" cy="545209"/>
          </a:xfrm>
          <a:prstGeom prst="rect">
            <a:avLst/>
          </a:prstGeom>
        </p:spPr>
      </p:pic>
      <p:pic>
        <p:nvPicPr>
          <p:cNvPr id="5" name="Picture 4" descr="A close up of a logo&#10;&#10;Description automatically generated">
            <a:extLst>
              <a:ext uri="{FF2B5EF4-FFF2-40B4-BE49-F238E27FC236}">
                <a16:creationId xmlns:a16="http://schemas.microsoft.com/office/drawing/2014/main" id="{1DBA09E7-C9B2-748B-9D33-7CA566A9C9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3961" y="2539462"/>
            <a:ext cx="1828744" cy="574226"/>
          </a:xfrm>
          <a:prstGeom prst="rect">
            <a:avLst/>
          </a:prstGeom>
        </p:spPr>
      </p:pic>
    </p:spTree>
    <p:extLst>
      <p:ext uri="{BB962C8B-B14F-4D97-AF65-F5344CB8AC3E}">
        <p14:creationId xmlns:p14="http://schemas.microsoft.com/office/powerpoint/2010/main" val="5722559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5A9DB-F143-80AF-FA79-F118D50F058D}"/>
              </a:ext>
            </a:extLst>
          </p:cNvPr>
          <p:cNvSpPr>
            <a:spLocks noGrp="1"/>
          </p:cNvSpPr>
          <p:nvPr>
            <p:ph type="title"/>
          </p:nvPr>
        </p:nvSpPr>
        <p:spPr/>
        <p:txBody>
          <a:bodyPr/>
          <a:lstStyle/>
          <a:p>
            <a:r>
              <a:rPr lang="en-GB"/>
              <a:t>Commercial</a:t>
            </a:r>
          </a:p>
        </p:txBody>
      </p:sp>
      <p:pic>
        <p:nvPicPr>
          <p:cNvPr id="9" name="Picture 8">
            <a:extLst>
              <a:ext uri="{FF2B5EF4-FFF2-40B4-BE49-F238E27FC236}">
                <a16:creationId xmlns:a16="http://schemas.microsoft.com/office/drawing/2014/main" id="{26744212-0412-8BB1-4630-903CFACADB72}"/>
              </a:ext>
            </a:extLst>
          </p:cNvPr>
          <p:cNvPicPr>
            <a:picLocks noChangeAspect="1"/>
          </p:cNvPicPr>
          <p:nvPr/>
        </p:nvPicPr>
        <p:blipFill>
          <a:blip r:embed="rId2"/>
          <a:stretch>
            <a:fillRect/>
          </a:stretch>
        </p:blipFill>
        <p:spPr>
          <a:xfrm>
            <a:off x="5487038" y="1348022"/>
            <a:ext cx="6266603" cy="5327515"/>
          </a:xfrm>
          <a:prstGeom prst="rect">
            <a:avLst/>
          </a:prstGeom>
        </p:spPr>
      </p:pic>
      <p:sp>
        <p:nvSpPr>
          <p:cNvPr id="3" name="TextBox 2">
            <a:extLst>
              <a:ext uri="{FF2B5EF4-FFF2-40B4-BE49-F238E27FC236}">
                <a16:creationId xmlns:a16="http://schemas.microsoft.com/office/drawing/2014/main" id="{0687A066-2E42-6A2E-D575-E9C48C6FF68D}"/>
              </a:ext>
            </a:extLst>
          </p:cNvPr>
          <p:cNvSpPr txBox="1"/>
          <p:nvPr/>
        </p:nvSpPr>
        <p:spPr>
          <a:xfrm>
            <a:off x="937996" y="1498436"/>
            <a:ext cx="3449807" cy="369332"/>
          </a:xfrm>
          <a:prstGeom prst="rect">
            <a:avLst/>
          </a:prstGeom>
          <a:noFill/>
        </p:spPr>
        <p:txBody>
          <a:bodyPr wrap="square" rtlCol="0">
            <a:spAutoFit/>
          </a:bodyPr>
          <a:lstStyle/>
          <a:p>
            <a:r>
              <a:rPr lang="en-GB"/>
              <a:t>Limited partnership structure </a:t>
            </a:r>
          </a:p>
        </p:txBody>
      </p:sp>
      <p:pic>
        <p:nvPicPr>
          <p:cNvPr id="4" name="Picture 3">
            <a:extLst>
              <a:ext uri="{FF2B5EF4-FFF2-40B4-BE49-F238E27FC236}">
                <a16:creationId xmlns:a16="http://schemas.microsoft.com/office/drawing/2014/main" id="{64D84FB5-520D-3941-847A-026464149457}"/>
              </a:ext>
            </a:extLst>
          </p:cNvPr>
          <p:cNvPicPr>
            <a:picLocks noChangeAspect="1"/>
          </p:cNvPicPr>
          <p:nvPr/>
        </p:nvPicPr>
        <p:blipFill>
          <a:blip r:embed="rId3"/>
          <a:stretch>
            <a:fillRect/>
          </a:stretch>
        </p:blipFill>
        <p:spPr>
          <a:xfrm>
            <a:off x="632806" y="1980103"/>
            <a:ext cx="4427617" cy="4216766"/>
          </a:xfrm>
          <a:prstGeom prst="rect">
            <a:avLst/>
          </a:prstGeom>
        </p:spPr>
      </p:pic>
    </p:spTree>
    <p:extLst>
      <p:ext uri="{BB962C8B-B14F-4D97-AF65-F5344CB8AC3E}">
        <p14:creationId xmlns:p14="http://schemas.microsoft.com/office/powerpoint/2010/main" val="4353714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51F0F-67DC-D42E-1E5B-8285C4D579AA}"/>
              </a:ext>
            </a:extLst>
          </p:cNvPr>
          <p:cNvSpPr>
            <a:spLocks noGrp="1"/>
          </p:cNvSpPr>
          <p:nvPr>
            <p:ph type="title"/>
          </p:nvPr>
        </p:nvSpPr>
        <p:spPr/>
        <p:txBody>
          <a:bodyPr/>
          <a:lstStyle/>
          <a:p>
            <a:r>
              <a:rPr lang="en-GB"/>
              <a:t>Commercial Headlines</a:t>
            </a:r>
          </a:p>
        </p:txBody>
      </p:sp>
      <p:sp>
        <p:nvSpPr>
          <p:cNvPr id="3" name="Content Placeholder 2">
            <a:extLst>
              <a:ext uri="{FF2B5EF4-FFF2-40B4-BE49-F238E27FC236}">
                <a16:creationId xmlns:a16="http://schemas.microsoft.com/office/drawing/2014/main" id="{5F3C2CC9-9BBA-D27C-EC11-745BE1948A06}"/>
              </a:ext>
            </a:extLst>
          </p:cNvPr>
          <p:cNvSpPr>
            <a:spLocks noGrp="1"/>
          </p:cNvSpPr>
          <p:nvPr>
            <p:ph idx="1"/>
          </p:nvPr>
        </p:nvSpPr>
        <p:spPr/>
        <p:txBody>
          <a:bodyPr>
            <a:normAutofit fontScale="70000" lnSpcReduction="20000"/>
          </a:bodyPr>
          <a:lstStyle/>
          <a:p>
            <a:r>
              <a:rPr lang="en-GB"/>
              <a:t>Limited Partnership Structure: to proceed, there are several factors to be answered and understood:</a:t>
            </a:r>
          </a:p>
          <a:p>
            <a:pPr lvl="1"/>
            <a:r>
              <a:rPr lang="en-GB"/>
              <a:t>The role (if any) of each of the Combined Authority, SWNZH and DESNZ within the Limited Partnership;</a:t>
            </a:r>
          </a:p>
          <a:p>
            <a:pPr lvl="1"/>
            <a:r>
              <a:rPr lang="en-GB"/>
              <a:t>Whether the Combined Authority, SWNZH, DESNZ and/or other stakeholders will be investors into the fund;</a:t>
            </a:r>
          </a:p>
          <a:p>
            <a:pPr lvl="1"/>
            <a:r>
              <a:rPr lang="en-GB"/>
              <a:t>The requirements of the investors (both public and private);</a:t>
            </a:r>
          </a:p>
          <a:p>
            <a:pPr lvl="1"/>
            <a:r>
              <a:rPr lang="en-GB"/>
              <a:t>Whether and how monies, including interest, will be recycled back into the scheme (this is partly discussed within the Financial Case)</a:t>
            </a:r>
          </a:p>
          <a:p>
            <a:endParaRPr lang="en-GB"/>
          </a:p>
          <a:p>
            <a:r>
              <a:rPr lang="en-GB"/>
              <a:t>Necessary to procure Fund Manager and Consumer Credit Lending separately due to different FCA accreditations required</a:t>
            </a:r>
          </a:p>
          <a:p>
            <a:pPr lvl="1"/>
            <a:r>
              <a:rPr lang="en-GB"/>
              <a:t>Fund Manager first, then Consumer Credit lender with Fund Manager input in procurement process</a:t>
            </a:r>
          </a:p>
          <a:p>
            <a:pPr lvl="1"/>
            <a:endParaRPr lang="en-GB"/>
          </a:p>
          <a:p>
            <a:r>
              <a:rPr lang="en-GB"/>
              <a:t>Payment and Charging: </a:t>
            </a:r>
          </a:p>
          <a:p>
            <a:pPr lvl="1"/>
            <a:r>
              <a:rPr lang="en-GB"/>
              <a:t>Fund Manager: Fixed annual fee, incorporating Service Levels/KPIs etc</a:t>
            </a:r>
          </a:p>
          <a:p>
            <a:pPr lvl="1"/>
            <a:r>
              <a:rPr lang="en-GB"/>
              <a:t>Consumer Credit Lender receives administration fee for set-up of consumer loans, plus monthly loan management fee</a:t>
            </a:r>
          </a:p>
          <a:p>
            <a:endParaRPr lang="en-GB"/>
          </a:p>
        </p:txBody>
      </p:sp>
    </p:spTree>
    <p:extLst>
      <p:ext uri="{BB962C8B-B14F-4D97-AF65-F5344CB8AC3E}">
        <p14:creationId xmlns:p14="http://schemas.microsoft.com/office/powerpoint/2010/main" val="16248472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74F91-0D10-984F-AD42-513EBE263F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412950-49DB-1508-858D-CA21BD88BAD5}"/>
              </a:ext>
            </a:extLst>
          </p:cNvPr>
          <p:cNvSpPr>
            <a:spLocks noGrp="1"/>
          </p:cNvSpPr>
          <p:nvPr>
            <p:ph type="title"/>
          </p:nvPr>
        </p:nvSpPr>
        <p:spPr/>
        <p:txBody>
          <a:bodyPr/>
          <a:lstStyle/>
          <a:p>
            <a:r>
              <a:rPr lang="en-GB"/>
              <a:t>Financial Business Case</a:t>
            </a:r>
          </a:p>
        </p:txBody>
      </p:sp>
      <p:sp>
        <p:nvSpPr>
          <p:cNvPr id="3" name="Content Placeholder 2">
            <a:extLst>
              <a:ext uri="{FF2B5EF4-FFF2-40B4-BE49-F238E27FC236}">
                <a16:creationId xmlns:a16="http://schemas.microsoft.com/office/drawing/2014/main" id="{F2F427EE-FE03-C3B1-9507-FDA9B93E97D0}"/>
              </a:ext>
            </a:extLst>
          </p:cNvPr>
          <p:cNvSpPr>
            <a:spLocks noGrp="1"/>
          </p:cNvSpPr>
          <p:nvPr>
            <p:ph idx="1"/>
          </p:nvPr>
        </p:nvSpPr>
        <p:spPr>
          <a:xfrm>
            <a:off x="838200" y="1489166"/>
            <a:ext cx="10515600" cy="5124011"/>
          </a:xfrm>
        </p:spPr>
        <p:txBody>
          <a:bodyPr>
            <a:normAutofit fontScale="47500" lnSpcReduction="20000"/>
          </a:bodyPr>
          <a:lstStyle/>
          <a:p>
            <a:r>
              <a:rPr lang="en-GB" sz="5100"/>
              <a:t>Strategic</a:t>
            </a:r>
          </a:p>
          <a:p>
            <a:r>
              <a:rPr lang="en-GB" sz="5100"/>
              <a:t>Economic</a:t>
            </a:r>
          </a:p>
          <a:p>
            <a:r>
              <a:rPr lang="en-GB" sz="5100"/>
              <a:t>Commercial</a:t>
            </a:r>
          </a:p>
          <a:p>
            <a:r>
              <a:rPr lang="en-GB" sz="5100" b="1"/>
              <a:t>Financial</a:t>
            </a:r>
          </a:p>
          <a:p>
            <a:pPr lvl="2">
              <a:lnSpc>
                <a:spcPct val="102000"/>
              </a:lnSpc>
              <a:spcBef>
                <a:spcPts val="0"/>
              </a:spcBef>
              <a:spcAft>
                <a:spcPts val="800"/>
              </a:spcAft>
              <a:buFont typeface="Wingdings" panose="05000000000000000000" pitchFamily="2" charset="2"/>
              <a:buChar char="q"/>
            </a:pPr>
            <a:r>
              <a:rPr lang="en-GB" sz="2500">
                <a:solidFill>
                  <a:srgbClr val="3A3C3B"/>
                </a:solidFill>
                <a:effectLst/>
                <a:latin typeface="Segoe UI" panose="020B0502040204020203" pitchFamily="34" charset="0"/>
                <a:ea typeface="Calibri" panose="020F0502020204030204" pitchFamily="34" charset="0"/>
                <a:cs typeface="Segoe UI" panose="020B0502040204020203" pitchFamily="34" charset="0"/>
              </a:rPr>
              <a:t>Segregated but linked inputs and workings schedules feeding into financial outputs;</a:t>
            </a:r>
          </a:p>
          <a:p>
            <a:pPr lvl="2">
              <a:lnSpc>
                <a:spcPct val="102000"/>
              </a:lnSpc>
              <a:spcBef>
                <a:spcPts val="0"/>
              </a:spcBef>
              <a:spcAft>
                <a:spcPts val="800"/>
              </a:spcAft>
              <a:buFont typeface="Wingdings" panose="05000000000000000000" pitchFamily="2" charset="2"/>
              <a:buChar char="q"/>
            </a:pPr>
            <a:r>
              <a:rPr lang="en-GB" sz="2500" b="1">
                <a:solidFill>
                  <a:srgbClr val="3A3C3B"/>
                </a:solidFill>
                <a:effectLst/>
                <a:latin typeface="Segoe UI" panose="020B0502040204020203" pitchFamily="34" charset="0"/>
                <a:ea typeface="Calibri" panose="020F0502020204030204" pitchFamily="34" charset="0"/>
                <a:cs typeface="Segoe UI" panose="020B0502040204020203" pitchFamily="34" charset="0"/>
              </a:rPr>
              <a:t>Core financial outputs (profit and loss and cash flow projections) </a:t>
            </a:r>
            <a:r>
              <a:rPr lang="en-GB" sz="2500">
                <a:solidFill>
                  <a:srgbClr val="3A3C3B"/>
                </a:solidFill>
                <a:effectLst/>
                <a:latin typeface="Segoe UI" panose="020B0502040204020203" pitchFamily="34" charset="0"/>
                <a:ea typeface="Calibri" panose="020F0502020204030204" pitchFamily="34" charset="0"/>
                <a:cs typeface="Segoe UI" panose="020B0502040204020203" pitchFamily="34" charset="0"/>
              </a:rPr>
              <a:t>automated and generated on an annual and detailed monthly basis, together with underlying funding schedules illustrating investor cash flow profiles;</a:t>
            </a:r>
          </a:p>
          <a:p>
            <a:pPr lvl="2">
              <a:lnSpc>
                <a:spcPct val="102000"/>
              </a:lnSpc>
              <a:spcBef>
                <a:spcPts val="0"/>
              </a:spcBef>
              <a:spcAft>
                <a:spcPts val="800"/>
              </a:spcAft>
              <a:buFont typeface="Wingdings" panose="05000000000000000000" pitchFamily="2" charset="2"/>
              <a:buChar char="q"/>
            </a:pPr>
            <a:r>
              <a:rPr lang="en-GB" sz="2500" b="1">
                <a:solidFill>
                  <a:srgbClr val="3A3C3B"/>
                </a:solidFill>
                <a:effectLst/>
                <a:latin typeface="Segoe UI" panose="020B0502040204020203" pitchFamily="34" charset="0"/>
                <a:ea typeface="Calibri" panose="020F0502020204030204" pitchFamily="34" charset="0"/>
                <a:cs typeface="Segoe UI" panose="020B0502040204020203" pitchFamily="34" charset="0"/>
              </a:rPr>
              <a:t>Financial outputs generated in respect of both the ATP Fund</a:t>
            </a:r>
            <a:r>
              <a:rPr lang="en-GB" sz="2500">
                <a:solidFill>
                  <a:srgbClr val="3A3C3B"/>
                </a:solidFill>
                <a:effectLst/>
                <a:latin typeface="Segoe UI" panose="020B0502040204020203" pitchFamily="34" charset="0"/>
                <a:ea typeface="Calibri" panose="020F0502020204030204" pitchFamily="34" charset="0"/>
                <a:cs typeface="Segoe UI" panose="020B0502040204020203" pitchFamily="34" charset="0"/>
              </a:rPr>
              <a:t> and the Fund Manager, given the proposed Limited Partnership structure;</a:t>
            </a:r>
          </a:p>
          <a:p>
            <a:pPr lvl="2">
              <a:lnSpc>
                <a:spcPct val="102000"/>
              </a:lnSpc>
              <a:spcBef>
                <a:spcPts val="0"/>
              </a:spcBef>
              <a:spcAft>
                <a:spcPts val="800"/>
              </a:spcAft>
              <a:buFont typeface="Wingdings" panose="05000000000000000000" pitchFamily="2" charset="2"/>
              <a:buChar char="q"/>
            </a:pPr>
            <a:r>
              <a:rPr lang="en-GB" sz="2500" b="1">
                <a:solidFill>
                  <a:srgbClr val="3A3C3B"/>
                </a:solidFill>
                <a:effectLst/>
                <a:latin typeface="Segoe UI" panose="020B0502040204020203" pitchFamily="34" charset="0"/>
                <a:ea typeface="Calibri" panose="020F0502020204030204" pitchFamily="34" charset="0"/>
                <a:cs typeface="Segoe UI" panose="020B0502040204020203" pitchFamily="34" charset="0"/>
              </a:rPr>
              <a:t>Modelling over a timeframe of up to 25 years</a:t>
            </a:r>
            <a:r>
              <a:rPr lang="en-GB" sz="2500">
                <a:solidFill>
                  <a:srgbClr val="3A3C3B"/>
                </a:solidFill>
                <a:effectLst/>
                <a:latin typeface="Segoe UI" panose="020B0502040204020203" pitchFamily="34" charset="0"/>
                <a:ea typeface="Calibri" panose="020F0502020204030204" pitchFamily="34" charset="0"/>
                <a:cs typeface="Segoe UI" panose="020B0502040204020203" pitchFamily="34" charset="0"/>
              </a:rPr>
              <a:t>, allowing for both an active lending period and a loan book run off period;</a:t>
            </a:r>
          </a:p>
          <a:p>
            <a:pPr lvl="2">
              <a:lnSpc>
                <a:spcPct val="102000"/>
              </a:lnSpc>
              <a:spcBef>
                <a:spcPts val="0"/>
              </a:spcBef>
              <a:spcAft>
                <a:spcPts val="800"/>
              </a:spcAft>
              <a:buFont typeface="Wingdings" panose="05000000000000000000" pitchFamily="2" charset="2"/>
              <a:buChar char="q"/>
            </a:pPr>
            <a:r>
              <a:rPr lang="en-GB" sz="2500">
                <a:solidFill>
                  <a:srgbClr val="3A3C3B"/>
                </a:solidFill>
                <a:effectLst/>
                <a:latin typeface="Segoe UI" panose="020B0502040204020203" pitchFamily="34" charset="0"/>
                <a:ea typeface="Calibri" panose="020F0502020204030204" pitchFamily="34" charset="0"/>
                <a:cs typeface="Segoe UI" panose="020B0502040204020203" pitchFamily="34" charset="0"/>
              </a:rPr>
              <a:t>Explicit integration of the strategic case and market review findings, in the form of a direct read across to the retrofit measures;</a:t>
            </a:r>
          </a:p>
          <a:p>
            <a:pPr lvl="2">
              <a:lnSpc>
                <a:spcPct val="102000"/>
              </a:lnSpc>
              <a:spcBef>
                <a:spcPts val="0"/>
              </a:spcBef>
              <a:spcAft>
                <a:spcPts val="800"/>
              </a:spcAft>
              <a:buFont typeface="Wingdings" panose="05000000000000000000" pitchFamily="2" charset="2"/>
              <a:buChar char="q"/>
            </a:pPr>
            <a:r>
              <a:rPr lang="en-GB" sz="2500" b="1">
                <a:solidFill>
                  <a:srgbClr val="3A3C3B"/>
                </a:solidFill>
                <a:effectLst/>
                <a:latin typeface="Segoe UI" panose="020B0502040204020203" pitchFamily="34" charset="0"/>
                <a:ea typeface="Calibri" panose="020F0502020204030204" pitchFamily="34" charset="0"/>
                <a:cs typeface="Segoe UI" panose="020B0502040204020203" pitchFamily="34" charset="0"/>
              </a:rPr>
              <a:t>Flexibility around funding structure</a:t>
            </a:r>
            <a:r>
              <a:rPr lang="en-GB" sz="2500">
                <a:solidFill>
                  <a:srgbClr val="3A3C3B"/>
                </a:solidFill>
                <a:effectLst/>
                <a:latin typeface="Segoe UI" panose="020B0502040204020203" pitchFamily="34" charset="0"/>
                <a:ea typeface="Calibri" panose="020F0502020204030204" pitchFamily="34" charset="0"/>
                <a:cs typeface="Segoe UI" panose="020B0502040204020203" pitchFamily="34" charset="0"/>
              </a:rPr>
              <a:t> - in particular, enabling the </a:t>
            </a:r>
            <a:r>
              <a:rPr lang="en-GB" sz="2500" b="1">
                <a:solidFill>
                  <a:srgbClr val="3A3C3B"/>
                </a:solidFill>
                <a:effectLst/>
                <a:latin typeface="Segoe UI" panose="020B0502040204020203" pitchFamily="34" charset="0"/>
                <a:ea typeface="Calibri" panose="020F0502020204030204" pitchFamily="34" charset="0"/>
                <a:cs typeface="Segoe UI" panose="020B0502040204020203" pitchFamily="34" charset="0"/>
              </a:rPr>
              <a:t>model to illustrate revolving fund principles </a:t>
            </a:r>
            <a:r>
              <a:rPr lang="en-GB" sz="2500">
                <a:solidFill>
                  <a:srgbClr val="3A3C3B"/>
                </a:solidFill>
                <a:effectLst/>
                <a:latin typeface="Segoe UI" panose="020B0502040204020203" pitchFamily="34" charset="0"/>
                <a:ea typeface="Calibri" panose="020F0502020204030204" pitchFamily="34" charset="0"/>
                <a:cs typeface="Segoe UI" panose="020B0502040204020203" pitchFamily="34" charset="0"/>
              </a:rPr>
              <a:t>and alternative scenarios in relation to the cash flow waterfall, or hierarchy where investor funds are drawn down and subsequently the returns generated back into the Fund are distributed to investors;</a:t>
            </a:r>
          </a:p>
          <a:p>
            <a:pPr lvl="2">
              <a:lnSpc>
                <a:spcPct val="102000"/>
              </a:lnSpc>
              <a:spcBef>
                <a:spcPts val="0"/>
              </a:spcBef>
              <a:spcAft>
                <a:spcPts val="800"/>
              </a:spcAft>
              <a:buFont typeface="Wingdings" panose="05000000000000000000" pitchFamily="2" charset="2"/>
              <a:buChar char="q"/>
            </a:pPr>
            <a:r>
              <a:rPr lang="en-GB" sz="2500">
                <a:solidFill>
                  <a:srgbClr val="3A3C3B"/>
                </a:solidFill>
                <a:effectLst/>
                <a:latin typeface="Segoe UI" panose="020B0502040204020203" pitchFamily="34" charset="0"/>
                <a:ea typeface="Calibri" panose="020F0502020204030204" pitchFamily="34" charset="0"/>
                <a:cs typeface="Segoe UI" panose="020B0502040204020203" pitchFamily="34" charset="0"/>
              </a:rPr>
              <a:t>Enabling sensitivity analysis to be carried out on a number of key input assumptions (for instance, loan default rates or pricing of loans to borrowers); and</a:t>
            </a:r>
          </a:p>
          <a:p>
            <a:pPr lvl="2">
              <a:lnSpc>
                <a:spcPct val="102000"/>
              </a:lnSpc>
              <a:spcBef>
                <a:spcPts val="0"/>
              </a:spcBef>
              <a:spcAft>
                <a:spcPts val="800"/>
              </a:spcAft>
              <a:buFont typeface="Wingdings" panose="05000000000000000000" pitchFamily="2" charset="2"/>
              <a:buChar char="q"/>
            </a:pPr>
            <a:r>
              <a:rPr lang="en-GB" sz="2500" b="1">
                <a:solidFill>
                  <a:srgbClr val="3A3C3B"/>
                </a:solidFill>
                <a:effectLst/>
                <a:latin typeface="Segoe UI" panose="020B0502040204020203" pitchFamily="34" charset="0"/>
                <a:ea typeface="Calibri" panose="020F0502020204030204" pitchFamily="34" charset="0"/>
                <a:cs typeface="Segoe UI" panose="020B0502040204020203" pitchFamily="34" charset="0"/>
              </a:rPr>
              <a:t>Transparent build offering unencumbered access to financial model workings, with no hidden code or macros</a:t>
            </a:r>
            <a:r>
              <a:rPr lang="en-GB" sz="2500">
                <a:solidFill>
                  <a:srgbClr val="3A3C3B"/>
                </a:solidFill>
                <a:effectLst/>
                <a:latin typeface="Segoe UI" panose="020B0502040204020203" pitchFamily="34" charset="0"/>
                <a:ea typeface="Calibri" panose="020F0502020204030204" pitchFamily="34" charset="0"/>
                <a:cs typeface="Segoe UI" panose="020B0502040204020203" pitchFamily="34" charset="0"/>
              </a:rPr>
              <a:t>.</a:t>
            </a:r>
          </a:p>
          <a:p>
            <a:endParaRPr lang="en-GB"/>
          </a:p>
          <a:p>
            <a:r>
              <a:rPr lang="en-GB" sz="5100"/>
              <a:t>Management</a:t>
            </a:r>
          </a:p>
        </p:txBody>
      </p:sp>
    </p:spTree>
    <p:extLst>
      <p:ext uri="{BB962C8B-B14F-4D97-AF65-F5344CB8AC3E}">
        <p14:creationId xmlns:p14="http://schemas.microsoft.com/office/powerpoint/2010/main" val="2800028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22BBC-AEC4-43E0-B764-33F3C58BA937}"/>
              </a:ext>
            </a:extLst>
          </p:cNvPr>
          <p:cNvSpPr>
            <a:spLocks noGrp="1"/>
          </p:cNvSpPr>
          <p:nvPr>
            <p:ph type="title"/>
          </p:nvPr>
        </p:nvSpPr>
        <p:spPr/>
        <p:txBody>
          <a:bodyPr/>
          <a:lstStyle/>
          <a:p>
            <a:r>
              <a:rPr lang="en-GB"/>
              <a:t>Agenda</a:t>
            </a:r>
          </a:p>
        </p:txBody>
      </p:sp>
      <p:sp>
        <p:nvSpPr>
          <p:cNvPr id="3" name="TextBox 2">
            <a:extLst>
              <a:ext uri="{FF2B5EF4-FFF2-40B4-BE49-F238E27FC236}">
                <a16:creationId xmlns:a16="http://schemas.microsoft.com/office/drawing/2014/main" id="{8A621BE5-8670-2168-BE55-7A4392C2C191}"/>
              </a:ext>
            </a:extLst>
          </p:cNvPr>
          <p:cNvSpPr txBox="1"/>
          <p:nvPr/>
        </p:nvSpPr>
        <p:spPr>
          <a:xfrm>
            <a:off x="768803" y="1285873"/>
            <a:ext cx="11423196"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nSpc>
                <a:spcPct val="150000"/>
              </a:lnSpc>
              <a:buAutoNum type="arabicPeriod"/>
            </a:pPr>
            <a:r>
              <a:rPr lang="en-GB" sz="2000" dirty="0">
                <a:solidFill>
                  <a:schemeClr val="tx2"/>
                </a:solidFill>
              </a:rPr>
              <a:t>Able to Pay Retrofit: A South West Journey Stage One &amp; Two – David Lewis</a:t>
            </a:r>
            <a:endParaRPr lang="en-US" sz="2000" dirty="0">
              <a:solidFill>
                <a:schemeClr val="tx2"/>
              </a:solidFill>
            </a:endParaRPr>
          </a:p>
          <a:p>
            <a:pPr marL="457200" indent="-457200">
              <a:lnSpc>
                <a:spcPct val="150000"/>
              </a:lnSpc>
              <a:buAutoNum type="arabicPeriod"/>
            </a:pPr>
            <a:r>
              <a:rPr lang="en-GB" sz="2000" dirty="0">
                <a:solidFill>
                  <a:schemeClr val="tx2"/>
                </a:solidFill>
              </a:rPr>
              <a:t>Able To Pay Finance – Stage Two - </a:t>
            </a:r>
            <a:r>
              <a:rPr lang="en-US" sz="2000" dirty="0">
                <a:solidFill>
                  <a:schemeClr val="tx2"/>
                </a:solidFill>
              </a:rPr>
              <a:t>Strategic Business Case </a:t>
            </a:r>
            <a:r>
              <a:rPr lang="en-GB" sz="2000" dirty="0">
                <a:solidFill>
                  <a:schemeClr val="tx2"/>
                </a:solidFill>
              </a:rPr>
              <a:t>– David Lewis</a:t>
            </a:r>
            <a:endParaRPr lang="en-US" sz="2000" dirty="0">
              <a:solidFill>
                <a:schemeClr val="tx2"/>
              </a:solidFill>
            </a:endParaRPr>
          </a:p>
          <a:p>
            <a:pPr marL="457200" indent="-457200">
              <a:lnSpc>
                <a:spcPct val="150000"/>
              </a:lnSpc>
              <a:buAutoNum type="arabicPeriod"/>
            </a:pPr>
            <a:r>
              <a:rPr lang="en-GB" sz="2000" dirty="0">
                <a:solidFill>
                  <a:schemeClr val="tx2"/>
                </a:solidFill>
              </a:rPr>
              <a:t>Able To Pay Finance – Stage Two – Economic Case &amp; Modelling approach - Ben Madden &amp; Rob Honeyman</a:t>
            </a:r>
            <a:endParaRPr lang="en-US" sz="2000" dirty="0">
              <a:solidFill>
                <a:schemeClr val="tx2"/>
              </a:solidFill>
            </a:endParaRPr>
          </a:p>
          <a:p>
            <a:pPr marL="457200" indent="-457200">
              <a:lnSpc>
                <a:spcPct val="150000"/>
              </a:lnSpc>
              <a:buAutoNum type="arabicPeriod"/>
            </a:pPr>
            <a:r>
              <a:rPr lang="en-GB" sz="2000" dirty="0">
                <a:solidFill>
                  <a:schemeClr val="tx2"/>
                </a:solidFill>
              </a:rPr>
              <a:t>Able To Pay Finance – Stage Two - Commercial and Financial Case – Justin Olosunde</a:t>
            </a:r>
            <a:endParaRPr lang="en-US" sz="2000" dirty="0">
              <a:solidFill>
                <a:schemeClr val="tx2"/>
              </a:solidFill>
            </a:endParaRPr>
          </a:p>
          <a:p>
            <a:pPr marL="457200" indent="-457200">
              <a:lnSpc>
                <a:spcPct val="150000"/>
              </a:lnSpc>
              <a:buAutoNum type="arabicPeriod"/>
            </a:pPr>
            <a:r>
              <a:rPr lang="en-GB" sz="2000" dirty="0">
                <a:solidFill>
                  <a:schemeClr val="tx2"/>
                </a:solidFill>
              </a:rPr>
              <a:t>Able To Pay Finance – Stage Two - Management Case – Ben Madden</a:t>
            </a:r>
            <a:endParaRPr lang="en-US" sz="2000" dirty="0">
              <a:solidFill>
                <a:schemeClr val="tx2"/>
              </a:solidFill>
              <a:latin typeface="Calibri"/>
              <a:ea typeface="Calibri"/>
              <a:cs typeface="Calibri"/>
            </a:endParaRPr>
          </a:p>
          <a:p>
            <a:pPr marL="457200" indent="-457200">
              <a:lnSpc>
                <a:spcPct val="150000"/>
              </a:lnSpc>
              <a:buAutoNum type="arabicPeriod"/>
            </a:pPr>
            <a:r>
              <a:rPr lang="en-GB" sz="2000" dirty="0">
                <a:solidFill>
                  <a:schemeClr val="tx2"/>
                </a:solidFill>
              </a:rPr>
              <a:t>Primary Risks – Justin Olosunde</a:t>
            </a:r>
          </a:p>
          <a:p>
            <a:pPr marL="457200" indent="-457200">
              <a:lnSpc>
                <a:spcPct val="150000"/>
              </a:lnSpc>
              <a:buAutoNum type="arabicPeriod"/>
            </a:pPr>
            <a:r>
              <a:rPr lang="en-GB" sz="2000" dirty="0">
                <a:solidFill>
                  <a:schemeClr val="tx2"/>
                </a:solidFill>
              </a:rPr>
              <a:t>A Combined Authority Perspective - Kieran Highman</a:t>
            </a:r>
          </a:p>
          <a:p>
            <a:pPr marL="457200" indent="-457200">
              <a:lnSpc>
                <a:spcPct val="150000"/>
              </a:lnSpc>
              <a:buAutoNum type="arabicPeriod"/>
            </a:pPr>
            <a:r>
              <a:rPr lang="en-GB" sz="2000" dirty="0">
                <a:solidFill>
                  <a:schemeClr val="tx2"/>
                </a:solidFill>
                <a:latin typeface="Trebuchet MS"/>
                <a:ea typeface="Calibri"/>
                <a:cs typeface="Calibri"/>
              </a:rPr>
              <a:t>Next Steps – David Lewis</a:t>
            </a:r>
          </a:p>
          <a:p>
            <a:endParaRPr lang="en-US" dirty="0">
              <a:solidFill>
                <a:schemeClr val="tx2"/>
              </a:solidFill>
              <a:latin typeface="Trebuchet MS"/>
              <a:ea typeface="Calibri"/>
              <a:cs typeface="Calibri"/>
            </a:endParaRPr>
          </a:p>
        </p:txBody>
      </p:sp>
    </p:spTree>
    <p:extLst>
      <p:ext uri="{BB962C8B-B14F-4D97-AF65-F5344CB8AC3E}">
        <p14:creationId xmlns:p14="http://schemas.microsoft.com/office/powerpoint/2010/main" val="20670329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B8CB3-3374-92D0-83A1-A37719473650}"/>
              </a:ext>
            </a:extLst>
          </p:cNvPr>
          <p:cNvSpPr>
            <a:spLocks noGrp="1"/>
          </p:cNvSpPr>
          <p:nvPr>
            <p:ph type="title"/>
          </p:nvPr>
        </p:nvSpPr>
        <p:spPr/>
        <p:txBody>
          <a:bodyPr/>
          <a:lstStyle/>
          <a:p>
            <a:r>
              <a:rPr lang="en-GB"/>
              <a:t>Financial </a:t>
            </a:r>
          </a:p>
        </p:txBody>
      </p:sp>
      <p:sp>
        <p:nvSpPr>
          <p:cNvPr id="3" name="Content Placeholder 2">
            <a:extLst>
              <a:ext uri="{FF2B5EF4-FFF2-40B4-BE49-F238E27FC236}">
                <a16:creationId xmlns:a16="http://schemas.microsoft.com/office/drawing/2014/main" id="{6CD176DF-40BC-45F9-60B0-E650FDFACE72}"/>
              </a:ext>
            </a:extLst>
          </p:cNvPr>
          <p:cNvSpPr>
            <a:spLocks noGrp="1"/>
          </p:cNvSpPr>
          <p:nvPr>
            <p:ph idx="1"/>
          </p:nvPr>
        </p:nvSpPr>
        <p:spPr>
          <a:xfrm>
            <a:off x="838200" y="1236918"/>
            <a:ext cx="6865883" cy="1537813"/>
          </a:xfrm>
        </p:spPr>
        <p:txBody>
          <a:bodyPr>
            <a:normAutofit/>
          </a:bodyPr>
          <a:lstStyle/>
          <a:p>
            <a:r>
              <a:rPr lang="en-GB" sz="1800"/>
              <a:t>For the purposes of developing a detailed financial model, we have developed a number of typical packages to use as baseline loan values:</a:t>
            </a:r>
          </a:p>
        </p:txBody>
      </p:sp>
      <p:pic>
        <p:nvPicPr>
          <p:cNvPr id="6" name="Picture 5">
            <a:extLst>
              <a:ext uri="{FF2B5EF4-FFF2-40B4-BE49-F238E27FC236}">
                <a16:creationId xmlns:a16="http://schemas.microsoft.com/office/drawing/2014/main" id="{2DFF2F25-F5DE-ED6F-674A-8FF0E61568B2}"/>
              </a:ext>
            </a:extLst>
          </p:cNvPr>
          <p:cNvPicPr>
            <a:picLocks noChangeAspect="1"/>
          </p:cNvPicPr>
          <p:nvPr/>
        </p:nvPicPr>
        <p:blipFill>
          <a:blip r:embed="rId2"/>
          <a:stretch>
            <a:fillRect/>
          </a:stretch>
        </p:blipFill>
        <p:spPr>
          <a:xfrm>
            <a:off x="2142031" y="2144996"/>
            <a:ext cx="7840169" cy="4239217"/>
          </a:xfrm>
          <a:prstGeom prst="rect">
            <a:avLst/>
          </a:prstGeom>
        </p:spPr>
      </p:pic>
    </p:spTree>
    <p:extLst>
      <p:ext uri="{BB962C8B-B14F-4D97-AF65-F5344CB8AC3E}">
        <p14:creationId xmlns:p14="http://schemas.microsoft.com/office/powerpoint/2010/main" val="31202033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1E08E-2A1F-28C1-D47E-3F92A6153824}"/>
              </a:ext>
            </a:extLst>
          </p:cNvPr>
          <p:cNvSpPr>
            <a:spLocks noGrp="1"/>
          </p:cNvSpPr>
          <p:nvPr>
            <p:ph type="title"/>
          </p:nvPr>
        </p:nvSpPr>
        <p:spPr/>
        <p:txBody>
          <a:bodyPr/>
          <a:lstStyle/>
          <a:p>
            <a:r>
              <a:rPr lang="en-GB"/>
              <a:t>Financial Model design</a:t>
            </a:r>
          </a:p>
        </p:txBody>
      </p:sp>
      <p:pic>
        <p:nvPicPr>
          <p:cNvPr id="5" name="Picture 4" descr="A screenshot of a computer&#10;&#10;Description automatically generated">
            <a:extLst>
              <a:ext uri="{FF2B5EF4-FFF2-40B4-BE49-F238E27FC236}">
                <a16:creationId xmlns:a16="http://schemas.microsoft.com/office/drawing/2014/main" id="{8903C948-41F8-CDBB-8A67-00EA55A97C74}"/>
              </a:ext>
            </a:extLst>
          </p:cNvPr>
          <p:cNvPicPr>
            <a:picLocks noChangeAspect="1"/>
          </p:cNvPicPr>
          <p:nvPr/>
        </p:nvPicPr>
        <p:blipFill rotWithShape="1">
          <a:blip r:embed="rId2">
            <a:extLst>
              <a:ext uri="{28A0092B-C50C-407E-A947-70E740481C1C}">
                <a14:useLocalDpi xmlns:a14="http://schemas.microsoft.com/office/drawing/2010/main" val="0"/>
              </a:ext>
            </a:extLst>
          </a:blip>
          <a:srcRect t="13550"/>
          <a:stretch/>
        </p:blipFill>
        <p:spPr>
          <a:xfrm>
            <a:off x="0" y="1125938"/>
            <a:ext cx="11803324" cy="5732062"/>
          </a:xfrm>
          <a:prstGeom prst="rect">
            <a:avLst/>
          </a:prstGeom>
        </p:spPr>
      </p:pic>
      <p:pic>
        <p:nvPicPr>
          <p:cNvPr id="6" name="Picture 5" descr="A close up of a logo&#10;&#10;Description automatically generated">
            <a:extLst>
              <a:ext uri="{FF2B5EF4-FFF2-40B4-BE49-F238E27FC236}">
                <a16:creationId xmlns:a16="http://schemas.microsoft.com/office/drawing/2014/main" id="{A546053E-9C42-F987-F7A6-595BBA3EBA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4558" y="361131"/>
            <a:ext cx="2538803" cy="725372"/>
          </a:xfrm>
          <a:prstGeom prst="rect">
            <a:avLst/>
          </a:prstGeom>
        </p:spPr>
      </p:pic>
    </p:spTree>
    <p:extLst>
      <p:ext uri="{BB962C8B-B14F-4D97-AF65-F5344CB8AC3E}">
        <p14:creationId xmlns:p14="http://schemas.microsoft.com/office/powerpoint/2010/main" val="12178171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21518-08CA-0846-1ABA-0A6582390A7E}"/>
              </a:ext>
            </a:extLst>
          </p:cNvPr>
          <p:cNvSpPr>
            <a:spLocks noGrp="1"/>
          </p:cNvSpPr>
          <p:nvPr>
            <p:ph type="title"/>
          </p:nvPr>
        </p:nvSpPr>
        <p:spPr/>
        <p:txBody>
          <a:bodyPr/>
          <a:lstStyle/>
          <a:p>
            <a:r>
              <a:rPr lang="en-GB"/>
              <a:t>Illustrative Cash Flows</a:t>
            </a:r>
          </a:p>
        </p:txBody>
      </p:sp>
      <p:sp>
        <p:nvSpPr>
          <p:cNvPr id="3" name="Content Placeholder 2">
            <a:extLst>
              <a:ext uri="{FF2B5EF4-FFF2-40B4-BE49-F238E27FC236}">
                <a16:creationId xmlns:a16="http://schemas.microsoft.com/office/drawing/2014/main" id="{DF8F67A4-3B8D-EDD0-C208-9DCB4B68C4F1}"/>
              </a:ext>
            </a:extLst>
          </p:cNvPr>
          <p:cNvSpPr>
            <a:spLocks noGrp="1"/>
          </p:cNvSpPr>
          <p:nvPr>
            <p:ph sz="quarter" idx="31"/>
          </p:nvPr>
        </p:nvSpPr>
        <p:spPr>
          <a:xfrm>
            <a:off x="561373" y="1804548"/>
            <a:ext cx="3190822" cy="3858501"/>
          </a:xfrm>
        </p:spPr>
        <p:txBody>
          <a:bodyPr>
            <a:normAutofit/>
          </a:bodyPr>
          <a:lstStyle/>
          <a:p>
            <a:pPr marL="0" indent="0">
              <a:buNone/>
            </a:pPr>
            <a:r>
              <a:rPr lang="en-GB" sz="1600"/>
              <a:t>Financial Implications – cash flow forecasts: this diagram shows the following: </a:t>
            </a:r>
          </a:p>
          <a:p>
            <a:r>
              <a:rPr lang="en-GB" sz="1600"/>
              <a:t>a 10-year period of loans being actively issued (yellow line) </a:t>
            </a:r>
          </a:p>
          <a:p>
            <a:r>
              <a:rPr lang="en-GB" sz="1600"/>
              <a:t>investment cash flows (blue line) to fund the loans </a:t>
            </a:r>
          </a:p>
          <a:p>
            <a:r>
              <a:rPr lang="en-GB" sz="1600"/>
              <a:t>loan and interest payments over time, utilising the revolving fund principles (grey line)</a:t>
            </a:r>
          </a:p>
          <a:p>
            <a:r>
              <a:rPr lang="en-GB" sz="1600"/>
              <a:t>investor returns are distributed (green line). </a:t>
            </a:r>
          </a:p>
          <a:p>
            <a:endParaRPr lang="en-GB" sz="1600"/>
          </a:p>
        </p:txBody>
      </p:sp>
      <p:pic>
        <p:nvPicPr>
          <p:cNvPr id="7" name="Picture 6">
            <a:extLst>
              <a:ext uri="{FF2B5EF4-FFF2-40B4-BE49-F238E27FC236}">
                <a16:creationId xmlns:a16="http://schemas.microsoft.com/office/drawing/2014/main" id="{1BE4D231-F7DA-53BC-B563-AD5350DC0E95}"/>
              </a:ext>
            </a:extLst>
          </p:cNvPr>
          <p:cNvPicPr>
            <a:picLocks noChangeAspect="1"/>
          </p:cNvPicPr>
          <p:nvPr/>
        </p:nvPicPr>
        <p:blipFill>
          <a:blip r:embed="rId2"/>
          <a:stretch>
            <a:fillRect/>
          </a:stretch>
        </p:blipFill>
        <p:spPr>
          <a:xfrm>
            <a:off x="3752195" y="1562427"/>
            <a:ext cx="8083531" cy="4562753"/>
          </a:xfrm>
          <a:prstGeom prst="rect">
            <a:avLst/>
          </a:prstGeom>
        </p:spPr>
      </p:pic>
    </p:spTree>
    <p:extLst>
      <p:ext uri="{BB962C8B-B14F-4D97-AF65-F5344CB8AC3E}">
        <p14:creationId xmlns:p14="http://schemas.microsoft.com/office/powerpoint/2010/main" val="28074073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17E706-A420-F1B0-D619-96A7801D5BCA}"/>
              </a:ext>
            </a:extLst>
          </p:cNvPr>
          <p:cNvSpPr>
            <a:spLocks noGrp="1"/>
          </p:cNvSpPr>
          <p:nvPr>
            <p:ph type="title"/>
          </p:nvPr>
        </p:nvSpPr>
        <p:spPr/>
        <p:txBody>
          <a:bodyPr/>
          <a:lstStyle/>
          <a:p>
            <a:r>
              <a:rPr lang="en-GB"/>
              <a:t>Financial returns</a:t>
            </a:r>
          </a:p>
        </p:txBody>
      </p:sp>
      <p:sp>
        <p:nvSpPr>
          <p:cNvPr id="6" name="Content Placeholder 5">
            <a:extLst>
              <a:ext uri="{FF2B5EF4-FFF2-40B4-BE49-F238E27FC236}">
                <a16:creationId xmlns:a16="http://schemas.microsoft.com/office/drawing/2014/main" id="{233A2FAB-AC6C-8DA4-C745-71CC34DEAC45}"/>
              </a:ext>
            </a:extLst>
          </p:cNvPr>
          <p:cNvSpPr>
            <a:spLocks noGrp="1"/>
          </p:cNvSpPr>
          <p:nvPr>
            <p:ph idx="1"/>
          </p:nvPr>
        </p:nvSpPr>
        <p:spPr/>
        <p:txBody>
          <a:bodyPr>
            <a:normAutofit fontScale="77500" lnSpcReduction="20000"/>
          </a:bodyPr>
          <a:lstStyle/>
          <a:p>
            <a:pPr marL="0" indent="0">
              <a:buNone/>
            </a:pPr>
            <a:r>
              <a:rPr lang="en-GB" sz="2600"/>
              <a:t>Financial Implications – Funding: </a:t>
            </a:r>
          </a:p>
          <a:p>
            <a:pPr marL="0" indent="0">
              <a:buNone/>
            </a:pPr>
            <a:r>
              <a:rPr lang="en-GB" sz="2600"/>
              <a:t>The financial model produces a pre-tax profit of just under £52m, inclusive of an assumed £10m income from public sector grants.  This reflects an assumed level of subsidy to meet (but not exceed) the estimated private sector target return on capital (IRR%) of 8%.  </a:t>
            </a:r>
          </a:p>
          <a:p>
            <a:pPr marL="0" indent="0">
              <a:buNone/>
            </a:pPr>
            <a:endParaRPr lang="en-GB" sz="2600"/>
          </a:p>
          <a:p>
            <a:pPr marL="0" indent="0">
              <a:buNone/>
            </a:pPr>
            <a:r>
              <a:rPr lang="en-GB" sz="2600"/>
              <a:t>On this basis, the forecast returns on investment in the ATP Fund are as follows:</a:t>
            </a:r>
          </a:p>
          <a:p>
            <a:r>
              <a:rPr lang="en-GB" sz="2600"/>
              <a:t>Private capital - £60m funding investment, £31.2m net return, 7.9% IRR</a:t>
            </a:r>
          </a:p>
          <a:p>
            <a:r>
              <a:rPr lang="en-GB" sz="2600"/>
              <a:t>Public capital - £40m funding investment, £20.7m net return, 3.2% IRR</a:t>
            </a:r>
          </a:p>
          <a:p>
            <a:r>
              <a:rPr lang="en-GB" sz="2600"/>
              <a:t>Public sector funding totals £74m, incorporating £40m public investment in the ATP Fund, plus an estimated £34m grant to support FM operations and underpin Fund profitability.  Using the total forecast returns for the public investment of c £61m, then the value for the public sector subsidy reduces to c £13m</a:t>
            </a:r>
          </a:p>
          <a:p>
            <a:pPr marL="0" indent="0">
              <a:buNone/>
            </a:pPr>
            <a:endParaRPr lang="en-GB"/>
          </a:p>
          <a:p>
            <a:pPr marL="0" indent="0" algn="ctr">
              <a:buNone/>
            </a:pPr>
            <a:r>
              <a:rPr lang="en-GB">
                <a:solidFill>
                  <a:srgbClr val="FF0000"/>
                </a:solidFill>
              </a:rPr>
              <a:t>All prices October 23 in line with the Published Business Case term market rates now Circa 1% lower</a:t>
            </a:r>
          </a:p>
        </p:txBody>
      </p:sp>
    </p:spTree>
    <p:extLst>
      <p:ext uri="{BB962C8B-B14F-4D97-AF65-F5344CB8AC3E}">
        <p14:creationId xmlns:p14="http://schemas.microsoft.com/office/powerpoint/2010/main" val="4653618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86ABC-6984-562B-4FD3-91C75E0D21BD}"/>
              </a:ext>
            </a:extLst>
          </p:cNvPr>
          <p:cNvSpPr>
            <a:spLocks noGrp="1"/>
          </p:cNvSpPr>
          <p:nvPr>
            <p:ph type="title"/>
          </p:nvPr>
        </p:nvSpPr>
        <p:spPr>
          <a:xfrm>
            <a:off x="525534" y="104527"/>
            <a:ext cx="9144000" cy="857412"/>
          </a:xfrm>
        </p:spPr>
        <p:txBody>
          <a:bodyPr/>
          <a:lstStyle/>
          <a:p>
            <a:r>
              <a:rPr lang="en-GB"/>
              <a:t>Headlines</a:t>
            </a:r>
          </a:p>
        </p:txBody>
      </p:sp>
      <p:sp>
        <p:nvSpPr>
          <p:cNvPr id="7" name="TextBox 6">
            <a:extLst>
              <a:ext uri="{FF2B5EF4-FFF2-40B4-BE49-F238E27FC236}">
                <a16:creationId xmlns:a16="http://schemas.microsoft.com/office/drawing/2014/main" id="{1413E439-17B7-E464-ACB3-F593D2779B9B}"/>
              </a:ext>
            </a:extLst>
          </p:cNvPr>
          <p:cNvSpPr txBox="1"/>
          <p:nvPr/>
        </p:nvSpPr>
        <p:spPr>
          <a:xfrm>
            <a:off x="778223" y="1364900"/>
            <a:ext cx="4119224" cy="1860894"/>
          </a:xfrm>
          <a:prstGeom prst="rect">
            <a:avLst/>
          </a:prstGeom>
          <a:noFill/>
        </p:spPr>
        <p:txBody>
          <a:bodyPr wrap="square">
            <a:spAutoFit/>
          </a:bodyPr>
          <a:lstStyle/>
          <a:p>
            <a:pPr marL="0" lvl="2">
              <a:lnSpc>
                <a:spcPct val="107000"/>
              </a:lnSpc>
              <a:spcAft>
                <a:spcPts val="800"/>
              </a:spcAft>
            </a:pPr>
            <a:r>
              <a:rPr lang="en-GB" b="1">
                <a:solidFill>
                  <a:schemeClr val="tx2"/>
                </a:solidFill>
              </a:rPr>
              <a:t>~3%IRR for the public sector, </a:t>
            </a:r>
          </a:p>
          <a:p>
            <a:pPr marL="0" lvl="2">
              <a:lnSpc>
                <a:spcPct val="107000"/>
              </a:lnSpc>
              <a:spcAft>
                <a:spcPts val="800"/>
              </a:spcAft>
            </a:pPr>
            <a:r>
              <a:rPr lang="en-GB" b="1">
                <a:solidFill>
                  <a:schemeClr val="tx2"/>
                </a:solidFill>
              </a:rPr>
              <a:t>~8%IRR for the private sector, </a:t>
            </a:r>
          </a:p>
          <a:p>
            <a:pPr marL="0" lvl="2">
              <a:lnSpc>
                <a:spcPct val="107000"/>
              </a:lnSpc>
              <a:spcAft>
                <a:spcPts val="800"/>
              </a:spcAft>
            </a:pPr>
            <a:r>
              <a:rPr lang="en-GB" b="1">
                <a:solidFill>
                  <a:schemeClr val="tx2"/>
                </a:solidFill>
              </a:rPr>
              <a:t>~6% interest on the loan. </a:t>
            </a:r>
          </a:p>
          <a:p>
            <a:pPr marL="0" lvl="2">
              <a:lnSpc>
                <a:spcPct val="107000"/>
              </a:lnSpc>
              <a:spcAft>
                <a:spcPts val="800"/>
              </a:spcAft>
            </a:pPr>
            <a:r>
              <a:rPr lang="en-GB" b="1">
                <a:solidFill>
                  <a:schemeClr val="tx2"/>
                </a:solidFill>
              </a:rPr>
              <a:t>~£13 Million Net subsidy is UNDISCOUNTED</a:t>
            </a:r>
          </a:p>
        </p:txBody>
      </p:sp>
      <p:sp>
        <p:nvSpPr>
          <p:cNvPr id="9" name="TextBox 8">
            <a:extLst>
              <a:ext uri="{FF2B5EF4-FFF2-40B4-BE49-F238E27FC236}">
                <a16:creationId xmlns:a16="http://schemas.microsoft.com/office/drawing/2014/main" id="{D29F885E-2469-9B78-A72E-9DAA641B9D72}"/>
              </a:ext>
            </a:extLst>
          </p:cNvPr>
          <p:cNvSpPr txBox="1"/>
          <p:nvPr/>
        </p:nvSpPr>
        <p:spPr>
          <a:xfrm>
            <a:off x="835527" y="3743849"/>
            <a:ext cx="3185099" cy="2708306"/>
          </a:xfrm>
          <a:prstGeom prst="rect">
            <a:avLst/>
          </a:prstGeom>
          <a:noFill/>
        </p:spPr>
        <p:txBody>
          <a:bodyPr wrap="square">
            <a:spAutoFit/>
          </a:bodyPr>
          <a:lstStyle/>
          <a:p>
            <a:pPr marL="0" lvl="2">
              <a:lnSpc>
                <a:spcPct val="107000"/>
              </a:lnSpc>
              <a:spcAft>
                <a:spcPts val="800"/>
              </a:spcAft>
            </a:pPr>
            <a:r>
              <a:rPr lang="en-GB" sz="1600">
                <a:solidFill>
                  <a:schemeClr val="tx2"/>
                </a:solidFill>
              </a:rPr>
              <a:t>NOT all of the investment is required at fund setup, given the 20-year life-cycle of the fund. This net public sector subsidy, through enabling wider investment, is calculated to save </a:t>
            </a:r>
            <a:r>
              <a:rPr lang="en-GB" sz="1600" b="1">
                <a:solidFill>
                  <a:schemeClr val="tx2"/>
                </a:solidFill>
              </a:rPr>
              <a:t>376,000 tonnes of CO2e savings over the lifetime of the fund, as well as other non-monetised benefits</a:t>
            </a:r>
            <a:r>
              <a:rPr lang="en-GB" sz="1600" b="1">
                <a:solidFill>
                  <a:schemeClr val="tx2"/>
                </a:solidFill>
                <a:effectLst/>
                <a:ea typeface="MS Gothic" panose="020B0609070205080204" pitchFamily="49" charset="-128"/>
                <a:cs typeface="Times New Roman" panose="02020603050405020304" pitchFamily="18" charset="0"/>
              </a:rPr>
              <a:t>.</a:t>
            </a:r>
          </a:p>
        </p:txBody>
      </p:sp>
      <p:grpSp>
        <p:nvGrpSpPr>
          <p:cNvPr id="4" name="Group 3">
            <a:extLst>
              <a:ext uri="{FF2B5EF4-FFF2-40B4-BE49-F238E27FC236}">
                <a16:creationId xmlns:a16="http://schemas.microsoft.com/office/drawing/2014/main" id="{238A02D8-FE4E-3B47-2C7B-2EA4964D0D85}"/>
              </a:ext>
            </a:extLst>
          </p:cNvPr>
          <p:cNvGrpSpPr/>
          <p:nvPr/>
        </p:nvGrpSpPr>
        <p:grpSpPr>
          <a:xfrm>
            <a:off x="4713799" y="1262462"/>
            <a:ext cx="6642674" cy="5491011"/>
            <a:chOff x="6011443" y="991092"/>
            <a:chExt cx="4259334" cy="3923071"/>
          </a:xfrm>
        </p:grpSpPr>
        <p:pic>
          <p:nvPicPr>
            <p:cNvPr id="5" name="Picture 4">
              <a:extLst>
                <a:ext uri="{FF2B5EF4-FFF2-40B4-BE49-F238E27FC236}">
                  <a16:creationId xmlns:a16="http://schemas.microsoft.com/office/drawing/2014/main" id="{567769E9-B0F4-8325-B8F9-5BFE45EF41B1}"/>
                </a:ext>
              </a:extLst>
            </p:cNvPr>
            <p:cNvPicPr>
              <a:picLocks noChangeAspect="1"/>
            </p:cNvPicPr>
            <p:nvPr/>
          </p:nvPicPr>
          <p:blipFill>
            <a:blip r:embed="rId2"/>
            <a:stretch>
              <a:fillRect/>
            </a:stretch>
          </p:blipFill>
          <p:spPr>
            <a:xfrm>
              <a:off x="6375718" y="1229214"/>
              <a:ext cx="3706280" cy="3601577"/>
            </a:xfrm>
            <a:prstGeom prst="rect">
              <a:avLst/>
            </a:prstGeom>
          </p:spPr>
        </p:pic>
        <p:sp>
          <p:nvSpPr>
            <p:cNvPr id="3" name="Rectangle 2">
              <a:extLst>
                <a:ext uri="{FF2B5EF4-FFF2-40B4-BE49-F238E27FC236}">
                  <a16:creationId xmlns:a16="http://schemas.microsoft.com/office/drawing/2014/main" id="{1960184D-35EF-C20E-8547-F5E3E4B1A8CC}"/>
                </a:ext>
              </a:extLst>
            </p:cNvPr>
            <p:cNvSpPr/>
            <p:nvPr/>
          </p:nvSpPr>
          <p:spPr>
            <a:xfrm>
              <a:off x="6011443" y="991092"/>
              <a:ext cx="4259334" cy="3923071"/>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9349623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63FA01-A594-40BD-815D-B12B47611F0D}"/>
              </a:ext>
            </a:extLst>
          </p:cNvPr>
          <p:cNvSpPr>
            <a:spLocks noGrp="1"/>
          </p:cNvSpPr>
          <p:nvPr>
            <p:ph type="ctrTitle"/>
          </p:nvPr>
        </p:nvSpPr>
        <p:spPr>
          <a:xfrm>
            <a:off x="228600" y="1768894"/>
            <a:ext cx="7139400" cy="2823577"/>
          </a:xfrm>
        </p:spPr>
        <p:txBody>
          <a:bodyPr/>
          <a:lstStyle/>
          <a:p>
            <a:pPr>
              <a:lnSpc>
                <a:spcPct val="100000"/>
              </a:lnSpc>
              <a:spcBef>
                <a:spcPts val="600"/>
              </a:spcBef>
              <a:spcAft>
                <a:spcPts val="600"/>
              </a:spcAft>
            </a:pPr>
            <a:r>
              <a:rPr lang="en-GB" sz="3600">
                <a:latin typeface="Calibri"/>
                <a:ea typeface="Calibri"/>
                <a:cs typeface="Arial"/>
              </a:rPr>
              <a:t>Able To Pay Finance – Stage Two </a:t>
            </a:r>
            <a:br>
              <a:rPr lang="en-GB" sz="1800">
                <a:effectLst/>
                <a:latin typeface="Aptos"/>
                <a:ea typeface="Calibri" panose="020F0502020204030204" pitchFamily="34" charset="0"/>
                <a:cs typeface="Calibri" panose="020F0502020204030204" pitchFamily="34" charset="0"/>
              </a:rPr>
            </a:br>
            <a:br>
              <a:rPr lang="en-GB" sz="1800"/>
            </a:br>
            <a:r>
              <a:rPr lang="en-GB" sz="3600">
                <a:latin typeface="Calibri"/>
                <a:ea typeface="Calibri"/>
                <a:cs typeface="Arial"/>
              </a:rPr>
              <a:t>Management Case </a:t>
            </a:r>
            <a:br>
              <a:rPr lang="en-GB" sz="3600">
                <a:latin typeface="Calibri" panose="020F0502020204030204" pitchFamily="34" charset="0"/>
                <a:cs typeface="Arial" panose="020B0604020202020204" pitchFamily="34" charset="0"/>
              </a:rPr>
            </a:br>
            <a:br>
              <a:rPr lang="en-GB" sz="3600">
                <a:latin typeface="Calibri" panose="020F0502020204030204" pitchFamily="34" charset="0"/>
                <a:cs typeface="Arial" panose="020B0604020202020204" pitchFamily="34" charset="0"/>
              </a:rPr>
            </a:br>
            <a:r>
              <a:rPr lang="en-GB" sz="2400" b="1">
                <a:effectLst/>
                <a:latin typeface="Calibri"/>
                <a:ea typeface="Calibri"/>
                <a:cs typeface="Arial"/>
              </a:rPr>
              <a:t>Ben Madden</a:t>
            </a:r>
            <a:br>
              <a:rPr lang="en-GB" sz="2400">
                <a:effectLst/>
                <a:latin typeface="Calibri" panose="020F0502020204030204" pitchFamily="34" charset="0"/>
                <a:ea typeface="Calibri" panose="020F0502020204030204" pitchFamily="34" charset="0"/>
                <a:cs typeface="Arial" panose="020B0604020202020204" pitchFamily="34" charset="0"/>
              </a:rPr>
            </a:br>
            <a:br>
              <a:rPr lang="en-GB" sz="2400">
                <a:effectLst/>
                <a:latin typeface="Calibri" panose="020F0502020204030204" pitchFamily="34" charset="0"/>
                <a:ea typeface="Calibri" panose="020F0502020204030204" pitchFamily="34" charset="0"/>
                <a:cs typeface="Arial" panose="020B0604020202020204" pitchFamily="34" charset="0"/>
              </a:rPr>
            </a:br>
            <a:r>
              <a:rPr lang="en-GB" sz="2400">
                <a:latin typeface="Calibri"/>
                <a:ea typeface="Calibri"/>
                <a:cs typeface="Arial"/>
              </a:rPr>
              <a:t>Senior Consultant </a:t>
            </a:r>
            <a:br>
              <a:rPr lang="en-GB" sz="2400">
                <a:latin typeface="Calibri" panose="020F0502020204030204" pitchFamily="34" charset="0"/>
                <a:cs typeface="Arial" panose="020B0604020202020204" pitchFamily="34" charset="0"/>
              </a:rPr>
            </a:br>
            <a:r>
              <a:rPr lang="en-GB" sz="2400" err="1">
                <a:latin typeface="Calibri"/>
                <a:ea typeface="Calibri"/>
                <a:cs typeface="Arial"/>
              </a:rPr>
              <a:t>Gemserv</a:t>
            </a:r>
            <a:r>
              <a:rPr lang="en-GB" sz="2400">
                <a:latin typeface="Calibri"/>
                <a:ea typeface="Calibri"/>
                <a:cs typeface="Arial"/>
              </a:rPr>
              <a:t> </a:t>
            </a:r>
            <a:br>
              <a:rPr lang="en-GB" sz="1800"/>
            </a:br>
            <a:endParaRPr lang="en-GB" sz="4000"/>
          </a:p>
        </p:txBody>
      </p:sp>
    </p:spTree>
    <p:extLst>
      <p:ext uri="{BB962C8B-B14F-4D97-AF65-F5344CB8AC3E}">
        <p14:creationId xmlns:p14="http://schemas.microsoft.com/office/powerpoint/2010/main" val="38220980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A3583-E9A7-9AC6-EF65-82A8E5B02F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F69D51-05D6-23C4-8787-6AA184CDCF93}"/>
              </a:ext>
            </a:extLst>
          </p:cNvPr>
          <p:cNvSpPr>
            <a:spLocks noGrp="1"/>
          </p:cNvSpPr>
          <p:nvPr>
            <p:ph type="title"/>
          </p:nvPr>
        </p:nvSpPr>
        <p:spPr/>
        <p:txBody>
          <a:bodyPr/>
          <a:lstStyle/>
          <a:p>
            <a:r>
              <a:rPr lang="en-GB"/>
              <a:t>Green Book Business Case</a:t>
            </a:r>
          </a:p>
        </p:txBody>
      </p:sp>
      <p:sp>
        <p:nvSpPr>
          <p:cNvPr id="3" name="Content Placeholder 2">
            <a:extLst>
              <a:ext uri="{FF2B5EF4-FFF2-40B4-BE49-F238E27FC236}">
                <a16:creationId xmlns:a16="http://schemas.microsoft.com/office/drawing/2014/main" id="{E048BCE9-12C2-FC67-0EFB-145A8E0802A1}"/>
              </a:ext>
            </a:extLst>
          </p:cNvPr>
          <p:cNvSpPr>
            <a:spLocks noGrp="1"/>
          </p:cNvSpPr>
          <p:nvPr>
            <p:ph idx="1"/>
          </p:nvPr>
        </p:nvSpPr>
        <p:spPr/>
        <p:txBody>
          <a:bodyPr/>
          <a:lstStyle/>
          <a:p>
            <a:r>
              <a:rPr lang="en-GB"/>
              <a:t>Strategic</a:t>
            </a:r>
          </a:p>
          <a:p>
            <a:r>
              <a:rPr lang="en-GB"/>
              <a:t>Economic</a:t>
            </a:r>
          </a:p>
          <a:p>
            <a:r>
              <a:rPr lang="en-GB"/>
              <a:t>Commercial</a:t>
            </a:r>
          </a:p>
          <a:p>
            <a:r>
              <a:rPr lang="en-GB"/>
              <a:t>Financial</a:t>
            </a:r>
          </a:p>
          <a:p>
            <a:r>
              <a:rPr lang="en-GB" b="1"/>
              <a:t>Management</a:t>
            </a:r>
          </a:p>
          <a:p>
            <a:pPr lvl="2">
              <a:buFont typeface="Wingdings" panose="05000000000000000000" pitchFamily="2" charset="2"/>
              <a:buChar char="q"/>
            </a:pPr>
            <a:r>
              <a:rPr lang="en-GB" sz="1800">
                <a:solidFill>
                  <a:srgbClr val="3A3C3B"/>
                </a:solidFill>
                <a:effectLst/>
                <a:latin typeface="Calibri" panose="020F0502020204030204" pitchFamily="34" charset="0"/>
                <a:ea typeface="Calibri" panose="020F0502020204030204" pitchFamily="34" charset="0"/>
                <a:cs typeface="Times New Roman" panose="02020603050405020304" pitchFamily="18" charset="0"/>
              </a:rPr>
              <a:t>The Management Case assesses whether a proposal can be successfully delivered by the organisation and its partners. It sets-out the arrangements for delivery, monitoring and evaluation of the scheme, specifically elements such as: </a:t>
            </a:r>
            <a:r>
              <a:rPr lang="en-GB" sz="1800" b="1">
                <a:solidFill>
                  <a:srgbClr val="3A3C3B"/>
                </a:solidFill>
                <a:effectLst/>
                <a:latin typeface="Calibri" panose="020F0502020204030204" pitchFamily="34" charset="0"/>
                <a:ea typeface="Calibri" panose="020F0502020204030204" pitchFamily="34" charset="0"/>
                <a:cs typeface="Times New Roman" panose="02020603050405020304" pitchFamily="18" charset="0"/>
              </a:rPr>
              <a:t>project planning, governance structure, risk management, communications and stakeholder management, benefits realisation and assurance</a:t>
            </a:r>
            <a:endParaRPr lang="en-GB" sz="4400" b="1"/>
          </a:p>
        </p:txBody>
      </p:sp>
    </p:spTree>
    <p:extLst>
      <p:ext uri="{BB962C8B-B14F-4D97-AF65-F5344CB8AC3E}">
        <p14:creationId xmlns:p14="http://schemas.microsoft.com/office/powerpoint/2010/main" val="18058086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B2A50-DE76-14BA-1552-2830E431D1FC}"/>
              </a:ext>
            </a:extLst>
          </p:cNvPr>
          <p:cNvSpPr>
            <a:spLocks noGrp="1"/>
          </p:cNvSpPr>
          <p:nvPr>
            <p:ph type="title"/>
          </p:nvPr>
        </p:nvSpPr>
        <p:spPr/>
        <p:txBody>
          <a:bodyPr/>
          <a:lstStyle/>
          <a:p>
            <a:r>
              <a:rPr lang="en-GB"/>
              <a:t>Management Case	</a:t>
            </a:r>
          </a:p>
        </p:txBody>
      </p:sp>
      <p:pic>
        <p:nvPicPr>
          <p:cNvPr id="4" name="Picture 3" descr="A diagram of a company&#10;&#10;Description automatically generated">
            <a:extLst>
              <a:ext uri="{FF2B5EF4-FFF2-40B4-BE49-F238E27FC236}">
                <a16:creationId xmlns:a16="http://schemas.microsoft.com/office/drawing/2014/main" id="{333AEA05-6913-6FC5-E888-03989E50324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3198" y="1492469"/>
            <a:ext cx="11253482" cy="4932549"/>
          </a:xfrm>
          <a:prstGeom prst="rect">
            <a:avLst/>
          </a:prstGeom>
          <a:noFill/>
        </p:spPr>
      </p:pic>
    </p:spTree>
    <p:extLst>
      <p:ext uri="{BB962C8B-B14F-4D97-AF65-F5344CB8AC3E}">
        <p14:creationId xmlns:p14="http://schemas.microsoft.com/office/powerpoint/2010/main" val="19950683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5A82063-A52A-501B-81E3-7D8521417F55}"/>
              </a:ext>
            </a:extLst>
          </p:cNvPr>
          <p:cNvSpPr>
            <a:spLocks noGrp="1"/>
          </p:cNvSpPr>
          <p:nvPr>
            <p:ph type="body" idx="1"/>
          </p:nvPr>
        </p:nvSpPr>
        <p:spPr/>
        <p:txBody>
          <a:bodyPr/>
          <a:lstStyle/>
          <a:p>
            <a:r>
              <a:rPr lang="en-GB"/>
              <a:t>Also Requires:</a:t>
            </a:r>
          </a:p>
        </p:txBody>
      </p:sp>
      <p:sp>
        <p:nvSpPr>
          <p:cNvPr id="3" name="Content Placeholder 2">
            <a:extLst>
              <a:ext uri="{FF2B5EF4-FFF2-40B4-BE49-F238E27FC236}">
                <a16:creationId xmlns:a16="http://schemas.microsoft.com/office/drawing/2014/main" id="{43A40C15-6999-7858-8BCA-E2EB3D952CB3}"/>
              </a:ext>
            </a:extLst>
          </p:cNvPr>
          <p:cNvSpPr>
            <a:spLocks noGrp="1"/>
          </p:cNvSpPr>
          <p:nvPr>
            <p:ph sz="half" idx="2"/>
          </p:nvPr>
        </p:nvSpPr>
        <p:spPr/>
        <p:txBody>
          <a:bodyPr>
            <a:normAutofit/>
          </a:bodyPr>
          <a:lstStyle/>
          <a:p>
            <a:r>
              <a:rPr lang="en-GB" sz="2200"/>
              <a:t>Specialist advisors to support Project Board, providing Commercial, Legal, Procurement expertise</a:t>
            </a:r>
          </a:p>
          <a:p>
            <a:r>
              <a:rPr lang="en-GB" sz="2200"/>
              <a:t>Change Management Strategy</a:t>
            </a:r>
          </a:p>
          <a:p>
            <a:r>
              <a:rPr lang="en-GB" sz="2200"/>
              <a:t>Independent Assurance</a:t>
            </a:r>
          </a:p>
          <a:p>
            <a:r>
              <a:rPr lang="en-GB" sz="2200"/>
              <a:t>Risk Management</a:t>
            </a:r>
          </a:p>
        </p:txBody>
      </p:sp>
      <p:sp>
        <p:nvSpPr>
          <p:cNvPr id="5" name="Text Placeholder 4">
            <a:extLst>
              <a:ext uri="{FF2B5EF4-FFF2-40B4-BE49-F238E27FC236}">
                <a16:creationId xmlns:a16="http://schemas.microsoft.com/office/drawing/2014/main" id="{97C01B70-DE44-108C-0906-84BE06F0BC85}"/>
              </a:ext>
            </a:extLst>
          </p:cNvPr>
          <p:cNvSpPr>
            <a:spLocks noGrp="1"/>
          </p:cNvSpPr>
          <p:nvPr>
            <p:ph type="body" sz="quarter" idx="3"/>
          </p:nvPr>
        </p:nvSpPr>
        <p:spPr/>
        <p:txBody>
          <a:bodyPr/>
          <a:lstStyle/>
          <a:p>
            <a:r>
              <a:rPr lang="en-GB"/>
              <a:t>Next Steps for MC</a:t>
            </a:r>
          </a:p>
        </p:txBody>
      </p:sp>
      <p:sp>
        <p:nvSpPr>
          <p:cNvPr id="2" name="Title 1">
            <a:extLst>
              <a:ext uri="{FF2B5EF4-FFF2-40B4-BE49-F238E27FC236}">
                <a16:creationId xmlns:a16="http://schemas.microsoft.com/office/drawing/2014/main" id="{ED882457-A430-EAFA-FE94-26F7C8F05215}"/>
              </a:ext>
            </a:extLst>
          </p:cNvPr>
          <p:cNvSpPr>
            <a:spLocks noGrp="1"/>
          </p:cNvSpPr>
          <p:nvPr>
            <p:ph type="title"/>
          </p:nvPr>
        </p:nvSpPr>
        <p:spPr/>
        <p:txBody>
          <a:bodyPr/>
          <a:lstStyle/>
          <a:p>
            <a:r>
              <a:rPr lang="en-GB"/>
              <a:t>Management Case</a:t>
            </a:r>
          </a:p>
        </p:txBody>
      </p:sp>
      <p:sp>
        <p:nvSpPr>
          <p:cNvPr id="7" name="TextBox 6">
            <a:extLst>
              <a:ext uri="{FF2B5EF4-FFF2-40B4-BE49-F238E27FC236}">
                <a16:creationId xmlns:a16="http://schemas.microsoft.com/office/drawing/2014/main" id="{B6BA60A7-9351-15DB-27B1-45D9B7849411}"/>
              </a:ext>
            </a:extLst>
          </p:cNvPr>
          <p:cNvSpPr txBox="1"/>
          <p:nvPr/>
        </p:nvSpPr>
        <p:spPr>
          <a:xfrm>
            <a:off x="6000749" y="2047874"/>
            <a:ext cx="6061982" cy="47782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GB" sz="1400">
                <a:solidFill>
                  <a:srgbClr val="50626F"/>
                </a:solidFill>
                <a:latin typeface="Trebuchet MS"/>
              </a:rPr>
              <a:t>Finalise the sponsor position for the project;</a:t>
            </a:r>
            <a:r>
              <a:rPr lang="en-US" sz="1400">
                <a:solidFill>
                  <a:srgbClr val="50626F"/>
                </a:solidFill>
                <a:latin typeface="Trebuchet MS"/>
              </a:rPr>
              <a:t> </a:t>
            </a:r>
            <a:endParaRPr lang="en-US" sz="1400">
              <a:latin typeface="Trebuchet MS"/>
            </a:endParaRPr>
          </a:p>
          <a:p>
            <a:pPr marL="171450" indent="-171450">
              <a:buFont typeface="Arial"/>
              <a:buChar char="•"/>
            </a:pPr>
            <a:r>
              <a:rPr lang="en-GB" sz="1400">
                <a:solidFill>
                  <a:srgbClr val="50626F"/>
                </a:solidFill>
                <a:latin typeface="Trebuchet MS"/>
              </a:rPr>
              <a:t>Finalise the SRO position and the membership of the Project Board;</a:t>
            </a:r>
            <a:r>
              <a:rPr lang="en-US" sz="1400">
                <a:solidFill>
                  <a:srgbClr val="50626F"/>
                </a:solidFill>
                <a:latin typeface="Trebuchet MS"/>
              </a:rPr>
              <a:t> </a:t>
            </a:r>
            <a:endParaRPr lang="en-GB" sz="1400">
              <a:solidFill>
                <a:srgbClr val="50626F"/>
              </a:solidFill>
              <a:latin typeface="Trebuchet MS"/>
            </a:endParaRPr>
          </a:p>
          <a:p>
            <a:pPr marL="171450" indent="-171450">
              <a:buFont typeface="Arial"/>
              <a:buChar char="•"/>
            </a:pPr>
            <a:r>
              <a:rPr lang="en-GB" sz="1400">
                <a:solidFill>
                  <a:srgbClr val="50626F"/>
                </a:solidFill>
                <a:latin typeface="Trebuchet MS"/>
              </a:rPr>
              <a:t>Finalise the work package for the Project Management;</a:t>
            </a:r>
            <a:r>
              <a:rPr lang="en-US" sz="1400">
                <a:solidFill>
                  <a:srgbClr val="50626F"/>
                </a:solidFill>
                <a:latin typeface="Trebuchet MS"/>
              </a:rPr>
              <a:t> </a:t>
            </a:r>
            <a:endParaRPr lang="en-GB" sz="1400">
              <a:solidFill>
                <a:srgbClr val="50626F"/>
              </a:solidFill>
              <a:latin typeface="Trebuchet MS"/>
            </a:endParaRPr>
          </a:p>
          <a:p>
            <a:pPr marL="171450" indent="-171450">
              <a:buFont typeface="Arial"/>
              <a:buChar char="•"/>
            </a:pPr>
            <a:r>
              <a:rPr lang="en-GB" sz="1400">
                <a:solidFill>
                  <a:srgbClr val="50626F"/>
                </a:solidFill>
                <a:latin typeface="Trebuchet MS"/>
              </a:rPr>
              <a:t>Agree upon whether a benefits manager / benefits working group is required;</a:t>
            </a:r>
            <a:r>
              <a:rPr lang="en-US" sz="1400">
                <a:solidFill>
                  <a:srgbClr val="50626F"/>
                </a:solidFill>
                <a:latin typeface="Trebuchet MS"/>
              </a:rPr>
              <a:t> </a:t>
            </a:r>
            <a:endParaRPr lang="en-GB" sz="1400">
              <a:solidFill>
                <a:srgbClr val="50626F"/>
              </a:solidFill>
              <a:latin typeface="Trebuchet MS"/>
            </a:endParaRPr>
          </a:p>
          <a:p>
            <a:pPr marL="171450" indent="-171450">
              <a:buFont typeface="Arial"/>
              <a:buChar char="•"/>
            </a:pPr>
            <a:r>
              <a:rPr lang="en-GB" sz="1400">
                <a:solidFill>
                  <a:srgbClr val="50626F"/>
                </a:solidFill>
                <a:latin typeface="Trebuchet MS"/>
              </a:rPr>
              <a:t>Agree upon the assurance framework for the project (Independent / In-House);</a:t>
            </a:r>
            <a:r>
              <a:rPr lang="en-US" sz="1400">
                <a:solidFill>
                  <a:srgbClr val="50626F"/>
                </a:solidFill>
                <a:latin typeface="Trebuchet MS"/>
              </a:rPr>
              <a:t> </a:t>
            </a:r>
            <a:endParaRPr lang="en-GB" sz="1400">
              <a:solidFill>
                <a:srgbClr val="50626F"/>
              </a:solidFill>
              <a:latin typeface="Trebuchet MS"/>
            </a:endParaRPr>
          </a:p>
          <a:p>
            <a:pPr marL="171450" indent="-171450">
              <a:buFont typeface="Arial"/>
              <a:buChar char="•"/>
            </a:pPr>
            <a:r>
              <a:rPr lang="en-GB" sz="1400">
                <a:solidFill>
                  <a:srgbClr val="50626F"/>
                </a:solidFill>
                <a:latin typeface="Trebuchet MS"/>
              </a:rPr>
              <a:t>Agree upon where the funding is being derived from and ensure that any funders' requirements are built into the governance structure and built into the contractual arrangements of the Fund and its partners;</a:t>
            </a:r>
            <a:r>
              <a:rPr lang="en-US" sz="1400">
                <a:solidFill>
                  <a:srgbClr val="50626F"/>
                </a:solidFill>
                <a:latin typeface="Trebuchet MS"/>
              </a:rPr>
              <a:t> </a:t>
            </a:r>
            <a:endParaRPr lang="en-GB" sz="1400">
              <a:solidFill>
                <a:srgbClr val="50626F"/>
              </a:solidFill>
              <a:latin typeface="Trebuchet MS"/>
            </a:endParaRPr>
          </a:p>
          <a:p>
            <a:pPr marL="171450" indent="-171450">
              <a:buFont typeface="Arial"/>
              <a:buChar char="•"/>
            </a:pPr>
            <a:r>
              <a:rPr lang="en-GB" sz="1400">
                <a:solidFill>
                  <a:srgbClr val="50626F"/>
                </a:solidFill>
                <a:latin typeface="Trebuchet MS"/>
              </a:rPr>
              <a:t>Develop Contingency Arrangements and Plan is the preferred proposal is not taken forward;</a:t>
            </a:r>
            <a:r>
              <a:rPr lang="en-US" sz="1400">
                <a:solidFill>
                  <a:srgbClr val="50626F"/>
                </a:solidFill>
                <a:latin typeface="Trebuchet MS"/>
              </a:rPr>
              <a:t> </a:t>
            </a:r>
            <a:endParaRPr lang="en-GB" sz="1400">
              <a:solidFill>
                <a:srgbClr val="50626F"/>
              </a:solidFill>
              <a:latin typeface="Trebuchet MS"/>
            </a:endParaRPr>
          </a:p>
          <a:p>
            <a:pPr marL="171450" indent="-171450">
              <a:buFont typeface="Arial"/>
              <a:buChar char="•"/>
            </a:pPr>
            <a:r>
              <a:rPr lang="en-GB" sz="1400">
                <a:solidFill>
                  <a:srgbClr val="50626F"/>
                </a:solidFill>
                <a:latin typeface="Trebuchet MS"/>
              </a:rPr>
              <a:t>The above should be presented within a governance framework (project structure, reporting lines, roles and responsibilities), together with named individuals, any vacancies and plans for any future changes;</a:t>
            </a:r>
            <a:r>
              <a:rPr lang="en-US" sz="1400">
                <a:solidFill>
                  <a:srgbClr val="50626F"/>
                </a:solidFill>
                <a:latin typeface="Trebuchet MS"/>
              </a:rPr>
              <a:t> </a:t>
            </a:r>
            <a:endParaRPr lang="en-GB" sz="1400">
              <a:solidFill>
                <a:srgbClr val="50626F"/>
              </a:solidFill>
              <a:latin typeface="Trebuchet MS"/>
            </a:endParaRPr>
          </a:p>
          <a:p>
            <a:pPr marL="171450" indent="-171450">
              <a:buFont typeface="Arial"/>
              <a:buChar char="•"/>
            </a:pPr>
            <a:r>
              <a:rPr lang="en-GB" sz="1400">
                <a:solidFill>
                  <a:srgbClr val="50626F"/>
                </a:solidFill>
                <a:latin typeface="Trebuchet MS"/>
              </a:rPr>
              <a:t>Specialist advisors: define specific work packages and expected deliverables, for example Procurement, Legal and specialist support in respect of FCA requirements and permissions;  </a:t>
            </a:r>
          </a:p>
          <a:p>
            <a:pPr marL="171450" indent="-171450">
              <a:buFont typeface="Arial"/>
              <a:buChar char="•"/>
            </a:pPr>
            <a:r>
              <a:rPr lang="en-GB" sz="1400">
                <a:solidFill>
                  <a:srgbClr val="50626F"/>
                </a:solidFill>
                <a:latin typeface="Trebuchet MS"/>
              </a:rPr>
              <a:t>Governance arrangements: Relationship between the Fund Manager and Lender, etc.</a:t>
            </a:r>
            <a:r>
              <a:rPr lang="en-US" sz="1400">
                <a:solidFill>
                  <a:srgbClr val="50626F"/>
                </a:solidFill>
                <a:latin typeface="Trebuchet MS"/>
              </a:rPr>
              <a:t> </a:t>
            </a:r>
            <a:endParaRPr lang="en-GB" sz="1400">
              <a:solidFill>
                <a:srgbClr val="50626F"/>
              </a:solidFill>
              <a:latin typeface="Trebuchet MS"/>
            </a:endParaRPr>
          </a:p>
          <a:p>
            <a:pPr marL="171450" indent="-171450" algn="l">
              <a:buFont typeface="Arial"/>
              <a:buChar char="•"/>
            </a:pPr>
            <a:endParaRPr lang="en-GB" sz="1050"/>
          </a:p>
        </p:txBody>
      </p:sp>
    </p:spTree>
    <p:extLst>
      <p:ext uri="{BB962C8B-B14F-4D97-AF65-F5344CB8AC3E}">
        <p14:creationId xmlns:p14="http://schemas.microsoft.com/office/powerpoint/2010/main" val="36859138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63FA01-A594-40BD-815D-B12B47611F0D}"/>
              </a:ext>
            </a:extLst>
          </p:cNvPr>
          <p:cNvSpPr>
            <a:spLocks noGrp="1"/>
          </p:cNvSpPr>
          <p:nvPr>
            <p:ph type="ctrTitle"/>
          </p:nvPr>
        </p:nvSpPr>
        <p:spPr>
          <a:xfrm>
            <a:off x="228600" y="1768894"/>
            <a:ext cx="7139400" cy="2823577"/>
          </a:xfrm>
        </p:spPr>
        <p:txBody>
          <a:bodyPr/>
          <a:lstStyle/>
          <a:p>
            <a:pPr>
              <a:lnSpc>
                <a:spcPct val="100000"/>
              </a:lnSpc>
              <a:spcBef>
                <a:spcPts val="600"/>
              </a:spcBef>
              <a:spcAft>
                <a:spcPts val="600"/>
              </a:spcAft>
            </a:pPr>
            <a:r>
              <a:rPr lang="en-GB" sz="3600">
                <a:latin typeface="Calibri"/>
                <a:ea typeface="Calibri"/>
                <a:cs typeface="Arial"/>
              </a:rPr>
              <a:t>Able To Pay Finance – Stage Two </a:t>
            </a:r>
            <a:br>
              <a:rPr lang="en-GB" sz="1800">
                <a:effectLst/>
                <a:latin typeface="Aptos"/>
                <a:ea typeface="Calibri" panose="020F0502020204030204" pitchFamily="34" charset="0"/>
                <a:cs typeface="Calibri" panose="020F0502020204030204" pitchFamily="34" charset="0"/>
              </a:rPr>
            </a:br>
            <a:br>
              <a:rPr lang="en-GB" sz="1800"/>
            </a:br>
            <a:r>
              <a:rPr lang="en-GB" sz="3600">
                <a:latin typeface="Calibri"/>
                <a:ea typeface="Calibri"/>
                <a:cs typeface="Arial"/>
              </a:rPr>
              <a:t>Risks</a:t>
            </a:r>
            <a:br>
              <a:rPr lang="en-GB" sz="3600">
                <a:latin typeface="Calibri"/>
                <a:cs typeface="Arial"/>
              </a:rPr>
            </a:br>
            <a:br>
              <a:rPr lang="en-GB" sz="3600">
                <a:latin typeface="Calibri" panose="020F0502020204030204" pitchFamily="34" charset="0"/>
                <a:cs typeface="Arial" panose="020B0604020202020204" pitchFamily="34" charset="0"/>
              </a:rPr>
            </a:br>
            <a:r>
              <a:rPr lang="en-GB" sz="2400" b="1">
                <a:effectLst/>
                <a:latin typeface="Calibri"/>
                <a:ea typeface="Calibri"/>
                <a:cs typeface="Arial"/>
              </a:rPr>
              <a:t>Justin </a:t>
            </a:r>
            <a:r>
              <a:rPr lang="en-GB" sz="2400" b="1" err="1">
                <a:effectLst/>
                <a:latin typeface="Calibri"/>
                <a:ea typeface="Calibri"/>
                <a:cs typeface="Arial"/>
              </a:rPr>
              <a:t>Olosunde</a:t>
            </a:r>
            <a:r>
              <a:rPr lang="en-GB" sz="2400">
                <a:latin typeface="Calibri"/>
                <a:ea typeface="Calibri"/>
                <a:cs typeface="Arial"/>
              </a:rPr>
              <a:t> </a:t>
            </a:r>
            <a:r>
              <a:rPr lang="en-GB" sz="2400" b="1">
                <a:effectLst/>
                <a:latin typeface="Calibri"/>
                <a:ea typeface="Calibri"/>
                <a:cs typeface="Arial"/>
              </a:rPr>
              <a:t> </a:t>
            </a:r>
            <a:br>
              <a:rPr lang="en-GB" sz="2400">
                <a:effectLst/>
                <a:latin typeface="Calibri" panose="020F0502020204030204" pitchFamily="34" charset="0"/>
                <a:ea typeface="Calibri" panose="020F0502020204030204" pitchFamily="34" charset="0"/>
                <a:cs typeface="Arial" panose="020B0604020202020204" pitchFamily="34" charset="0"/>
              </a:rPr>
            </a:br>
            <a:br>
              <a:rPr lang="en-GB" sz="2400">
                <a:effectLst/>
                <a:latin typeface="Calibri" panose="020F0502020204030204" pitchFamily="34" charset="0"/>
                <a:ea typeface="Calibri" panose="020F0502020204030204" pitchFamily="34" charset="0"/>
                <a:cs typeface="Arial" panose="020B0604020202020204" pitchFamily="34" charset="0"/>
              </a:rPr>
            </a:br>
            <a:r>
              <a:rPr lang="en-GB" sz="2400">
                <a:latin typeface="Calibri"/>
                <a:ea typeface="Calibri"/>
                <a:cs typeface="Arial"/>
              </a:rPr>
              <a:t>Hub Funding &amp; Investment Manager</a:t>
            </a:r>
            <a:br>
              <a:rPr lang="en-GB" sz="2400">
                <a:latin typeface="Calibri" panose="020F0502020204030204" pitchFamily="34" charset="0"/>
                <a:cs typeface="Arial" panose="020B0604020202020204" pitchFamily="34" charset="0"/>
              </a:rPr>
            </a:br>
            <a:r>
              <a:rPr lang="en-GB" sz="2400">
                <a:latin typeface="Calibri"/>
                <a:ea typeface="Calibri"/>
                <a:cs typeface="Arial"/>
              </a:rPr>
              <a:t>SW Net Zero Hub </a:t>
            </a:r>
            <a:br>
              <a:rPr lang="en-GB" sz="1800"/>
            </a:br>
            <a:endParaRPr lang="en-GB" sz="4000"/>
          </a:p>
        </p:txBody>
      </p:sp>
    </p:spTree>
    <p:extLst>
      <p:ext uri="{BB962C8B-B14F-4D97-AF65-F5344CB8AC3E}">
        <p14:creationId xmlns:p14="http://schemas.microsoft.com/office/powerpoint/2010/main" val="3982969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17E5CC-9983-41A6-AA56-706E65F2C7C3}"/>
              </a:ext>
            </a:extLst>
          </p:cNvPr>
          <p:cNvSpPr>
            <a:spLocks noGrp="1"/>
          </p:cNvSpPr>
          <p:nvPr>
            <p:ph sz="quarter" idx="30"/>
          </p:nvPr>
        </p:nvSpPr>
        <p:spPr>
          <a:xfrm>
            <a:off x="693115" y="1616765"/>
            <a:ext cx="6754607" cy="1550505"/>
          </a:xfrm>
        </p:spPr>
        <p:txBody>
          <a:bodyPr>
            <a:normAutofit fontScale="25000" lnSpcReduction="20000"/>
          </a:bodyPr>
          <a:lstStyle/>
          <a:p>
            <a:pPr marL="0" indent="0" rtl="0">
              <a:lnSpc>
                <a:spcPct val="150000"/>
              </a:lnSpc>
              <a:spcBef>
                <a:spcPts val="0"/>
              </a:spcBef>
              <a:buNone/>
            </a:pPr>
            <a:r>
              <a:rPr lang="en-GB" sz="11200">
                <a:effectLst/>
                <a:latin typeface="+mj-lt"/>
              </a:rPr>
              <a:t>The South West Net Zero Hub provides impartial advice, technical support and funding to public and not-for-profit organisations, to develop projects that accelerate emission reductions and enable the transition to a more sustainable future</a:t>
            </a:r>
            <a:r>
              <a:rPr lang="en-GB" sz="11200">
                <a:effectLst/>
                <a:latin typeface="-apple-system"/>
              </a:rPr>
              <a:t>.</a:t>
            </a:r>
          </a:p>
          <a:p>
            <a:endParaRPr lang="en-GB"/>
          </a:p>
        </p:txBody>
      </p:sp>
      <p:sp>
        <p:nvSpPr>
          <p:cNvPr id="3" name="Title 2">
            <a:extLst>
              <a:ext uri="{FF2B5EF4-FFF2-40B4-BE49-F238E27FC236}">
                <a16:creationId xmlns:a16="http://schemas.microsoft.com/office/drawing/2014/main" id="{34B27E0C-BC3D-4553-A3A4-E8C71928DE3A}"/>
              </a:ext>
            </a:extLst>
          </p:cNvPr>
          <p:cNvSpPr>
            <a:spLocks noGrp="1"/>
          </p:cNvSpPr>
          <p:nvPr>
            <p:ph type="title"/>
          </p:nvPr>
        </p:nvSpPr>
        <p:spPr>
          <a:xfrm>
            <a:off x="550862" y="326608"/>
            <a:ext cx="7175155" cy="720313"/>
          </a:xfrm>
        </p:spPr>
        <p:txBody>
          <a:bodyPr>
            <a:normAutofit/>
          </a:bodyPr>
          <a:lstStyle/>
          <a:p>
            <a:r>
              <a:rPr lang="en-GB"/>
              <a:t>South West net Zero Hub</a:t>
            </a:r>
          </a:p>
        </p:txBody>
      </p:sp>
      <p:grpSp>
        <p:nvGrpSpPr>
          <p:cNvPr id="7" name="Group 6">
            <a:extLst>
              <a:ext uri="{FF2B5EF4-FFF2-40B4-BE49-F238E27FC236}">
                <a16:creationId xmlns:a16="http://schemas.microsoft.com/office/drawing/2014/main" id="{397B9AED-3C8E-4B1C-A8CB-D9CF22398DE0}"/>
              </a:ext>
            </a:extLst>
          </p:cNvPr>
          <p:cNvGrpSpPr/>
          <p:nvPr/>
        </p:nvGrpSpPr>
        <p:grpSpPr>
          <a:xfrm>
            <a:off x="7447722" y="1497867"/>
            <a:ext cx="4665370" cy="4385727"/>
            <a:chOff x="6927739" y="2705494"/>
            <a:chExt cx="6420616" cy="4004674"/>
          </a:xfrm>
        </p:grpSpPr>
        <p:graphicFrame>
          <p:nvGraphicFramePr>
            <p:cNvPr id="8" name="Diagram 7">
              <a:extLst>
                <a:ext uri="{FF2B5EF4-FFF2-40B4-BE49-F238E27FC236}">
                  <a16:creationId xmlns:a16="http://schemas.microsoft.com/office/drawing/2014/main" id="{CAE0829A-682A-47B7-B043-EBB15B58B2D7}"/>
                </a:ext>
              </a:extLst>
            </p:cNvPr>
            <p:cNvGraphicFramePr/>
            <p:nvPr/>
          </p:nvGraphicFramePr>
          <p:xfrm>
            <a:off x="6927739" y="2705494"/>
            <a:ext cx="6420616" cy="40046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a:extLst>
                <a:ext uri="{FF2B5EF4-FFF2-40B4-BE49-F238E27FC236}">
                  <a16:creationId xmlns:a16="http://schemas.microsoft.com/office/drawing/2014/main" id="{F13AE403-8858-4CBC-820F-C4EFB3B4825A}"/>
                </a:ext>
              </a:extLst>
            </p:cNvPr>
            <p:cNvGrpSpPr/>
            <p:nvPr/>
          </p:nvGrpSpPr>
          <p:grpSpPr>
            <a:xfrm>
              <a:off x="7946084" y="3409357"/>
              <a:ext cx="4253063" cy="3217944"/>
              <a:chOff x="7946084" y="3409357"/>
              <a:chExt cx="4253063" cy="3217944"/>
            </a:xfrm>
          </p:grpSpPr>
          <p:sp>
            <p:nvSpPr>
              <p:cNvPr id="10" name="TextBox 9">
                <a:extLst>
                  <a:ext uri="{FF2B5EF4-FFF2-40B4-BE49-F238E27FC236}">
                    <a16:creationId xmlns:a16="http://schemas.microsoft.com/office/drawing/2014/main" id="{301CD2B6-EF4B-4634-9AFB-8F570FC1190E}"/>
                  </a:ext>
                </a:extLst>
              </p:cNvPr>
              <p:cNvSpPr txBox="1"/>
              <p:nvPr/>
            </p:nvSpPr>
            <p:spPr>
              <a:xfrm>
                <a:off x="9427506" y="3409357"/>
                <a:ext cx="1484702" cy="1292662"/>
              </a:xfrm>
              <a:prstGeom prst="rect">
                <a:avLst/>
              </a:prstGeom>
              <a:noFill/>
            </p:spPr>
            <p:txBody>
              <a:bodyPr wrap="none" rtlCol="0">
                <a:spAutoFit/>
              </a:bodyPr>
              <a:lstStyle/>
              <a:p>
                <a:pPr algn="ctr"/>
                <a:r>
                  <a:rPr lang="en-GB" sz="2000">
                    <a:solidFill>
                      <a:schemeClr val="bg1"/>
                    </a:solidFill>
                  </a:rPr>
                  <a:t>Gov</a:t>
                </a:r>
              </a:p>
              <a:p>
                <a:pPr algn="ctr"/>
                <a:endParaRPr lang="en-GB" sz="1400">
                  <a:solidFill>
                    <a:schemeClr val="bg1"/>
                  </a:solidFill>
                </a:endParaRPr>
              </a:p>
              <a:p>
                <a:pPr algn="ctr"/>
                <a:r>
                  <a:rPr lang="en-GB" sz="1400">
                    <a:solidFill>
                      <a:schemeClr val="bg1"/>
                    </a:solidFill>
                  </a:rPr>
                  <a:t>(Dept for </a:t>
                </a:r>
              </a:p>
              <a:p>
                <a:pPr algn="ctr"/>
                <a:r>
                  <a:rPr lang="en-GB" sz="1400">
                    <a:solidFill>
                      <a:schemeClr val="bg1"/>
                    </a:solidFill>
                  </a:rPr>
                  <a:t>Energy Security </a:t>
                </a:r>
              </a:p>
              <a:p>
                <a:pPr algn="ctr"/>
                <a:r>
                  <a:rPr lang="en-GB" sz="1400">
                    <a:solidFill>
                      <a:schemeClr val="bg1"/>
                    </a:solidFill>
                  </a:rPr>
                  <a:t>&amp; Net Zero)</a:t>
                </a:r>
                <a:endParaRPr lang="en-GB" sz="900">
                  <a:solidFill>
                    <a:schemeClr val="bg1"/>
                  </a:solidFill>
                </a:endParaRPr>
              </a:p>
            </p:txBody>
          </p:sp>
          <p:sp>
            <p:nvSpPr>
              <p:cNvPr id="11" name="TextBox 10">
                <a:extLst>
                  <a:ext uri="{FF2B5EF4-FFF2-40B4-BE49-F238E27FC236}">
                    <a16:creationId xmlns:a16="http://schemas.microsoft.com/office/drawing/2014/main" id="{7A74817C-D17D-4A30-A610-EB29E0100ECF}"/>
                  </a:ext>
                </a:extLst>
              </p:cNvPr>
              <p:cNvSpPr txBox="1"/>
              <p:nvPr/>
            </p:nvSpPr>
            <p:spPr>
              <a:xfrm>
                <a:off x="9546381" y="5032864"/>
                <a:ext cx="1183337" cy="707886"/>
              </a:xfrm>
              <a:prstGeom prst="rect">
                <a:avLst/>
              </a:prstGeom>
              <a:noFill/>
            </p:spPr>
            <p:txBody>
              <a:bodyPr wrap="none" rtlCol="0">
                <a:spAutoFit/>
              </a:bodyPr>
              <a:lstStyle/>
              <a:p>
                <a:pPr algn="ctr"/>
                <a:r>
                  <a:rPr lang="en-GB" sz="2000">
                    <a:solidFill>
                      <a:schemeClr val="bg1"/>
                    </a:solidFill>
                  </a:rPr>
                  <a:t>Net Zero</a:t>
                </a:r>
              </a:p>
              <a:p>
                <a:pPr algn="ctr"/>
                <a:r>
                  <a:rPr lang="en-GB" sz="2000">
                    <a:solidFill>
                      <a:schemeClr val="bg1"/>
                    </a:solidFill>
                  </a:rPr>
                  <a:t>Hubs</a:t>
                </a:r>
              </a:p>
            </p:txBody>
          </p:sp>
          <p:sp>
            <p:nvSpPr>
              <p:cNvPr id="12" name="TextBox 11">
                <a:extLst>
                  <a:ext uri="{FF2B5EF4-FFF2-40B4-BE49-F238E27FC236}">
                    <a16:creationId xmlns:a16="http://schemas.microsoft.com/office/drawing/2014/main" id="{9721A129-22C0-46CD-A621-89896530241A}"/>
                  </a:ext>
                </a:extLst>
              </p:cNvPr>
              <p:cNvSpPr txBox="1"/>
              <p:nvPr/>
            </p:nvSpPr>
            <p:spPr>
              <a:xfrm>
                <a:off x="7946084" y="5611638"/>
                <a:ext cx="1689887" cy="1015663"/>
              </a:xfrm>
              <a:prstGeom prst="rect">
                <a:avLst/>
              </a:prstGeom>
              <a:noFill/>
            </p:spPr>
            <p:txBody>
              <a:bodyPr wrap="none" rtlCol="0">
                <a:spAutoFit/>
              </a:bodyPr>
              <a:lstStyle/>
              <a:p>
                <a:pPr algn="ctr"/>
                <a:r>
                  <a:rPr lang="en-GB" sz="2000">
                    <a:solidFill>
                      <a:schemeClr val="bg1"/>
                    </a:solidFill>
                  </a:rPr>
                  <a:t>Local</a:t>
                </a:r>
              </a:p>
              <a:p>
                <a:pPr algn="ctr"/>
                <a:r>
                  <a:rPr lang="en-GB" sz="2000">
                    <a:solidFill>
                      <a:schemeClr val="bg1"/>
                    </a:solidFill>
                  </a:rPr>
                  <a:t>Councils &amp;</a:t>
                </a:r>
              </a:p>
              <a:p>
                <a:pPr algn="ctr"/>
                <a:r>
                  <a:rPr lang="en-GB" sz="2000">
                    <a:solidFill>
                      <a:schemeClr val="bg1"/>
                    </a:solidFill>
                  </a:rPr>
                  <a:t>Public Sector</a:t>
                </a:r>
              </a:p>
            </p:txBody>
          </p:sp>
          <p:sp>
            <p:nvSpPr>
              <p:cNvPr id="13" name="TextBox 12">
                <a:extLst>
                  <a:ext uri="{FF2B5EF4-FFF2-40B4-BE49-F238E27FC236}">
                    <a16:creationId xmlns:a16="http://schemas.microsoft.com/office/drawing/2014/main" id="{9F6F0BE3-25CC-4A13-B5C2-243DA391943A}"/>
                  </a:ext>
                </a:extLst>
              </p:cNvPr>
              <p:cNvSpPr txBox="1"/>
              <p:nvPr/>
            </p:nvSpPr>
            <p:spPr>
              <a:xfrm>
                <a:off x="10952525" y="5611638"/>
                <a:ext cx="1246622" cy="1015663"/>
              </a:xfrm>
              <a:prstGeom prst="rect">
                <a:avLst/>
              </a:prstGeom>
              <a:noFill/>
            </p:spPr>
            <p:txBody>
              <a:bodyPr wrap="none" rtlCol="0">
                <a:spAutoFit/>
              </a:bodyPr>
              <a:lstStyle/>
              <a:p>
                <a:pPr algn="ctr"/>
                <a:r>
                  <a:rPr lang="en-GB" sz="2000">
                    <a:solidFill>
                      <a:schemeClr val="bg1"/>
                    </a:solidFill>
                  </a:rPr>
                  <a:t>Third</a:t>
                </a:r>
              </a:p>
              <a:p>
                <a:pPr algn="ctr"/>
                <a:r>
                  <a:rPr lang="en-GB" sz="2000">
                    <a:solidFill>
                      <a:schemeClr val="bg1"/>
                    </a:solidFill>
                  </a:rPr>
                  <a:t>&amp; Private</a:t>
                </a:r>
              </a:p>
              <a:p>
                <a:pPr algn="ctr"/>
                <a:r>
                  <a:rPr lang="en-GB" sz="2000">
                    <a:solidFill>
                      <a:schemeClr val="bg1"/>
                    </a:solidFill>
                  </a:rPr>
                  <a:t>Sectors</a:t>
                </a:r>
              </a:p>
            </p:txBody>
          </p:sp>
        </p:grpSp>
      </p:grpSp>
    </p:spTree>
    <p:extLst>
      <p:ext uri="{BB962C8B-B14F-4D97-AF65-F5344CB8AC3E}">
        <p14:creationId xmlns:p14="http://schemas.microsoft.com/office/powerpoint/2010/main" val="27674899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02F26-F89A-F29C-DF84-117531EED0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36C134-3F3A-4F75-F655-A9BE1BF679FA}"/>
              </a:ext>
            </a:extLst>
          </p:cNvPr>
          <p:cNvSpPr>
            <a:spLocks noGrp="1"/>
          </p:cNvSpPr>
          <p:nvPr>
            <p:ph type="title"/>
          </p:nvPr>
        </p:nvSpPr>
        <p:spPr/>
        <p:txBody>
          <a:bodyPr/>
          <a:lstStyle/>
          <a:p>
            <a:r>
              <a:rPr lang="en-GB"/>
              <a:t>Identified Primary Risks</a:t>
            </a:r>
          </a:p>
        </p:txBody>
      </p:sp>
      <p:sp>
        <p:nvSpPr>
          <p:cNvPr id="5" name="TextBox 4">
            <a:extLst>
              <a:ext uri="{FF2B5EF4-FFF2-40B4-BE49-F238E27FC236}">
                <a16:creationId xmlns:a16="http://schemas.microsoft.com/office/drawing/2014/main" id="{6BFCEB2A-3129-5B71-D2CB-F0EE2F6DB9F4}"/>
              </a:ext>
            </a:extLst>
          </p:cNvPr>
          <p:cNvSpPr txBox="1"/>
          <p:nvPr/>
        </p:nvSpPr>
        <p:spPr>
          <a:xfrm>
            <a:off x="1036811" y="1441592"/>
            <a:ext cx="9741310" cy="5353068"/>
          </a:xfrm>
          <a:prstGeom prst="rect">
            <a:avLst/>
          </a:prstGeom>
          <a:noFill/>
        </p:spPr>
        <p:txBody>
          <a:bodyPr wrap="square">
            <a:spAutoFit/>
          </a:bodyPr>
          <a:lstStyle/>
          <a:p>
            <a:pPr marL="0" lvl="2">
              <a:lnSpc>
                <a:spcPct val="107000"/>
              </a:lnSpc>
              <a:spcAft>
                <a:spcPts val="800"/>
              </a:spcAft>
            </a:pPr>
            <a:r>
              <a:rPr lang="en-GB" sz="1400" b="1">
                <a:solidFill>
                  <a:schemeClr val="tx2"/>
                </a:solidFill>
                <a:effectLst/>
                <a:ea typeface="MS Gothic" panose="020B0609070205080204" pitchFamily="49" charset="-128"/>
                <a:cs typeface="Times New Roman" panose="02020603050405020304" pitchFamily="18" charset="0"/>
              </a:rPr>
              <a:t>This business case presents several areas of risk to the establishment of a loan fund and discusses mitigation in detail. While intricacies are discussed later on, these risks can be broadly assigned to the following categories:</a:t>
            </a:r>
          </a:p>
          <a:p>
            <a:pPr marL="0" lvl="2">
              <a:lnSpc>
                <a:spcPct val="107000"/>
              </a:lnSpc>
              <a:spcAft>
                <a:spcPts val="800"/>
              </a:spcAft>
            </a:pPr>
            <a:endParaRPr lang="en-GB" sz="1400" b="1">
              <a:solidFill>
                <a:schemeClr val="tx2"/>
              </a:solidFill>
              <a:effectLst/>
              <a:ea typeface="MS Gothic" panose="020B0609070205080204" pitchFamily="49" charset="-128"/>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en-GB" sz="1400" b="1">
                <a:solidFill>
                  <a:schemeClr val="tx2"/>
                </a:solidFill>
                <a:effectLst/>
                <a:ea typeface="Calibri" panose="020F0502020204030204" pitchFamily="34" charset="0"/>
                <a:cs typeface="Segoe UI" panose="020B0502040204020203" pitchFamily="34" charset="0"/>
              </a:rPr>
              <a:t>Consumer interest</a:t>
            </a:r>
            <a:r>
              <a:rPr lang="en-GB" sz="1400">
                <a:solidFill>
                  <a:schemeClr val="tx2"/>
                </a:solidFill>
                <a:effectLst/>
                <a:ea typeface="Calibri" panose="020F0502020204030204" pitchFamily="34" charset="0"/>
                <a:cs typeface="Segoe UI" panose="020B0502040204020203" pitchFamily="34" charset="0"/>
              </a:rPr>
              <a:t>: no loan fund can be established without suitable consumer interest and appetite resulting in uptake. </a:t>
            </a:r>
          </a:p>
          <a:p>
            <a:pPr marL="342900" lvl="0" indent="-342900">
              <a:lnSpc>
                <a:spcPct val="107000"/>
              </a:lnSpc>
              <a:spcAft>
                <a:spcPts val="600"/>
              </a:spcAft>
              <a:buFont typeface="Symbol" panose="05050102010706020507" pitchFamily="18" charset="2"/>
              <a:buChar char=""/>
            </a:pPr>
            <a:r>
              <a:rPr lang="en-GB" sz="1400" b="1">
                <a:solidFill>
                  <a:schemeClr val="tx2"/>
                </a:solidFill>
                <a:effectLst/>
                <a:ea typeface="Calibri" panose="020F0502020204030204" pitchFamily="34" charset="0"/>
                <a:cs typeface="Segoe UI" panose="020B0502040204020203" pitchFamily="34" charset="0"/>
              </a:rPr>
              <a:t>Attracting suitable public sector investment and attracting suitable private sector investment</a:t>
            </a:r>
            <a:r>
              <a:rPr lang="en-GB" sz="1400">
                <a:solidFill>
                  <a:schemeClr val="tx2"/>
                </a:solidFill>
                <a:effectLst/>
                <a:ea typeface="Calibri" panose="020F0502020204030204" pitchFamily="34" charset="0"/>
                <a:cs typeface="Segoe UI" panose="020B0502040204020203" pitchFamily="34" charset="0"/>
              </a:rPr>
              <a:t>: </a:t>
            </a:r>
          </a:p>
          <a:p>
            <a:pPr marL="800100" lvl="1" indent="-342900">
              <a:lnSpc>
                <a:spcPct val="107000"/>
              </a:lnSpc>
              <a:spcAft>
                <a:spcPts val="600"/>
              </a:spcAft>
              <a:buFont typeface="Symbol" panose="05050102010706020507" pitchFamily="18" charset="2"/>
              <a:buChar char=""/>
            </a:pPr>
            <a:r>
              <a:rPr lang="en-GB" sz="1400">
                <a:solidFill>
                  <a:schemeClr val="tx2"/>
                </a:solidFill>
                <a:ea typeface="Calibri" panose="020F0502020204030204" pitchFamily="34" charset="0"/>
                <a:cs typeface="Segoe UI" panose="020B0502040204020203" pitchFamily="34" charset="0"/>
              </a:rPr>
              <a:t>T</a:t>
            </a:r>
            <a:r>
              <a:rPr lang="en-GB" sz="1400">
                <a:solidFill>
                  <a:schemeClr val="tx2"/>
                </a:solidFill>
                <a:effectLst/>
                <a:ea typeface="Calibri" panose="020F0502020204030204" pitchFamily="34" charset="0"/>
                <a:cs typeface="Segoe UI" panose="020B0502040204020203" pitchFamily="34" charset="0"/>
              </a:rPr>
              <a:t>he financial viability of the loan fund requires both investment and grant funding to function as intended. </a:t>
            </a:r>
          </a:p>
          <a:p>
            <a:pPr marL="800100" lvl="1" indent="-342900">
              <a:lnSpc>
                <a:spcPct val="107000"/>
              </a:lnSpc>
              <a:spcAft>
                <a:spcPts val="600"/>
              </a:spcAft>
              <a:buFont typeface="Symbol" panose="05050102010706020507" pitchFamily="18" charset="2"/>
              <a:buChar char=""/>
            </a:pPr>
            <a:r>
              <a:rPr lang="en-GB" sz="1400">
                <a:solidFill>
                  <a:schemeClr val="tx2"/>
                </a:solidFill>
                <a:effectLst/>
                <a:ea typeface="Calibri" panose="020F0502020204030204" pitchFamily="34" charset="0"/>
                <a:cs typeface="Segoe UI" panose="020B0502040204020203" pitchFamily="34" charset="0"/>
              </a:rPr>
              <a:t>This blended fund delivers greater scale and achieves benefits that would otherwise be out of reach from the public sector funds alone. The overall benefits assessed in the economic case cannot be achieved or demonstrated without attracting suitable levels of funding from both sectors.</a:t>
            </a:r>
          </a:p>
          <a:p>
            <a:pPr marL="342900" lvl="0" indent="-342900">
              <a:lnSpc>
                <a:spcPct val="107000"/>
              </a:lnSpc>
              <a:spcAft>
                <a:spcPts val="600"/>
              </a:spcAft>
              <a:buFont typeface="Symbol" panose="05050102010706020507" pitchFamily="18" charset="2"/>
              <a:buChar char=""/>
            </a:pPr>
            <a:r>
              <a:rPr lang="en-GB" sz="1400" b="1">
                <a:solidFill>
                  <a:schemeClr val="tx2"/>
                </a:solidFill>
                <a:effectLst/>
                <a:ea typeface="Calibri" panose="020F0502020204030204" pitchFamily="34" charset="0"/>
                <a:cs typeface="Segoe UI" panose="020B0502040204020203" pitchFamily="34" charset="0"/>
              </a:rPr>
              <a:t>Appointment of suitable organisations to operate the Scheme</a:t>
            </a:r>
            <a:r>
              <a:rPr lang="en-GB" sz="1400">
                <a:solidFill>
                  <a:schemeClr val="tx2"/>
                </a:solidFill>
                <a:effectLst/>
                <a:ea typeface="Calibri" panose="020F0502020204030204" pitchFamily="34" charset="0"/>
                <a:cs typeface="Segoe UI" panose="020B0502040204020203" pitchFamily="34" charset="0"/>
              </a:rPr>
              <a:t>: overall scheme management will likely comprise a party with a full suite of fund management permissions (Fund Manager), and a party with consumer credit permissions (Consumer Credit Lender). Effective procurement and management of these roles will be key for the continued success of the loan fund.</a:t>
            </a:r>
          </a:p>
          <a:p>
            <a:pPr marL="342900" lvl="0" indent="-342900">
              <a:lnSpc>
                <a:spcPct val="107000"/>
              </a:lnSpc>
              <a:spcAft>
                <a:spcPts val="600"/>
              </a:spcAft>
              <a:buFont typeface="Symbol" panose="05050102010706020507" pitchFamily="18" charset="2"/>
              <a:buChar char=""/>
            </a:pPr>
            <a:r>
              <a:rPr lang="en-GB" sz="1400" b="1">
                <a:solidFill>
                  <a:schemeClr val="tx2"/>
                </a:solidFill>
                <a:effectLst/>
                <a:ea typeface="Calibri" panose="020F0502020204030204" pitchFamily="34" charset="0"/>
                <a:cs typeface="Segoe UI" panose="020B0502040204020203" pitchFamily="34" charset="0"/>
              </a:rPr>
              <a:t>Supply chain capability and installation quality</a:t>
            </a:r>
            <a:r>
              <a:rPr lang="en-GB" sz="1400">
                <a:solidFill>
                  <a:schemeClr val="tx2"/>
                </a:solidFill>
                <a:effectLst/>
                <a:ea typeface="Calibri" panose="020F0502020204030204" pitchFamily="34" charset="0"/>
                <a:cs typeface="Segoe UI" panose="020B0502040204020203" pitchFamily="34" charset="0"/>
              </a:rPr>
              <a:t>: while this fund is intended to bolster the supply chain, the overall capacity within the region remains a risk to successful operation of the fund (especially earlier on in its life cycle). </a:t>
            </a:r>
          </a:p>
          <a:p>
            <a:pPr marL="342900" lvl="0" indent="-342900">
              <a:lnSpc>
                <a:spcPct val="107000"/>
              </a:lnSpc>
              <a:spcAft>
                <a:spcPts val="600"/>
              </a:spcAft>
              <a:buFont typeface="Symbol" panose="05050102010706020507" pitchFamily="18" charset="2"/>
              <a:buChar char=""/>
            </a:pPr>
            <a:r>
              <a:rPr lang="en-GB" sz="1400" b="1">
                <a:solidFill>
                  <a:schemeClr val="tx2"/>
                </a:solidFill>
                <a:ea typeface="Calibri" panose="020F0502020204030204" pitchFamily="34" charset="0"/>
                <a:cs typeface="Segoe UI" panose="020B0502040204020203" pitchFamily="34" charset="0"/>
              </a:rPr>
              <a:t>Term Interest rate risk mitigation </a:t>
            </a:r>
            <a:r>
              <a:rPr lang="en-GB" sz="1400">
                <a:solidFill>
                  <a:schemeClr val="tx2"/>
                </a:solidFill>
                <a:ea typeface="Calibri" panose="020F0502020204030204" pitchFamily="34" charset="0"/>
                <a:cs typeface="Segoe UI" panose="020B0502040204020203" pitchFamily="34" charset="0"/>
              </a:rPr>
              <a:t>: Drawdown of capital must be linked to timely deployment of loans and in instances where there is a mismatch term interest rate exposure must be dynamically hedged by the fund manager.</a:t>
            </a:r>
            <a:endParaRPr lang="en-GB" sz="1400">
              <a:solidFill>
                <a:schemeClr val="tx2"/>
              </a:solidFill>
              <a:effectLst/>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10554659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63FA01-A594-40BD-815D-B12B47611F0D}"/>
              </a:ext>
            </a:extLst>
          </p:cNvPr>
          <p:cNvSpPr>
            <a:spLocks noGrp="1"/>
          </p:cNvSpPr>
          <p:nvPr>
            <p:ph type="ctrTitle"/>
          </p:nvPr>
        </p:nvSpPr>
        <p:spPr>
          <a:xfrm>
            <a:off x="228600" y="1768894"/>
            <a:ext cx="7139400" cy="2823577"/>
          </a:xfrm>
        </p:spPr>
        <p:txBody>
          <a:bodyPr/>
          <a:lstStyle/>
          <a:p>
            <a:pPr>
              <a:lnSpc>
                <a:spcPct val="100000"/>
              </a:lnSpc>
              <a:spcBef>
                <a:spcPts val="600"/>
              </a:spcBef>
              <a:spcAft>
                <a:spcPts val="600"/>
              </a:spcAft>
            </a:pPr>
            <a:r>
              <a:rPr lang="en-GB" sz="3600">
                <a:latin typeface="Calibri" panose="020F0502020204030204" pitchFamily="34" charset="0"/>
                <a:cs typeface="Arial" panose="020B0604020202020204" pitchFamily="34" charset="0"/>
              </a:rPr>
              <a:t>A Combined Authority Perspective </a:t>
            </a:r>
            <a:br>
              <a:rPr lang="en-GB" sz="3600">
                <a:latin typeface="Calibri" panose="020F0502020204030204" pitchFamily="34" charset="0"/>
                <a:cs typeface="Arial" panose="020B0604020202020204" pitchFamily="34" charset="0"/>
              </a:rPr>
            </a:br>
            <a:br>
              <a:rPr lang="en-GB" sz="3600">
                <a:latin typeface="Calibri" panose="020F0502020204030204" pitchFamily="34" charset="0"/>
                <a:cs typeface="Arial" panose="020B0604020202020204" pitchFamily="34" charset="0"/>
              </a:rPr>
            </a:br>
            <a:r>
              <a:rPr lang="en-GB" sz="2400">
                <a:latin typeface="Trebuchet MS"/>
              </a:rPr>
              <a:t>Kieran Highman</a:t>
            </a:r>
            <a:br>
              <a:rPr lang="en-GB" sz="2400">
                <a:effectLst/>
                <a:latin typeface="Calibri" panose="020F0502020204030204" pitchFamily="34" charset="0"/>
                <a:ea typeface="Calibri" panose="020F0502020204030204" pitchFamily="34" charset="0"/>
                <a:cs typeface="Arial" panose="020B0604020202020204" pitchFamily="34" charset="0"/>
              </a:rPr>
            </a:br>
            <a:br>
              <a:rPr lang="en-GB" sz="2400">
                <a:effectLst/>
                <a:latin typeface="Calibri" panose="020F0502020204030204" pitchFamily="34" charset="0"/>
                <a:ea typeface="Calibri" panose="020F0502020204030204" pitchFamily="34" charset="0"/>
                <a:cs typeface="Arial" panose="020B0604020202020204" pitchFamily="34" charset="0"/>
              </a:rPr>
            </a:br>
            <a:r>
              <a:rPr lang="en-GB" sz="2400">
                <a:effectLst/>
                <a:latin typeface="Calibri" panose="020F0502020204030204" pitchFamily="34" charset="0"/>
                <a:ea typeface="Calibri" panose="020F0502020204030204" pitchFamily="34" charset="0"/>
                <a:cs typeface="Arial" panose="020B0604020202020204" pitchFamily="34" charset="0"/>
              </a:rPr>
              <a:t>Senior Environment </a:t>
            </a:r>
            <a:r>
              <a:rPr lang="en-GB" sz="2400">
                <a:latin typeface="Calibri" panose="020F0502020204030204" pitchFamily="34" charset="0"/>
                <a:cs typeface="Arial" panose="020B0604020202020204" pitchFamily="34" charset="0"/>
              </a:rPr>
              <a:t>Manager</a:t>
            </a:r>
            <a:br>
              <a:rPr lang="en-GB" sz="2400">
                <a:latin typeface="Calibri" panose="020F0502020204030204" pitchFamily="34" charset="0"/>
                <a:cs typeface="Arial" panose="020B0604020202020204" pitchFamily="34" charset="0"/>
              </a:rPr>
            </a:br>
            <a:r>
              <a:rPr lang="en-GB" sz="2400">
                <a:latin typeface="Calibri" panose="020F0502020204030204" pitchFamily="34" charset="0"/>
                <a:cs typeface="Arial" panose="020B0604020202020204" pitchFamily="34" charset="0"/>
              </a:rPr>
              <a:t>West of England Combined Authority </a:t>
            </a:r>
            <a:br>
              <a:rPr lang="en-GB" sz="1800"/>
            </a:br>
            <a:endParaRPr lang="en-GB" sz="4000"/>
          </a:p>
        </p:txBody>
      </p:sp>
    </p:spTree>
    <p:extLst>
      <p:ext uri="{BB962C8B-B14F-4D97-AF65-F5344CB8AC3E}">
        <p14:creationId xmlns:p14="http://schemas.microsoft.com/office/powerpoint/2010/main" val="40584408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E86E0-96E3-44FD-BF96-7E6F1F889AA2}"/>
              </a:ext>
            </a:extLst>
          </p:cNvPr>
          <p:cNvSpPr>
            <a:spLocks noGrp="1"/>
          </p:cNvSpPr>
          <p:nvPr>
            <p:ph type="ctrTitle"/>
          </p:nvPr>
        </p:nvSpPr>
        <p:spPr>
          <a:xfrm>
            <a:off x="228600" y="1600734"/>
            <a:ext cx="6935993" cy="2661024"/>
          </a:xfrm>
        </p:spPr>
        <p:txBody>
          <a:bodyPr/>
          <a:lstStyle/>
          <a:p>
            <a:r>
              <a:rPr lang="en-GB" sz="4800">
                <a:latin typeface="Trebuchet MS"/>
              </a:rPr>
              <a:t>Combined Authority perspective on homeowner retrofit loan fund</a:t>
            </a:r>
            <a:br>
              <a:rPr lang="en-GB" sz="4800">
                <a:latin typeface="Trebuchet MS"/>
              </a:rPr>
            </a:br>
            <a:br>
              <a:rPr lang="en-GB" sz="2000">
                <a:latin typeface="Trebuchet MS"/>
              </a:rPr>
            </a:br>
            <a:br>
              <a:rPr lang="en-GB" sz="2000">
                <a:latin typeface="Trebuchet MS"/>
              </a:rPr>
            </a:br>
            <a:br>
              <a:rPr lang="en-GB" sz="2000">
                <a:latin typeface="Trebuchet MS"/>
              </a:rPr>
            </a:br>
            <a:r>
              <a:rPr lang="en-GB" sz="2400">
                <a:latin typeface="Trebuchet MS"/>
              </a:rPr>
              <a:t>30 April 2023</a:t>
            </a:r>
            <a:br>
              <a:rPr lang="en-GB" sz="2400">
                <a:latin typeface="Trebuchet MS"/>
              </a:rPr>
            </a:br>
            <a:r>
              <a:rPr lang="en-GB" sz="2400">
                <a:latin typeface="Trebuchet MS"/>
              </a:rPr>
              <a:t>Kieran Highman, Senior Environment Manager</a:t>
            </a:r>
            <a:r>
              <a:rPr lang="en-GB" sz="2000">
                <a:latin typeface="Trebuchet MS"/>
              </a:rPr>
              <a:t> </a:t>
            </a:r>
            <a:br>
              <a:rPr lang="en-GB" sz="1800">
                <a:latin typeface="Trebuchet MS"/>
              </a:rPr>
            </a:br>
            <a:br>
              <a:rPr lang="en-GB" sz="1800">
                <a:latin typeface="Trebuchet MS"/>
              </a:rPr>
            </a:br>
            <a:br>
              <a:rPr lang="en-GB" sz="1800">
                <a:latin typeface="Trebuchet MS"/>
              </a:rPr>
            </a:br>
            <a:br>
              <a:rPr lang="en-GB" sz="3200"/>
            </a:br>
            <a:endParaRPr lang="en-GB" sz="2400"/>
          </a:p>
        </p:txBody>
      </p:sp>
      <p:pic>
        <p:nvPicPr>
          <p:cNvPr id="5" name="Picture 4" descr="A person and a child holding a plant&#10;&#10;Description automatically generated with low confidence">
            <a:extLst>
              <a:ext uri="{FF2B5EF4-FFF2-40B4-BE49-F238E27FC236}">
                <a16:creationId xmlns:a16="http://schemas.microsoft.com/office/drawing/2014/main" id="{F69F3BD3-463E-6340-8A01-2EF3368D354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383498" y="1465239"/>
            <a:ext cx="2396818" cy="2981792"/>
          </a:xfrm>
          <a:prstGeom prst="rect">
            <a:avLst/>
          </a:prstGeom>
        </p:spPr>
      </p:pic>
      <p:pic>
        <p:nvPicPr>
          <p:cNvPr id="4" name="Picture 3" descr="A person's hands planting a small plant&#10;&#10;Description automatically generated">
            <a:extLst>
              <a:ext uri="{FF2B5EF4-FFF2-40B4-BE49-F238E27FC236}">
                <a16:creationId xmlns:a16="http://schemas.microsoft.com/office/drawing/2014/main" id="{7E574799-7767-3A2B-E15F-5426F4C9A7F7}"/>
              </a:ext>
            </a:extLst>
          </p:cNvPr>
          <p:cNvPicPr>
            <a:picLocks noChangeAspect="1"/>
          </p:cNvPicPr>
          <p:nvPr/>
        </p:nvPicPr>
        <p:blipFill rotWithShape="1">
          <a:blip r:embed="rId4">
            <a:extLst>
              <a:ext uri="{28A0092B-C50C-407E-A947-70E740481C1C}">
                <a14:useLocalDpi xmlns:a14="http://schemas.microsoft.com/office/drawing/2010/main" val="0"/>
              </a:ext>
            </a:extLst>
          </a:blip>
          <a:srcRect r="6796"/>
          <a:stretch/>
        </p:blipFill>
        <p:spPr>
          <a:xfrm>
            <a:off x="9780316" y="4447032"/>
            <a:ext cx="2396818" cy="1463912"/>
          </a:xfrm>
          <a:prstGeom prst="rect">
            <a:avLst/>
          </a:prstGeom>
        </p:spPr>
      </p:pic>
    </p:spTree>
    <p:extLst>
      <p:ext uri="{BB962C8B-B14F-4D97-AF65-F5344CB8AC3E}">
        <p14:creationId xmlns:p14="http://schemas.microsoft.com/office/powerpoint/2010/main" val="34212828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09922C-E27D-4A98-B627-3753CD6647C5}"/>
              </a:ext>
            </a:extLst>
          </p:cNvPr>
          <p:cNvSpPr>
            <a:spLocks noGrp="1"/>
          </p:cNvSpPr>
          <p:nvPr>
            <p:ph type="title"/>
          </p:nvPr>
        </p:nvSpPr>
        <p:spPr/>
        <p:txBody>
          <a:bodyPr/>
          <a:lstStyle/>
          <a:p>
            <a:r>
              <a:rPr lang="en-GB"/>
              <a:t>United on tackling emergencies</a:t>
            </a:r>
          </a:p>
        </p:txBody>
      </p:sp>
      <p:graphicFrame>
        <p:nvGraphicFramePr>
          <p:cNvPr id="2" name="Diagram 1">
            <a:extLst>
              <a:ext uri="{FF2B5EF4-FFF2-40B4-BE49-F238E27FC236}">
                <a16:creationId xmlns:a16="http://schemas.microsoft.com/office/drawing/2014/main" id="{5299C02F-6865-4635-BB2F-E7F4BED02357}"/>
              </a:ext>
            </a:extLst>
          </p:cNvPr>
          <p:cNvGraphicFramePr/>
          <p:nvPr/>
        </p:nvGraphicFramePr>
        <p:xfrm>
          <a:off x="1346200" y="1144222"/>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descr="Deciduous tree with solid fill">
            <a:extLst>
              <a:ext uri="{FF2B5EF4-FFF2-40B4-BE49-F238E27FC236}">
                <a16:creationId xmlns:a16="http://schemas.microsoft.com/office/drawing/2014/main" id="{579F2ECD-07D1-488A-AFCB-D2D389510A1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16945" y="2423443"/>
            <a:ext cx="550333" cy="550333"/>
          </a:xfrm>
          <a:prstGeom prst="rect">
            <a:avLst/>
          </a:prstGeom>
        </p:spPr>
      </p:pic>
      <p:pic>
        <p:nvPicPr>
          <p:cNvPr id="8" name="Graphic 7" descr="Earth outline">
            <a:extLst>
              <a:ext uri="{FF2B5EF4-FFF2-40B4-BE49-F238E27FC236}">
                <a16:creationId xmlns:a16="http://schemas.microsoft.com/office/drawing/2014/main" id="{3DFF282B-D8BC-4151-A5C6-E91DE35DDE0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33690" y="1792111"/>
            <a:ext cx="716844" cy="716844"/>
          </a:xfrm>
          <a:prstGeom prst="rect">
            <a:avLst/>
          </a:prstGeom>
        </p:spPr>
      </p:pic>
      <p:pic>
        <p:nvPicPr>
          <p:cNvPr id="9" name="Graphic 8" descr="Deciduous tree with solid fill">
            <a:extLst>
              <a:ext uri="{FF2B5EF4-FFF2-40B4-BE49-F238E27FC236}">
                <a16:creationId xmlns:a16="http://schemas.microsoft.com/office/drawing/2014/main" id="{EF6DC1C6-5AE1-4098-9BFA-DA41D796F64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20456" y="2446021"/>
            <a:ext cx="550333" cy="550333"/>
          </a:xfrm>
          <a:prstGeom prst="rect">
            <a:avLst/>
          </a:prstGeom>
        </p:spPr>
      </p:pic>
      <p:pic>
        <p:nvPicPr>
          <p:cNvPr id="10" name="Graphic 9" descr="Earth outline">
            <a:extLst>
              <a:ext uri="{FF2B5EF4-FFF2-40B4-BE49-F238E27FC236}">
                <a16:creationId xmlns:a16="http://schemas.microsoft.com/office/drawing/2014/main" id="{8FFEBF27-6D3C-4EAB-91A2-D8512740129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837201" y="1814689"/>
            <a:ext cx="716844" cy="716844"/>
          </a:xfrm>
          <a:prstGeom prst="rect">
            <a:avLst/>
          </a:prstGeom>
        </p:spPr>
      </p:pic>
      <p:pic>
        <p:nvPicPr>
          <p:cNvPr id="11" name="Graphic 10" descr="Deciduous tree with solid fill">
            <a:extLst>
              <a:ext uri="{FF2B5EF4-FFF2-40B4-BE49-F238E27FC236}">
                <a16:creationId xmlns:a16="http://schemas.microsoft.com/office/drawing/2014/main" id="{0F700ACB-7084-450D-AEFC-8C169772197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16945" y="5804466"/>
            <a:ext cx="550333" cy="550333"/>
          </a:xfrm>
          <a:prstGeom prst="rect">
            <a:avLst/>
          </a:prstGeom>
        </p:spPr>
      </p:pic>
      <p:pic>
        <p:nvPicPr>
          <p:cNvPr id="12" name="Graphic 11" descr="Earth outline">
            <a:extLst>
              <a:ext uri="{FF2B5EF4-FFF2-40B4-BE49-F238E27FC236}">
                <a16:creationId xmlns:a16="http://schemas.microsoft.com/office/drawing/2014/main" id="{346C5963-F31F-4049-994E-56772CD620F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33690" y="5173134"/>
            <a:ext cx="716844" cy="716844"/>
          </a:xfrm>
          <a:prstGeom prst="rect">
            <a:avLst/>
          </a:prstGeom>
        </p:spPr>
      </p:pic>
      <p:pic>
        <p:nvPicPr>
          <p:cNvPr id="13" name="Graphic 12" descr="Deciduous tree with solid fill">
            <a:extLst>
              <a:ext uri="{FF2B5EF4-FFF2-40B4-BE49-F238E27FC236}">
                <a16:creationId xmlns:a16="http://schemas.microsoft.com/office/drawing/2014/main" id="{134804A7-4643-449F-91EF-8E688E836DB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20456" y="5804466"/>
            <a:ext cx="550333" cy="550333"/>
          </a:xfrm>
          <a:prstGeom prst="rect">
            <a:avLst/>
          </a:prstGeom>
        </p:spPr>
      </p:pic>
      <p:pic>
        <p:nvPicPr>
          <p:cNvPr id="14" name="Graphic 13" descr="Earth outline">
            <a:extLst>
              <a:ext uri="{FF2B5EF4-FFF2-40B4-BE49-F238E27FC236}">
                <a16:creationId xmlns:a16="http://schemas.microsoft.com/office/drawing/2014/main" id="{7F0A9A02-4249-4A90-BAAE-81DCDD82696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837201" y="5173134"/>
            <a:ext cx="716844" cy="716844"/>
          </a:xfrm>
          <a:prstGeom prst="rect">
            <a:avLst/>
          </a:prstGeom>
        </p:spPr>
      </p:pic>
      <p:pic>
        <p:nvPicPr>
          <p:cNvPr id="15" name="Graphic 14" descr="Deciduous tree with solid fill">
            <a:extLst>
              <a:ext uri="{FF2B5EF4-FFF2-40B4-BE49-F238E27FC236}">
                <a16:creationId xmlns:a16="http://schemas.microsoft.com/office/drawing/2014/main" id="{EFD27141-98AA-4FF0-9A9D-7806BCBB1CE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10189" y="3823982"/>
            <a:ext cx="550333" cy="550333"/>
          </a:xfrm>
          <a:prstGeom prst="rect">
            <a:avLst/>
          </a:prstGeom>
        </p:spPr>
      </p:pic>
      <p:pic>
        <p:nvPicPr>
          <p:cNvPr id="16" name="Graphic 15" descr="Earth outline">
            <a:extLst>
              <a:ext uri="{FF2B5EF4-FFF2-40B4-BE49-F238E27FC236}">
                <a16:creationId xmlns:a16="http://schemas.microsoft.com/office/drawing/2014/main" id="{DF85B76F-8690-46F6-8697-8954D2B26DA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26934" y="3192650"/>
            <a:ext cx="716844" cy="716844"/>
          </a:xfrm>
          <a:prstGeom prst="rect">
            <a:avLst/>
          </a:prstGeom>
        </p:spPr>
      </p:pic>
    </p:spTree>
    <p:extLst>
      <p:ext uri="{BB962C8B-B14F-4D97-AF65-F5344CB8AC3E}">
        <p14:creationId xmlns:p14="http://schemas.microsoft.com/office/powerpoint/2010/main" val="32828466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09922C-E27D-4A98-B627-3753CD6647C5}"/>
              </a:ext>
            </a:extLst>
          </p:cNvPr>
          <p:cNvSpPr>
            <a:spLocks noGrp="1"/>
          </p:cNvSpPr>
          <p:nvPr>
            <p:ph type="title"/>
          </p:nvPr>
        </p:nvSpPr>
        <p:spPr/>
        <p:txBody>
          <a:bodyPr/>
          <a:lstStyle/>
          <a:p>
            <a:r>
              <a:rPr lang="en-GB"/>
              <a:t>Climate Strategy</a:t>
            </a:r>
          </a:p>
        </p:txBody>
      </p:sp>
      <p:sp>
        <p:nvSpPr>
          <p:cNvPr id="17" name="Content Placeholder 2">
            <a:extLst>
              <a:ext uri="{FF2B5EF4-FFF2-40B4-BE49-F238E27FC236}">
                <a16:creationId xmlns:a16="http://schemas.microsoft.com/office/drawing/2014/main" id="{F7FE0484-D360-4788-8ED1-0DEF52B93784}"/>
              </a:ext>
            </a:extLst>
          </p:cNvPr>
          <p:cNvSpPr>
            <a:spLocks noGrp="1"/>
          </p:cNvSpPr>
          <p:nvPr>
            <p:ph idx="1"/>
          </p:nvPr>
        </p:nvSpPr>
        <p:spPr>
          <a:xfrm>
            <a:off x="737559" y="1478958"/>
            <a:ext cx="4735194" cy="4722416"/>
          </a:xfrm>
        </p:spPr>
        <p:txBody>
          <a:bodyPr vert="horz" lIns="91440" tIns="45720" rIns="91440" bIns="45720" rtlCol="0" anchor="t">
            <a:noAutofit/>
          </a:bodyPr>
          <a:lstStyle/>
          <a:p>
            <a:pPr>
              <a:lnSpc>
                <a:spcPct val="120000"/>
              </a:lnSpc>
            </a:pPr>
            <a:r>
              <a:rPr lang="en-GB" sz="2300">
                <a:solidFill>
                  <a:schemeClr val="tx2"/>
                </a:solidFill>
                <a:latin typeface="+mn-lt"/>
                <a:ea typeface="Times New Roman" panose="02020603050405020304" pitchFamily="18" charset="0"/>
              </a:rPr>
              <a:t>Ambition for net zero and nature to be in recovery by 2030</a:t>
            </a:r>
          </a:p>
          <a:p>
            <a:pPr>
              <a:lnSpc>
                <a:spcPct val="120000"/>
              </a:lnSpc>
            </a:pPr>
            <a:r>
              <a:rPr lang="en-GB" sz="2300">
                <a:solidFill>
                  <a:schemeClr val="tx2"/>
                </a:solidFill>
                <a:latin typeface="+mn-lt"/>
                <a:ea typeface="Times New Roman" panose="02020603050405020304" pitchFamily="18" charset="0"/>
              </a:rPr>
              <a:t>Presents our strategy, regional challenges and actions</a:t>
            </a:r>
          </a:p>
          <a:p>
            <a:pPr>
              <a:lnSpc>
                <a:spcPct val="120000"/>
              </a:lnSpc>
            </a:pPr>
            <a:r>
              <a:rPr lang="en-GB" sz="2300">
                <a:solidFill>
                  <a:schemeClr val="tx2"/>
                </a:solidFill>
                <a:latin typeface="+mn-lt"/>
                <a:ea typeface="Times New Roman" panose="02020603050405020304" pitchFamily="18" charset="0"/>
              </a:rPr>
              <a:t>Comprises 6 themes, reflecting CA work areas and declarations</a:t>
            </a:r>
            <a:endParaRPr lang="en-GB" sz="2300">
              <a:solidFill>
                <a:schemeClr val="tx2"/>
              </a:solidFill>
              <a:latin typeface="+mn-lt"/>
              <a:ea typeface="Times New Roman" panose="02020603050405020304" pitchFamily="18" charset="0"/>
              <a:cs typeface="Calibri" panose="020F0502020204030204" pitchFamily="34" charset="0"/>
            </a:endParaRPr>
          </a:p>
          <a:p>
            <a:pPr>
              <a:lnSpc>
                <a:spcPct val="120000"/>
              </a:lnSpc>
            </a:pPr>
            <a:r>
              <a:rPr lang="en-GB" sz="2300">
                <a:solidFill>
                  <a:schemeClr val="tx2"/>
                </a:solidFill>
                <a:latin typeface="+mn-lt"/>
                <a:ea typeface="Times New Roman" panose="02020603050405020304" pitchFamily="18" charset="0"/>
                <a:cs typeface="Calibri" panose="020F0502020204030204" pitchFamily="34" charset="0"/>
              </a:rPr>
              <a:t>Take a data-led approach; not letting lack of certainty as grounds for inaction</a:t>
            </a:r>
          </a:p>
          <a:p>
            <a:pPr>
              <a:lnSpc>
                <a:spcPct val="120000"/>
              </a:lnSpc>
            </a:pPr>
            <a:r>
              <a:rPr lang="en-GB" sz="2300">
                <a:solidFill>
                  <a:schemeClr val="tx2"/>
                </a:solidFill>
                <a:latin typeface="+mn-lt"/>
                <a:ea typeface="Times New Roman" panose="02020603050405020304" pitchFamily="18" charset="0"/>
                <a:cs typeface="Calibri" panose="020F0502020204030204" pitchFamily="34" charset="0"/>
              </a:rPr>
              <a:t>Facilitating a Just Transition</a:t>
            </a:r>
          </a:p>
        </p:txBody>
      </p:sp>
      <p:pic>
        <p:nvPicPr>
          <p:cNvPr id="6" name="Picture 5">
            <a:extLst>
              <a:ext uri="{FF2B5EF4-FFF2-40B4-BE49-F238E27FC236}">
                <a16:creationId xmlns:a16="http://schemas.microsoft.com/office/drawing/2014/main" id="{6F0A3A67-0F4A-4B72-9DF5-0C2AA75F2BF0}"/>
              </a:ext>
            </a:extLst>
          </p:cNvPr>
          <p:cNvPicPr>
            <a:picLocks noChangeAspect="1"/>
          </p:cNvPicPr>
          <p:nvPr/>
        </p:nvPicPr>
        <p:blipFill>
          <a:blip r:embed="rId3"/>
          <a:stretch>
            <a:fillRect/>
          </a:stretch>
        </p:blipFill>
        <p:spPr>
          <a:xfrm>
            <a:off x="5845543" y="80709"/>
            <a:ext cx="6331126" cy="3810478"/>
          </a:xfrm>
          <a:prstGeom prst="rect">
            <a:avLst/>
          </a:prstGeom>
        </p:spPr>
      </p:pic>
      <p:sp>
        <p:nvSpPr>
          <p:cNvPr id="7" name="TextBox 6">
            <a:extLst>
              <a:ext uri="{FF2B5EF4-FFF2-40B4-BE49-F238E27FC236}">
                <a16:creationId xmlns:a16="http://schemas.microsoft.com/office/drawing/2014/main" id="{8A444A7A-B480-4E63-9C9A-E63428F9A112}"/>
              </a:ext>
            </a:extLst>
          </p:cNvPr>
          <p:cNvSpPr txBox="1"/>
          <p:nvPr/>
        </p:nvSpPr>
        <p:spPr>
          <a:xfrm>
            <a:off x="7804132" y="329401"/>
            <a:ext cx="60937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C5C69"/>
                </a:solidFill>
                <a:effectLst/>
                <a:uLnTx/>
                <a:uFillTx/>
                <a:latin typeface="Trebuchet MS" panose="020B0603020202020204"/>
                <a:ea typeface="Times New Roman" panose="02020603050405020304" pitchFamily="18" charset="0"/>
                <a:cs typeface="Calibri" panose="020F0502020204030204" pitchFamily="34" charset="0"/>
              </a:rPr>
              <a:t>GRF Earmarked &amp; Allocated (Oct ‘23)</a:t>
            </a:r>
            <a:endParaRPr kumimoji="0" lang="en-GB"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pic>
        <p:nvPicPr>
          <p:cNvPr id="8" name="Picture 4" descr="A field of yellow flowers and green trees&#10;&#10;Description automatically generated">
            <a:extLst>
              <a:ext uri="{FF2B5EF4-FFF2-40B4-BE49-F238E27FC236}">
                <a16:creationId xmlns:a16="http://schemas.microsoft.com/office/drawing/2014/main" id="{B895DDC0-6B58-4777-80D1-7B4DDFCAAF64}"/>
              </a:ext>
            </a:extLst>
          </p:cNvPr>
          <p:cNvPicPr>
            <a:picLocks noChangeAspect="1"/>
          </p:cNvPicPr>
          <p:nvPr/>
        </p:nvPicPr>
        <p:blipFill>
          <a:blip r:embed="rId4"/>
          <a:stretch>
            <a:fillRect/>
          </a:stretch>
        </p:blipFill>
        <p:spPr>
          <a:xfrm>
            <a:off x="7046606" y="3925477"/>
            <a:ext cx="4609527" cy="31154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677830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09922C-E27D-4A98-B627-3753CD6647C5}"/>
              </a:ext>
            </a:extLst>
          </p:cNvPr>
          <p:cNvSpPr>
            <a:spLocks noGrp="1"/>
          </p:cNvSpPr>
          <p:nvPr>
            <p:ph type="title"/>
          </p:nvPr>
        </p:nvSpPr>
        <p:spPr/>
        <p:txBody>
          <a:bodyPr/>
          <a:lstStyle/>
          <a:p>
            <a:r>
              <a:rPr lang="en-GB"/>
              <a:t>West of England Emissions</a:t>
            </a:r>
          </a:p>
        </p:txBody>
      </p:sp>
      <p:graphicFrame>
        <p:nvGraphicFramePr>
          <p:cNvPr id="8" name="Chart 7">
            <a:extLst>
              <a:ext uri="{FF2B5EF4-FFF2-40B4-BE49-F238E27FC236}">
                <a16:creationId xmlns:a16="http://schemas.microsoft.com/office/drawing/2014/main" id="{9F57C804-9DD9-4A3E-8116-DF7659CB69CD}"/>
              </a:ext>
            </a:extLst>
          </p:cNvPr>
          <p:cNvGraphicFramePr>
            <a:graphicFrameLocks/>
          </p:cNvGraphicFramePr>
          <p:nvPr/>
        </p:nvGraphicFramePr>
        <p:xfrm>
          <a:off x="0" y="1152522"/>
          <a:ext cx="12192000" cy="5705477"/>
        </p:xfrm>
        <a:graphic>
          <a:graphicData uri="http://schemas.openxmlformats.org/drawingml/2006/chart">
            <c:chart xmlns:c="http://schemas.openxmlformats.org/drawingml/2006/chart" xmlns:r="http://schemas.openxmlformats.org/officeDocument/2006/relationships" r:id="rId3"/>
          </a:graphicData>
        </a:graphic>
      </p:graphicFrame>
      <p:sp>
        <p:nvSpPr>
          <p:cNvPr id="9" name="Content Placeholder 2">
            <a:extLst>
              <a:ext uri="{FF2B5EF4-FFF2-40B4-BE49-F238E27FC236}">
                <a16:creationId xmlns:a16="http://schemas.microsoft.com/office/drawing/2014/main" id="{38D74779-543E-4F93-8EF9-1EDFD35A2C98}"/>
              </a:ext>
            </a:extLst>
          </p:cNvPr>
          <p:cNvSpPr>
            <a:spLocks noGrp="1"/>
          </p:cNvSpPr>
          <p:nvPr>
            <p:ph idx="1"/>
          </p:nvPr>
        </p:nvSpPr>
        <p:spPr>
          <a:xfrm>
            <a:off x="831678" y="1152521"/>
            <a:ext cx="6836948" cy="4722416"/>
          </a:xfrm>
        </p:spPr>
        <p:txBody>
          <a:bodyPr vert="horz" lIns="91440" tIns="45720" rIns="91440" bIns="45720" rtlCol="0" anchor="t">
            <a:normAutofit/>
          </a:bodyPr>
          <a:lstStyle/>
          <a:p>
            <a:pPr>
              <a:lnSpc>
                <a:spcPct val="120000"/>
              </a:lnSpc>
            </a:pPr>
            <a:r>
              <a:rPr lang="en-GB" sz="4000">
                <a:solidFill>
                  <a:schemeClr val="tx2"/>
                </a:solidFill>
                <a:latin typeface="+mn-lt"/>
                <a:ea typeface="Times New Roman" panose="02020603050405020304" pitchFamily="18" charset="0"/>
              </a:rPr>
              <a:t> Electricity = 24%</a:t>
            </a:r>
            <a:endParaRPr lang="en-GB" sz="4000">
              <a:solidFill>
                <a:schemeClr val="tx2"/>
              </a:solidFill>
              <a:latin typeface="Calibri" panose="020F0502020204030204" pitchFamily="34" charset="0"/>
              <a:ea typeface="Times New Roman" panose="02020603050405020304" pitchFamily="18" charset="0"/>
              <a:cs typeface="Calibri" panose="020F0502020204030204" pitchFamily="34" charset="0"/>
            </a:endParaRPr>
          </a:p>
          <a:p>
            <a:pPr>
              <a:lnSpc>
                <a:spcPct val="120000"/>
              </a:lnSpc>
            </a:pPr>
            <a:r>
              <a:rPr lang="en-GB" sz="4000">
                <a:solidFill>
                  <a:schemeClr val="tx2"/>
                </a:solidFill>
                <a:latin typeface="Calibri" panose="020F0502020204030204" pitchFamily="34" charset="0"/>
                <a:ea typeface="Times New Roman" panose="02020603050405020304" pitchFamily="18" charset="0"/>
                <a:cs typeface="Calibri" panose="020F0502020204030204" pitchFamily="34" charset="0"/>
              </a:rPr>
              <a:t> Heating 	  = 14%</a:t>
            </a:r>
          </a:p>
          <a:p>
            <a:pPr>
              <a:lnSpc>
                <a:spcPct val="120000"/>
              </a:lnSpc>
            </a:pPr>
            <a:r>
              <a:rPr lang="en-GB" sz="4000">
                <a:solidFill>
                  <a:schemeClr val="tx2"/>
                </a:solidFill>
                <a:latin typeface="Calibri" panose="020F0502020204030204" pitchFamily="34" charset="0"/>
                <a:ea typeface="Times New Roman" panose="02020603050405020304" pitchFamily="18" charset="0"/>
                <a:cs typeface="Calibri" panose="020F0502020204030204" pitchFamily="34" charset="0"/>
              </a:rPr>
              <a:t> Roads 		  = 32% </a:t>
            </a:r>
            <a:r>
              <a:rPr lang="en-GB" sz="2600">
                <a:solidFill>
                  <a:schemeClr val="tx2"/>
                </a:solidFill>
                <a:latin typeface="Calibri" panose="020F0502020204030204" pitchFamily="34" charset="0"/>
                <a:ea typeface="Times New Roman" panose="02020603050405020304" pitchFamily="18" charset="0"/>
                <a:cs typeface="Calibri" panose="020F0502020204030204" pitchFamily="34" charset="0"/>
              </a:rPr>
              <a:t>(1/3 is freight)</a:t>
            </a:r>
          </a:p>
          <a:p>
            <a:pPr lvl="1">
              <a:lnSpc>
                <a:spcPct val="120000"/>
              </a:lnSpc>
            </a:pPr>
            <a:r>
              <a:rPr lang="en-GB" sz="2600">
                <a:solidFill>
                  <a:schemeClr val="tx2"/>
                </a:solidFill>
                <a:latin typeface="Calibri" panose="020F0502020204030204" pitchFamily="34" charset="0"/>
                <a:ea typeface="Times New Roman" panose="02020603050405020304" pitchFamily="18" charset="0"/>
                <a:cs typeface="Calibri" panose="020F0502020204030204" pitchFamily="34" charset="0"/>
              </a:rPr>
              <a:t>Shipping, rail &amp; aviation 	= 9%</a:t>
            </a:r>
          </a:p>
          <a:p>
            <a:pPr lvl="1">
              <a:lnSpc>
                <a:spcPct val="120000"/>
              </a:lnSpc>
            </a:pPr>
            <a:r>
              <a:rPr lang="en-GB" sz="2600">
                <a:solidFill>
                  <a:schemeClr val="tx2"/>
                </a:solidFill>
                <a:latin typeface="Calibri" panose="020F0502020204030204" pitchFamily="34" charset="0"/>
                <a:ea typeface="Times New Roman" panose="02020603050405020304" pitchFamily="18" charset="0"/>
                <a:cs typeface="Calibri" panose="020F0502020204030204" pitchFamily="34" charset="0"/>
              </a:rPr>
              <a:t>Farming &amp; other business	= 10%</a:t>
            </a:r>
          </a:p>
          <a:p>
            <a:pPr lvl="1">
              <a:lnSpc>
                <a:spcPct val="120000"/>
              </a:lnSpc>
            </a:pPr>
            <a:r>
              <a:rPr lang="en-GB" sz="2600">
                <a:solidFill>
                  <a:schemeClr val="tx2"/>
                </a:solidFill>
                <a:latin typeface="Calibri" panose="020F0502020204030204" pitchFamily="34" charset="0"/>
                <a:ea typeface="Times New Roman" panose="02020603050405020304" pitchFamily="18" charset="0"/>
                <a:cs typeface="Calibri" panose="020F0502020204030204" pitchFamily="34" charset="0"/>
              </a:rPr>
              <a:t>Waste &amp; f-gasses      		= 10%</a:t>
            </a:r>
            <a:endParaRPr lang="en-GB" sz="2600">
              <a:solidFill>
                <a:schemeClr val="tx2"/>
              </a:solidFill>
              <a:latin typeface="+mn-lt"/>
              <a:ea typeface="Times New Roman" panose="02020603050405020304" pitchFamily="18" charset="0"/>
            </a:endParaRPr>
          </a:p>
        </p:txBody>
      </p:sp>
    </p:spTree>
    <p:extLst>
      <p:ext uri="{BB962C8B-B14F-4D97-AF65-F5344CB8AC3E}">
        <p14:creationId xmlns:p14="http://schemas.microsoft.com/office/powerpoint/2010/main" val="6271907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3126D-625B-3606-5527-46C21C1897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60AA4A-B522-33A1-D8FB-39F712E6E14A}"/>
              </a:ext>
            </a:extLst>
          </p:cNvPr>
          <p:cNvSpPr>
            <a:spLocks noGrp="1"/>
          </p:cNvSpPr>
          <p:nvPr>
            <p:ph type="title"/>
          </p:nvPr>
        </p:nvSpPr>
        <p:spPr/>
        <p:txBody>
          <a:bodyPr/>
          <a:lstStyle/>
          <a:p>
            <a:r>
              <a:rPr lang="en-GB"/>
              <a:t>West of England Picture</a:t>
            </a:r>
          </a:p>
        </p:txBody>
      </p:sp>
      <p:sp>
        <p:nvSpPr>
          <p:cNvPr id="5" name="Content Placeholder 4">
            <a:extLst>
              <a:ext uri="{FF2B5EF4-FFF2-40B4-BE49-F238E27FC236}">
                <a16:creationId xmlns:a16="http://schemas.microsoft.com/office/drawing/2014/main" id="{B1343DE0-CC99-44A3-BFB9-BDDC1F265337}"/>
              </a:ext>
            </a:extLst>
          </p:cNvPr>
          <p:cNvSpPr>
            <a:spLocks noGrp="1"/>
          </p:cNvSpPr>
          <p:nvPr>
            <p:ph idx="1"/>
          </p:nvPr>
        </p:nvSpPr>
        <p:spPr>
          <a:xfrm>
            <a:off x="838201" y="1489166"/>
            <a:ext cx="5627146" cy="5073723"/>
          </a:xfrm>
        </p:spPr>
        <p:txBody>
          <a:bodyPr>
            <a:normAutofit/>
          </a:bodyPr>
          <a:lstStyle/>
          <a:p>
            <a:r>
              <a:rPr lang="en-GB" sz="2400"/>
              <a:t>c390k houses in MCA </a:t>
            </a:r>
            <a:r>
              <a:rPr lang="en-GB" sz="1800"/>
              <a:t>(485k wider)</a:t>
            </a:r>
            <a:endParaRPr lang="en-GB" sz="2400"/>
          </a:p>
          <a:p>
            <a:r>
              <a:rPr lang="en-GB" sz="2400"/>
              <a:t>Majority (250k) homes need retrofitting w/ insulation</a:t>
            </a:r>
          </a:p>
          <a:p>
            <a:r>
              <a:rPr lang="en-GB" sz="2400">
                <a:latin typeface="Trebuchet MS"/>
              </a:rPr>
              <a:t>73% to have a heat pump, 20% to be on a heat network</a:t>
            </a:r>
            <a:endParaRPr lang="en-GB" sz="300"/>
          </a:p>
          <a:p>
            <a:r>
              <a:rPr lang="en-GB" sz="2400"/>
              <a:t>Current rates of c1,100 home retrofits per annum</a:t>
            </a:r>
          </a:p>
          <a:p>
            <a:r>
              <a:rPr lang="en-GB" sz="2400"/>
              <a:t>Households spend c£800m on energy</a:t>
            </a:r>
          </a:p>
          <a:p>
            <a:r>
              <a:rPr lang="en-GB" sz="2400"/>
              <a:t>Retrofit could deliver £522m GDP growth, requiring c£5bn capital</a:t>
            </a:r>
          </a:p>
          <a:p>
            <a:r>
              <a:rPr lang="en-GB" sz="2400"/>
              <a:t>15% (c35k homeowners) could benefit from retrofit finance</a:t>
            </a:r>
          </a:p>
        </p:txBody>
      </p:sp>
      <p:pic>
        <p:nvPicPr>
          <p:cNvPr id="1026" name="Picture 2">
            <a:extLst>
              <a:ext uri="{FF2B5EF4-FFF2-40B4-BE49-F238E27FC236}">
                <a16:creationId xmlns:a16="http://schemas.microsoft.com/office/drawing/2014/main" id="{F0A0FEEA-C872-4CC5-ACB8-A8A151EC21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750" y="3412248"/>
            <a:ext cx="5810250" cy="4000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Chart 10">
            <a:extLst>
              <a:ext uri="{FF2B5EF4-FFF2-40B4-BE49-F238E27FC236}">
                <a16:creationId xmlns:a16="http://schemas.microsoft.com/office/drawing/2014/main" id="{4FCE6D5A-6D14-4395-A584-D74E61766504}"/>
              </a:ext>
            </a:extLst>
          </p:cNvPr>
          <p:cNvGraphicFramePr>
            <a:graphicFrameLocks/>
          </p:cNvGraphicFramePr>
          <p:nvPr/>
        </p:nvGraphicFramePr>
        <p:xfrm>
          <a:off x="7000875" y="925073"/>
          <a:ext cx="4572000" cy="27146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91708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3126D-625B-3606-5527-46C21C1897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60AA4A-B522-33A1-D8FB-39F712E6E14A}"/>
              </a:ext>
            </a:extLst>
          </p:cNvPr>
          <p:cNvSpPr>
            <a:spLocks noGrp="1"/>
          </p:cNvSpPr>
          <p:nvPr>
            <p:ph type="title"/>
          </p:nvPr>
        </p:nvSpPr>
        <p:spPr/>
        <p:txBody>
          <a:bodyPr>
            <a:normAutofit/>
          </a:bodyPr>
          <a:lstStyle/>
          <a:p>
            <a:r>
              <a:rPr lang="en-GB"/>
              <a:t>Retrofit across the region</a:t>
            </a:r>
          </a:p>
        </p:txBody>
      </p:sp>
      <p:sp>
        <p:nvSpPr>
          <p:cNvPr id="5" name="Content Placeholder 4">
            <a:extLst>
              <a:ext uri="{FF2B5EF4-FFF2-40B4-BE49-F238E27FC236}">
                <a16:creationId xmlns:a16="http://schemas.microsoft.com/office/drawing/2014/main" id="{B1343DE0-CC99-44A3-BFB9-BDDC1F265337}"/>
              </a:ext>
            </a:extLst>
          </p:cNvPr>
          <p:cNvSpPr>
            <a:spLocks noGrp="1"/>
          </p:cNvSpPr>
          <p:nvPr>
            <p:ph idx="1"/>
          </p:nvPr>
        </p:nvSpPr>
        <p:spPr>
          <a:xfrm>
            <a:off x="838200" y="1489166"/>
            <a:ext cx="7025639" cy="5073723"/>
          </a:xfrm>
        </p:spPr>
        <p:txBody>
          <a:bodyPr>
            <a:normAutofit/>
          </a:bodyPr>
          <a:lstStyle/>
          <a:p>
            <a:r>
              <a:rPr lang="en-GB" sz="2400"/>
              <a:t>Complimentary retrofit projects</a:t>
            </a:r>
          </a:p>
          <a:p>
            <a:r>
              <a:rPr lang="en-GB" sz="2400"/>
              <a:t>Signposting between support</a:t>
            </a:r>
          </a:p>
          <a:p>
            <a:r>
              <a:rPr lang="en-GB" sz="2400"/>
              <a:t>Coordination: Retrofit Strategic Steering Group</a:t>
            </a:r>
          </a:p>
          <a:p>
            <a:r>
              <a:rPr lang="en-GB" sz="1800"/>
              <a:t>Details: </a:t>
            </a:r>
            <a:r>
              <a:rPr lang="en-GB" sz="1800">
                <a:hlinkClick r:id="rId2"/>
              </a:rPr>
              <a:t>https://www.westofengland-ca.gov.uk/what-we-do/environment/retrofit-sustainable-buildings-and-places/retrofit-projects-across-the-west-of-england/</a:t>
            </a:r>
            <a:r>
              <a:rPr lang="en-GB" sz="1800"/>
              <a:t> </a:t>
            </a:r>
            <a:endParaRPr lang="en-GB" sz="2400"/>
          </a:p>
          <a:p>
            <a:endParaRPr lang="en-GB" sz="2400"/>
          </a:p>
        </p:txBody>
      </p:sp>
      <p:pic>
        <p:nvPicPr>
          <p:cNvPr id="4" name="Picture 3">
            <a:extLst>
              <a:ext uri="{FF2B5EF4-FFF2-40B4-BE49-F238E27FC236}">
                <a16:creationId xmlns:a16="http://schemas.microsoft.com/office/drawing/2014/main" id="{F8E5D6DC-58B8-4E9E-B200-AAC2B662C4BC}"/>
              </a:ext>
            </a:extLst>
          </p:cNvPr>
          <p:cNvPicPr>
            <a:picLocks noChangeAspect="1"/>
          </p:cNvPicPr>
          <p:nvPr/>
        </p:nvPicPr>
        <p:blipFill>
          <a:blip r:embed="rId3"/>
          <a:stretch>
            <a:fillRect/>
          </a:stretch>
        </p:blipFill>
        <p:spPr>
          <a:xfrm>
            <a:off x="8014382" y="1241584"/>
            <a:ext cx="4177618" cy="3124676"/>
          </a:xfrm>
          <a:prstGeom prst="rect">
            <a:avLst/>
          </a:prstGeom>
        </p:spPr>
      </p:pic>
      <p:pic>
        <p:nvPicPr>
          <p:cNvPr id="7" name="Picture 6">
            <a:extLst>
              <a:ext uri="{FF2B5EF4-FFF2-40B4-BE49-F238E27FC236}">
                <a16:creationId xmlns:a16="http://schemas.microsoft.com/office/drawing/2014/main" id="{349ECDE8-87D6-4410-B6A9-B5CA2F5722FC}"/>
              </a:ext>
            </a:extLst>
          </p:cNvPr>
          <p:cNvPicPr>
            <a:picLocks noChangeAspect="1"/>
          </p:cNvPicPr>
          <p:nvPr/>
        </p:nvPicPr>
        <p:blipFill>
          <a:blip r:embed="rId4"/>
          <a:stretch>
            <a:fillRect/>
          </a:stretch>
        </p:blipFill>
        <p:spPr>
          <a:xfrm>
            <a:off x="838200" y="3717032"/>
            <a:ext cx="11353800" cy="3417974"/>
          </a:xfrm>
          <a:prstGeom prst="rect">
            <a:avLst/>
          </a:prstGeom>
        </p:spPr>
      </p:pic>
    </p:spTree>
    <p:extLst>
      <p:ext uri="{BB962C8B-B14F-4D97-AF65-F5344CB8AC3E}">
        <p14:creationId xmlns:p14="http://schemas.microsoft.com/office/powerpoint/2010/main" val="27079777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9D171-662B-477B-A30E-5259374D024A}"/>
              </a:ext>
            </a:extLst>
          </p:cNvPr>
          <p:cNvSpPr>
            <a:spLocks noGrp="1"/>
          </p:cNvSpPr>
          <p:nvPr>
            <p:ph type="title"/>
          </p:nvPr>
        </p:nvSpPr>
        <p:spPr/>
        <p:txBody>
          <a:bodyPr>
            <a:normAutofit fontScale="90000"/>
          </a:bodyPr>
          <a:lstStyle/>
          <a:p>
            <a:r>
              <a:rPr lang="en-GB"/>
              <a:t>Retrofit West Scheme</a:t>
            </a:r>
            <a:br>
              <a:rPr lang="en-GB"/>
            </a:br>
            <a:r>
              <a:rPr lang="en-GB"/>
              <a:t>– one stop shop approach</a:t>
            </a:r>
          </a:p>
        </p:txBody>
      </p:sp>
      <p:graphicFrame>
        <p:nvGraphicFramePr>
          <p:cNvPr id="10" name="Content Placeholder 9">
            <a:extLst>
              <a:ext uri="{FF2B5EF4-FFF2-40B4-BE49-F238E27FC236}">
                <a16:creationId xmlns:a16="http://schemas.microsoft.com/office/drawing/2014/main" id="{8EE47E28-8518-4A01-B7BC-EAEF4897243D}"/>
              </a:ext>
            </a:extLst>
          </p:cNvPr>
          <p:cNvGraphicFramePr>
            <a:graphicFrameLocks noGrp="1"/>
          </p:cNvGraphicFramePr>
          <p:nvPr>
            <p:ph idx="1"/>
          </p:nvPr>
        </p:nvGraphicFramePr>
        <p:xfrm>
          <a:off x="838200" y="1489075"/>
          <a:ext cx="10515600" cy="4687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FD4081AA-5C54-44AC-8E10-690F3EB014FE}"/>
              </a:ext>
            </a:extLst>
          </p:cNvPr>
          <p:cNvSpPr txBox="1"/>
          <p:nvPr/>
        </p:nvSpPr>
        <p:spPr>
          <a:xfrm>
            <a:off x="3373514" y="6392033"/>
            <a:ext cx="53532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C5C69"/>
                </a:solidFill>
                <a:effectLst/>
                <a:uLnTx/>
                <a:uFillTx/>
                <a:latin typeface="Trebuchet MS" panose="020B0603020202020204"/>
                <a:ea typeface="+mn-ea"/>
                <a:cs typeface="+mn-cs"/>
              </a:rPr>
              <a:t>CA Investment from the Green Recovery Fund</a:t>
            </a:r>
          </a:p>
        </p:txBody>
      </p:sp>
      <p:sp>
        <p:nvSpPr>
          <p:cNvPr id="6" name="TextBox 5">
            <a:extLst>
              <a:ext uri="{FF2B5EF4-FFF2-40B4-BE49-F238E27FC236}">
                <a16:creationId xmlns:a16="http://schemas.microsoft.com/office/drawing/2014/main" id="{2F9EC568-B493-47E2-9136-98D3262E4714}"/>
              </a:ext>
            </a:extLst>
          </p:cNvPr>
          <p:cNvSpPr txBox="1"/>
          <p:nvPr/>
        </p:nvSpPr>
        <p:spPr>
          <a:xfrm>
            <a:off x="1700213" y="5992297"/>
            <a:ext cx="68865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C5C69"/>
                </a:solidFill>
                <a:effectLst/>
                <a:uLnTx/>
                <a:uFillTx/>
                <a:latin typeface="Trebuchet MS" panose="020B0603020202020204"/>
                <a:ea typeface="+mn-ea"/>
                <a:cs typeface="+mn-cs"/>
              </a:rPr>
              <a:t>£3m </a:t>
            </a:r>
            <a:endParaRPr kumimoji="0" lang="en-GB"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7" name="TextBox 6">
            <a:extLst>
              <a:ext uri="{FF2B5EF4-FFF2-40B4-BE49-F238E27FC236}">
                <a16:creationId xmlns:a16="http://schemas.microsoft.com/office/drawing/2014/main" id="{6172E8F8-2D48-4CF4-8042-93B911E02069}"/>
              </a:ext>
            </a:extLst>
          </p:cNvPr>
          <p:cNvSpPr txBox="1"/>
          <p:nvPr/>
        </p:nvSpPr>
        <p:spPr>
          <a:xfrm>
            <a:off x="4390073" y="6008176"/>
            <a:ext cx="68484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C5C69"/>
                </a:solidFill>
                <a:effectLst/>
                <a:uLnTx/>
                <a:uFillTx/>
                <a:latin typeface="Trebuchet MS" panose="020B0603020202020204"/>
                <a:ea typeface="+mn-ea"/>
                <a:cs typeface="+mn-cs"/>
              </a:rPr>
              <a:t>£2m </a:t>
            </a:r>
            <a:endParaRPr kumimoji="0" lang="en-GB"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8" name="TextBox 7">
            <a:extLst>
              <a:ext uri="{FF2B5EF4-FFF2-40B4-BE49-F238E27FC236}">
                <a16:creationId xmlns:a16="http://schemas.microsoft.com/office/drawing/2014/main" id="{1EF53033-6252-4994-AC16-85987254334C}"/>
              </a:ext>
            </a:extLst>
          </p:cNvPr>
          <p:cNvSpPr txBox="1"/>
          <p:nvPr/>
        </p:nvSpPr>
        <p:spPr>
          <a:xfrm>
            <a:off x="6911398" y="6036692"/>
            <a:ext cx="89053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C5C69"/>
                </a:solidFill>
                <a:effectLst/>
                <a:uLnTx/>
                <a:uFillTx/>
                <a:latin typeface="Trebuchet MS" panose="020B0603020202020204"/>
                <a:ea typeface="+mn-ea"/>
                <a:cs typeface="+mn-cs"/>
              </a:rPr>
              <a:t>£0.4m </a:t>
            </a:r>
            <a:endParaRPr kumimoji="0" lang="en-GB"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9" name="TextBox 8">
            <a:extLst>
              <a:ext uri="{FF2B5EF4-FFF2-40B4-BE49-F238E27FC236}">
                <a16:creationId xmlns:a16="http://schemas.microsoft.com/office/drawing/2014/main" id="{8B63F6F9-A387-4E34-BD42-0A5E2C41F914}"/>
              </a:ext>
            </a:extLst>
          </p:cNvPr>
          <p:cNvSpPr txBox="1"/>
          <p:nvPr/>
        </p:nvSpPr>
        <p:spPr>
          <a:xfrm>
            <a:off x="9729790" y="6101685"/>
            <a:ext cx="89053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C5C69"/>
                </a:solidFill>
                <a:effectLst/>
                <a:uLnTx/>
                <a:uFillTx/>
                <a:latin typeface="Trebuchet MS" panose="020B0603020202020204"/>
                <a:ea typeface="+mn-ea"/>
                <a:cs typeface="+mn-cs"/>
              </a:rPr>
              <a:t>£1.6m </a:t>
            </a:r>
            <a:endParaRPr kumimoji="0" lang="en-GB"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1881558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D3DF2-FFC9-44DE-AEB1-6959B00E366C}"/>
              </a:ext>
            </a:extLst>
          </p:cNvPr>
          <p:cNvSpPr>
            <a:spLocks noGrp="1"/>
          </p:cNvSpPr>
          <p:nvPr>
            <p:ph type="title"/>
          </p:nvPr>
        </p:nvSpPr>
        <p:spPr/>
        <p:txBody>
          <a:bodyPr/>
          <a:lstStyle/>
          <a:p>
            <a:r>
              <a:rPr lang="en-GB"/>
              <a:t>Retrofit West Advice</a:t>
            </a:r>
          </a:p>
        </p:txBody>
      </p:sp>
      <p:pic>
        <p:nvPicPr>
          <p:cNvPr id="7" name="Content Placeholder 6">
            <a:extLst>
              <a:ext uri="{FF2B5EF4-FFF2-40B4-BE49-F238E27FC236}">
                <a16:creationId xmlns:a16="http://schemas.microsoft.com/office/drawing/2014/main" id="{7DA39257-C182-43DA-868B-ADDBC09519E2}"/>
              </a:ext>
            </a:extLst>
          </p:cNvPr>
          <p:cNvPicPr>
            <a:picLocks noGrp="1" noChangeAspect="1"/>
          </p:cNvPicPr>
          <p:nvPr>
            <p:ph idx="1"/>
          </p:nvPr>
        </p:nvPicPr>
        <p:blipFill>
          <a:blip r:embed="rId2"/>
          <a:stretch>
            <a:fillRect/>
          </a:stretch>
        </p:blipFill>
        <p:spPr>
          <a:xfrm>
            <a:off x="838200" y="1663985"/>
            <a:ext cx="8430087" cy="3477718"/>
          </a:xfrm>
        </p:spPr>
      </p:pic>
      <p:sp>
        <p:nvSpPr>
          <p:cNvPr id="4" name="TextBox 3">
            <a:extLst>
              <a:ext uri="{FF2B5EF4-FFF2-40B4-BE49-F238E27FC236}">
                <a16:creationId xmlns:a16="http://schemas.microsoft.com/office/drawing/2014/main" id="{1BABAEB0-A133-4D51-A6DE-49124B1AE448}"/>
              </a:ext>
            </a:extLst>
          </p:cNvPr>
          <p:cNvSpPr txBox="1"/>
          <p:nvPr/>
        </p:nvSpPr>
        <p:spPr>
          <a:xfrm>
            <a:off x="9357064" y="1663985"/>
            <a:ext cx="2834936" cy="452431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4C5C69"/>
                </a:solidFill>
                <a:effectLst/>
                <a:uLnTx/>
                <a:uFillTx/>
                <a:latin typeface="Trebuchet MS" panose="020B0603020202020204"/>
                <a:ea typeface="+mn-ea"/>
                <a:cs typeface="+mn-cs"/>
              </a:rPr>
              <a:t>Provides advice and guidance to homeowners &amp; landlords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srgbClr val="4C5C69"/>
              </a:solidFill>
              <a:effectLst/>
              <a:uLnTx/>
              <a:uFillTx/>
              <a:latin typeface="Trebuchet MS" panose="020B0603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4C5C69"/>
                </a:solidFill>
                <a:effectLst/>
                <a:uLnTx/>
                <a:uFillTx/>
                <a:latin typeface="Trebuchet MS" panose="020B0603020202020204"/>
                <a:ea typeface="+mn-ea"/>
                <a:cs typeface="+mn-cs"/>
              </a:rPr>
              <a:t>Currently focused on households that can afford retrofit &amp; interested in sustainability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srgbClr val="4C5C69"/>
              </a:solidFill>
              <a:effectLst/>
              <a:uLnTx/>
              <a:uFillTx/>
              <a:latin typeface="Trebuchet MS" panose="020B0603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4C5C69"/>
                </a:solidFill>
                <a:effectLst/>
                <a:uLnTx/>
                <a:uFillTx/>
                <a:latin typeface="Trebuchet MS" panose="020B0603020202020204"/>
                <a:ea typeface="+mn-ea"/>
                <a:cs typeface="+mn-cs"/>
              </a:rPr>
              <a:t>Needs financial offers to expand to other parts of the population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srgbClr val="4C5C69"/>
              </a:solidFill>
              <a:effectLst/>
              <a:uLnTx/>
              <a:uFillTx/>
              <a:latin typeface="Trebuchet MS" panose="020B0603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srgbClr val="4C5C69"/>
              </a:solidFill>
              <a:effectLst/>
              <a:uLnTx/>
              <a:uFillTx/>
              <a:latin typeface="Trebuchet MS" panose="020B0603020202020204"/>
              <a:ea typeface="+mn-ea"/>
              <a:cs typeface="+mn-cs"/>
            </a:endParaRPr>
          </a:p>
        </p:txBody>
      </p:sp>
      <p:sp>
        <p:nvSpPr>
          <p:cNvPr id="5" name="TextBox 4">
            <a:extLst>
              <a:ext uri="{FF2B5EF4-FFF2-40B4-BE49-F238E27FC236}">
                <a16:creationId xmlns:a16="http://schemas.microsoft.com/office/drawing/2014/main" id="{586B7786-24BB-4819-A690-6852AF209821}"/>
              </a:ext>
            </a:extLst>
          </p:cNvPr>
          <p:cNvSpPr txBox="1"/>
          <p:nvPr/>
        </p:nvSpPr>
        <p:spPr>
          <a:xfrm>
            <a:off x="838200" y="5344357"/>
            <a:ext cx="4328604"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a:ln>
                  <a:noFill/>
                </a:ln>
                <a:solidFill>
                  <a:srgbClr val="4C5C69"/>
                </a:solidFill>
                <a:effectLst/>
                <a:uLnTx/>
                <a:uFillTx/>
                <a:latin typeface="Trebuchet MS" panose="020B0603020202020204"/>
                <a:ea typeface="+mn-ea"/>
                <a:cs typeface="+mn-cs"/>
              </a:rPr>
              <a:t>Free, impartial advice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a:ln>
                  <a:noFill/>
                </a:ln>
                <a:solidFill>
                  <a:srgbClr val="4C5C69"/>
                </a:solidFill>
                <a:effectLst/>
                <a:uLnTx/>
                <a:uFillTx/>
                <a:latin typeface="Trebuchet MS" panose="020B0603020202020204"/>
                <a:ea typeface="+mn-ea"/>
                <a:cs typeface="+mn-cs"/>
              </a:rPr>
              <a:t>Discounted home assessment surveys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a:ln>
                  <a:noFill/>
                </a:ln>
                <a:solidFill>
                  <a:srgbClr val="4C5C69"/>
                </a:solidFill>
                <a:effectLst/>
                <a:uLnTx/>
                <a:uFillTx/>
                <a:latin typeface="Trebuchet MS" panose="020B0603020202020204"/>
                <a:ea typeface="+mn-ea"/>
                <a:cs typeface="+mn-cs"/>
              </a:rPr>
              <a:t>Quality assurance services</a:t>
            </a:r>
          </a:p>
        </p:txBody>
      </p:sp>
      <p:sp>
        <p:nvSpPr>
          <p:cNvPr id="6" name="TextBox 5">
            <a:extLst>
              <a:ext uri="{FF2B5EF4-FFF2-40B4-BE49-F238E27FC236}">
                <a16:creationId xmlns:a16="http://schemas.microsoft.com/office/drawing/2014/main" id="{9837208A-6F75-4078-8FFA-ECA71AC8F591}"/>
              </a:ext>
            </a:extLst>
          </p:cNvPr>
          <p:cNvSpPr txBox="1"/>
          <p:nvPr/>
        </p:nvSpPr>
        <p:spPr>
          <a:xfrm>
            <a:off x="5673464" y="5653165"/>
            <a:ext cx="6335485"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4C5C69"/>
                </a:solidFill>
                <a:effectLst/>
                <a:uLnTx/>
                <a:uFillTx/>
                <a:latin typeface="Trebuchet MS" panose="020B0603020202020204"/>
                <a:ea typeface="+mn-ea"/>
                <a:cs typeface="+mn-cs"/>
              </a:rPr>
              <a:t>Funded by the Mayoral Combined Authority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4C5C69"/>
                </a:solidFill>
                <a:effectLst/>
                <a:uLnTx/>
                <a:uFillTx/>
                <a:latin typeface="Trebuchet MS" panose="020B0603020202020204"/>
                <a:ea typeface="+mn-ea"/>
                <a:cs typeface="+mn-cs"/>
              </a:rPr>
              <a:t>Delivered by Retrofit West Community Interest Company (set up by the Centre for Sustainable Energy)</a:t>
            </a:r>
          </a:p>
        </p:txBody>
      </p:sp>
    </p:spTree>
    <p:extLst>
      <p:ext uri="{BB962C8B-B14F-4D97-AF65-F5344CB8AC3E}">
        <p14:creationId xmlns:p14="http://schemas.microsoft.com/office/powerpoint/2010/main" val="3224633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17E5CC-9983-41A6-AA56-706E65F2C7C3}"/>
              </a:ext>
            </a:extLst>
          </p:cNvPr>
          <p:cNvSpPr>
            <a:spLocks noGrp="1"/>
          </p:cNvSpPr>
          <p:nvPr>
            <p:ph sz="quarter" idx="30"/>
          </p:nvPr>
        </p:nvSpPr>
        <p:spPr>
          <a:xfrm>
            <a:off x="675861" y="1497495"/>
            <a:ext cx="11464261" cy="5033895"/>
          </a:xfrm>
        </p:spPr>
        <p:txBody>
          <a:bodyPr>
            <a:normAutofit fontScale="70000" lnSpcReduction="20000"/>
          </a:bodyPr>
          <a:lstStyle/>
          <a:p>
            <a:pPr marL="0" indent="0">
              <a:lnSpc>
                <a:spcPct val="115000"/>
              </a:lnSpc>
              <a:spcBef>
                <a:spcPts val="1200"/>
              </a:spcBef>
              <a:buNone/>
            </a:pPr>
            <a:r>
              <a:rPr lang="en-GB" sz="3300" b="1">
                <a:solidFill>
                  <a:srgbClr val="4C5C69"/>
                </a:solidFill>
                <a:ea typeface="Times New Roman" panose="02020603050405020304" pitchFamily="18" charset="0"/>
                <a:cs typeface="Times New Roman"/>
              </a:rPr>
              <a:t>Government Net Zero Strategy established 5 regional hubs with core objectives</a:t>
            </a:r>
            <a:r>
              <a:rPr lang="en-GB" sz="3300">
                <a:solidFill>
                  <a:srgbClr val="4C5C69"/>
                </a:solidFill>
                <a:ea typeface="Times New Roman" panose="02020603050405020304" pitchFamily="18" charset="0"/>
                <a:cs typeface="Times New Roman"/>
              </a:rPr>
              <a:t>:</a:t>
            </a:r>
          </a:p>
          <a:p>
            <a:pPr marL="342900" indent="-342900">
              <a:lnSpc>
                <a:spcPct val="115000"/>
              </a:lnSpc>
              <a:spcBef>
                <a:spcPts val="1200"/>
              </a:spcBef>
              <a:buAutoNum type="arabicPeriod"/>
            </a:pPr>
            <a:r>
              <a:rPr lang="en-GB" sz="3300" b="1">
                <a:solidFill>
                  <a:srgbClr val="50626F"/>
                </a:solidFill>
                <a:ea typeface="+mn-lt"/>
                <a:cs typeface="+mn-lt"/>
              </a:rPr>
              <a:t>Attract commercial investment </a:t>
            </a:r>
            <a:r>
              <a:rPr lang="en-GB" sz="3300">
                <a:solidFill>
                  <a:srgbClr val="50626F"/>
                </a:solidFill>
                <a:ea typeface="+mn-lt"/>
                <a:cs typeface="+mn-lt"/>
              </a:rPr>
              <a:t>and help LAs and other local public sector bodies to develop investment models which accelerate progress to net zero</a:t>
            </a:r>
          </a:p>
          <a:p>
            <a:pPr marL="342900" indent="-342900">
              <a:lnSpc>
                <a:spcPct val="115000"/>
              </a:lnSpc>
              <a:spcBef>
                <a:spcPts val="1200"/>
              </a:spcBef>
              <a:buAutoNum type="arabicPeriod"/>
            </a:pPr>
            <a:r>
              <a:rPr lang="en-GB" sz="3300">
                <a:solidFill>
                  <a:srgbClr val="50626F"/>
                </a:solidFill>
                <a:ea typeface="+mn-lt"/>
                <a:cs typeface="+mn-lt"/>
              </a:rPr>
              <a:t>Continue to </a:t>
            </a:r>
            <a:r>
              <a:rPr lang="en-GB" sz="3300" b="1">
                <a:solidFill>
                  <a:srgbClr val="50626F"/>
                </a:solidFill>
                <a:ea typeface="+mn-lt"/>
                <a:cs typeface="+mn-lt"/>
              </a:rPr>
              <a:t>increase the number, quality, and scale of local Net Zero projects </a:t>
            </a:r>
            <a:r>
              <a:rPr lang="en-GB" sz="3300">
                <a:solidFill>
                  <a:srgbClr val="50626F"/>
                </a:solidFill>
                <a:ea typeface="+mn-lt"/>
                <a:cs typeface="+mn-lt"/>
              </a:rPr>
              <a:t>being delivered across the region in line with national targets and strategies, including supporting the early-stage development and delivery of projects</a:t>
            </a:r>
            <a:r>
              <a:rPr lang="en-GB" sz="3300">
                <a:solidFill>
                  <a:srgbClr val="50626F"/>
                </a:solidFill>
                <a:ea typeface="Times New Roman" panose="02020603050405020304" pitchFamily="18" charset="0"/>
                <a:cs typeface="Times New Roman"/>
              </a:rPr>
              <a:t>.</a:t>
            </a:r>
          </a:p>
          <a:p>
            <a:pPr marL="342900" indent="-342900">
              <a:lnSpc>
                <a:spcPct val="115000"/>
              </a:lnSpc>
              <a:spcBef>
                <a:spcPts val="1200"/>
              </a:spcBef>
              <a:buFont typeface="+mj-lt"/>
              <a:buAutoNum type="arabicPeriod"/>
            </a:pPr>
            <a:r>
              <a:rPr lang="en-GB" sz="3300" b="1">
                <a:solidFill>
                  <a:srgbClr val="4C5C69"/>
                </a:solidFill>
                <a:ea typeface="Times New Roman" panose="02020603050405020304" pitchFamily="18" charset="0"/>
                <a:cs typeface="Times New Roman"/>
              </a:rPr>
              <a:t>Collaborate</a:t>
            </a:r>
            <a:r>
              <a:rPr lang="en-GB" sz="3300">
                <a:solidFill>
                  <a:srgbClr val="4C5C69"/>
                </a:solidFill>
                <a:ea typeface="Times New Roman" panose="02020603050405020304" pitchFamily="18" charset="0"/>
                <a:cs typeface="Times New Roman"/>
              </a:rPr>
              <a:t> with the Department of Energy Security &amp; Net Zero to develop &amp; support Net Zero elements to wider programmes &amp; initiatives including Levelling Up</a:t>
            </a:r>
          </a:p>
          <a:p>
            <a:pPr marL="342900" lvl="0" indent="-342900">
              <a:lnSpc>
                <a:spcPct val="115000"/>
              </a:lnSpc>
              <a:spcBef>
                <a:spcPts val="1200"/>
              </a:spcBef>
              <a:spcAft>
                <a:spcPts val="0"/>
              </a:spcAft>
              <a:buFont typeface="+mj-lt"/>
              <a:buAutoNum type="arabicPeriod"/>
            </a:pPr>
            <a:r>
              <a:rPr lang="en-GB" sz="3300">
                <a:solidFill>
                  <a:srgbClr val="4C5C69"/>
                </a:solidFill>
                <a:ea typeface="Times New Roman" panose="02020603050405020304" pitchFamily="18" charset="0"/>
                <a:cs typeface="Times New Roman"/>
              </a:rPr>
              <a:t>Support a national </a:t>
            </a:r>
            <a:r>
              <a:rPr lang="en-GB" sz="3300" b="1">
                <a:solidFill>
                  <a:srgbClr val="4C5C69"/>
                </a:solidFill>
                <a:ea typeface="Times New Roman" panose="02020603050405020304" pitchFamily="18" charset="0"/>
                <a:cs typeface="Times New Roman"/>
              </a:rPr>
              <a:t>knowledge transfer programme </a:t>
            </a:r>
            <a:r>
              <a:rPr lang="en-GB" sz="3300">
                <a:solidFill>
                  <a:srgbClr val="4C5C69"/>
                </a:solidFill>
                <a:ea typeface="Times New Roman" panose="02020603050405020304" pitchFamily="18" charset="0"/>
                <a:cs typeface="Times New Roman"/>
              </a:rPr>
              <a:t>to improve information sharing, training &amp; evaluation</a:t>
            </a:r>
          </a:p>
          <a:p>
            <a:pPr marL="342900" lvl="0" indent="-342900">
              <a:lnSpc>
                <a:spcPct val="115000"/>
              </a:lnSpc>
              <a:spcBef>
                <a:spcPts val="1200"/>
              </a:spcBef>
              <a:spcAft>
                <a:spcPts val="0"/>
              </a:spcAft>
              <a:buFont typeface="+mj-lt"/>
              <a:buAutoNum type="arabicPeriod"/>
            </a:pPr>
            <a:r>
              <a:rPr lang="en-GB" sz="3300" b="1">
                <a:solidFill>
                  <a:srgbClr val="4C5C69"/>
                </a:solidFill>
                <a:ea typeface="Times New Roman" panose="02020603050405020304" pitchFamily="18" charset="0"/>
                <a:cs typeface="Times New Roman"/>
              </a:rPr>
              <a:t>Raise local awareness </a:t>
            </a:r>
            <a:r>
              <a:rPr lang="en-GB" sz="3300">
                <a:solidFill>
                  <a:srgbClr val="4C5C69"/>
                </a:solidFill>
                <a:ea typeface="Times New Roman" panose="02020603050405020304" pitchFamily="18" charset="0"/>
                <a:cs typeface="Times New Roman"/>
              </a:rPr>
              <a:t>of opportunities &amp; benefits of local Net Zero investment</a:t>
            </a:r>
          </a:p>
          <a:p>
            <a:endParaRPr lang="en-GB"/>
          </a:p>
        </p:txBody>
      </p:sp>
      <p:sp>
        <p:nvSpPr>
          <p:cNvPr id="3" name="Title 2">
            <a:extLst>
              <a:ext uri="{FF2B5EF4-FFF2-40B4-BE49-F238E27FC236}">
                <a16:creationId xmlns:a16="http://schemas.microsoft.com/office/drawing/2014/main" id="{34B27E0C-BC3D-4553-A3A4-E8C71928DE3A}"/>
              </a:ext>
            </a:extLst>
          </p:cNvPr>
          <p:cNvSpPr>
            <a:spLocks noGrp="1"/>
          </p:cNvSpPr>
          <p:nvPr>
            <p:ph type="title"/>
          </p:nvPr>
        </p:nvSpPr>
        <p:spPr>
          <a:xfrm>
            <a:off x="550862" y="326608"/>
            <a:ext cx="6910112" cy="879339"/>
          </a:xfrm>
        </p:spPr>
        <p:txBody>
          <a:bodyPr>
            <a:normAutofit/>
          </a:bodyPr>
          <a:lstStyle/>
          <a:p>
            <a:r>
              <a:rPr lang="en-GB"/>
              <a:t>South West net Zero Hub</a:t>
            </a:r>
          </a:p>
        </p:txBody>
      </p:sp>
    </p:spTree>
    <p:extLst>
      <p:ext uri="{BB962C8B-B14F-4D97-AF65-F5344CB8AC3E}">
        <p14:creationId xmlns:p14="http://schemas.microsoft.com/office/powerpoint/2010/main" val="14859435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9DBEC-67F2-4C12-83C4-E25484C31AB2}"/>
              </a:ext>
            </a:extLst>
          </p:cNvPr>
          <p:cNvSpPr>
            <a:spLocks noGrp="1"/>
          </p:cNvSpPr>
          <p:nvPr>
            <p:ph type="title"/>
          </p:nvPr>
        </p:nvSpPr>
        <p:spPr/>
        <p:txBody>
          <a:bodyPr/>
          <a:lstStyle/>
          <a:p>
            <a:r>
              <a:rPr lang="en-GB"/>
              <a:t>Retrofit West Business Support</a:t>
            </a:r>
          </a:p>
        </p:txBody>
      </p:sp>
      <p:pic>
        <p:nvPicPr>
          <p:cNvPr id="5" name="Content Placeholder 4">
            <a:extLst>
              <a:ext uri="{FF2B5EF4-FFF2-40B4-BE49-F238E27FC236}">
                <a16:creationId xmlns:a16="http://schemas.microsoft.com/office/drawing/2014/main" id="{89C14220-D1B4-4660-B6E6-DD6C6764DE7C}"/>
              </a:ext>
            </a:extLst>
          </p:cNvPr>
          <p:cNvPicPr>
            <a:picLocks noGrp="1" noChangeAspect="1"/>
          </p:cNvPicPr>
          <p:nvPr>
            <p:ph idx="1"/>
          </p:nvPr>
        </p:nvPicPr>
        <p:blipFill>
          <a:blip r:embed="rId2"/>
          <a:stretch>
            <a:fillRect/>
          </a:stretch>
        </p:blipFill>
        <p:spPr>
          <a:xfrm>
            <a:off x="3710239" y="1565637"/>
            <a:ext cx="7988951" cy="3726726"/>
          </a:xfrm>
        </p:spPr>
      </p:pic>
      <p:sp>
        <p:nvSpPr>
          <p:cNvPr id="7" name="TextBox 6">
            <a:extLst>
              <a:ext uri="{FF2B5EF4-FFF2-40B4-BE49-F238E27FC236}">
                <a16:creationId xmlns:a16="http://schemas.microsoft.com/office/drawing/2014/main" id="{29752A21-DD32-4678-9059-254DFA053C68}"/>
              </a:ext>
            </a:extLst>
          </p:cNvPr>
          <p:cNvSpPr txBox="1"/>
          <p:nvPr/>
        </p:nvSpPr>
        <p:spPr>
          <a:xfrm>
            <a:off x="838201" y="1565637"/>
            <a:ext cx="2698102" cy="39703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4C5C69"/>
                </a:solidFill>
                <a:effectLst/>
                <a:uLnTx/>
                <a:uFillTx/>
                <a:latin typeface="Trebuchet MS" panose="020B0603020202020204"/>
                <a:ea typeface="+mn-ea"/>
                <a:cs typeface="+mn-cs"/>
              </a:rPr>
              <a:t>Support for micro &amp; small businesses e.g. repairs, maintenance &amp; improvements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srgbClr val="4C5C69"/>
              </a:solidFill>
              <a:effectLst/>
              <a:uLnTx/>
              <a:uFillTx/>
              <a:latin typeface="Trebuchet MS" panose="020B0603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4C5C69"/>
                </a:solidFill>
                <a:effectLst/>
                <a:uLnTx/>
                <a:uFillTx/>
                <a:latin typeface="Trebuchet MS" panose="020B0603020202020204"/>
                <a:ea typeface="+mn-ea"/>
                <a:cs typeface="+mn-cs"/>
              </a:rPr>
              <a:t>Building their confidence to be able to offer low carbon solutions such as solid wall insulation, </a:t>
            </a:r>
            <a:r>
              <a:rPr kumimoji="0" lang="en-GB" sz="1800" b="0" i="0" u="none" strike="noStrike" kern="1200" cap="none" spc="0" normalizeH="0" baseline="0" noProof="0" err="1">
                <a:ln>
                  <a:noFill/>
                </a:ln>
                <a:solidFill>
                  <a:srgbClr val="4C5C69"/>
                </a:solidFill>
                <a:effectLst/>
                <a:uLnTx/>
                <a:uFillTx/>
                <a:latin typeface="Trebuchet MS" panose="020B0603020202020204"/>
                <a:ea typeface="+mn-ea"/>
                <a:cs typeface="+mn-cs"/>
              </a:rPr>
              <a:t>heatpumps</a:t>
            </a:r>
            <a:r>
              <a:rPr kumimoji="0" lang="en-GB" sz="1800" b="0" i="0" u="none" strike="noStrike" kern="1200" cap="none" spc="0" normalizeH="0" baseline="0" noProof="0">
                <a:ln>
                  <a:noFill/>
                </a:ln>
                <a:solidFill>
                  <a:srgbClr val="4C5C69"/>
                </a:solidFill>
                <a:effectLst/>
                <a:uLnTx/>
                <a:uFillTx/>
                <a:latin typeface="Trebuchet MS" panose="020B0603020202020204"/>
                <a:ea typeface="+mn-ea"/>
                <a:cs typeface="+mn-cs"/>
              </a:rPr>
              <a:t>, solar PV etc.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8" name="TextBox 7">
            <a:extLst>
              <a:ext uri="{FF2B5EF4-FFF2-40B4-BE49-F238E27FC236}">
                <a16:creationId xmlns:a16="http://schemas.microsoft.com/office/drawing/2014/main" id="{C719AFC8-D11A-44BD-943B-595CF2787ED4}"/>
              </a:ext>
            </a:extLst>
          </p:cNvPr>
          <p:cNvSpPr txBox="1"/>
          <p:nvPr/>
        </p:nvSpPr>
        <p:spPr>
          <a:xfrm>
            <a:off x="3710240" y="5458408"/>
            <a:ext cx="2619540"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a:ln>
                  <a:noFill/>
                </a:ln>
                <a:solidFill>
                  <a:srgbClr val="4C5C69"/>
                </a:solidFill>
                <a:effectLst/>
                <a:uLnTx/>
                <a:uFillTx/>
                <a:latin typeface="Trebuchet MS" panose="020B0603020202020204"/>
                <a:ea typeface="+mn-ea"/>
                <a:cs typeface="+mn-cs"/>
              </a:rPr>
              <a:t>Awareness raising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a:ln>
                  <a:noFill/>
                </a:ln>
                <a:solidFill>
                  <a:srgbClr val="4C5C69"/>
                </a:solidFill>
                <a:effectLst/>
                <a:uLnTx/>
                <a:uFillTx/>
                <a:latin typeface="Trebuchet MS" panose="020B0603020202020204"/>
                <a:ea typeface="+mn-ea"/>
                <a:cs typeface="+mn-cs"/>
              </a:rPr>
              <a:t>Networking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a:ln>
                  <a:noFill/>
                </a:ln>
                <a:solidFill>
                  <a:srgbClr val="4C5C69"/>
                </a:solidFill>
                <a:effectLst/>
                <a:uLnTx/>
                <a:uFillTx/>
                <a:latin typeface="Trebuchet MS" panose="020B0603020202020204"/>
                <a:ea typeface="+mn-ea"/>
                <a:cs typeface="+mn-cs"/>
              </a:rPr>
              <a:t>Informal training</a:t>
            </a:r>
          </a:p>
        </p:txBody>
      </p:sp>
      <p:sp>
        <p:nvSpPr>
          <p:cNvPr id="10" name="TextBox 9">
            <a:extLst>
              <a:ext uri="{FF2B5EF4-FFF2-40B4-BE49-F238E27FC236}">
                <a16:creationId xmlns:a16="http://schemas.microsoft.com/office/drawing/2014/main" id="{18F1CD27-CD1B-4CF6-A776-64A2FD69FD5A}"/>
              </a:ext>
            </a:extLst>
          </p:cNvPr>
          <p:cNvSpPr txBox="1"/>
          <p:nvPr/>
        </p:nvSpPr>
        <p:spPr>
          <a:xfrm>
            <a:off x="6223247" y="5621356"/>
            <a:ext cx="5860347"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4C5C69"/>
                </a:solidFill>
                <a:effectLst/>
                <a:uLnTx/>
                <a:uFillTx/>
                <a:latin typeface="Trebuchet MS" panose="020B0603020202020204"/>
                <a:ea typeface="+mn-ea"/>
                <a:cs typeface="+mn-cs"/>
              </a:rPr>
              <a:t>Funded by the Mayoral Combined Authority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4C5C69"/>
                </a:solidFill>
                <a:effectLst/>
                <a:uLnTx/>
                <a:uFillTx/>
                <a:latin typeface="Trebuchet MS" panose="020B0603020202020204"/>
                <a:ea typeface="+mn-ea"/>
                <a:cs typeface="+mn-cs"/>
              </a:rPr>
              <a:t>Delivered by Retrofit West Community Interest Company with consortium partners</a:t>
            </a:r>
          </a:p>
        </p:txBody>
      </p:sp>
    </p:spTree>
    <p:extLst>
      <p:ext uri="{BB962C8B-B14F-4D97-AF65-F5344CB8AC3E}">
        <p14:creationId xmlns:p14="http://schemas.microsoft.com/office/powerpoint/2010/main" val="22480800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91CA5-6485-465B-85D4-DBCB58C86CED}"/>
              </a:ext>
            </a:extLst>
          </p:cNvPr>
          <p:cNvSpPr>
            <a:spLocks noGrp="1"/>
          </p:cNvSpPr>
          <p:nvPr>
            <p:ph type="title"/>
          </p:nvPr>
        </p:nvSpPr>
        <p:spPr/>
        <p:txBody>
          <a:bodyPr/>
          <a:lstStyle/>
          <a:p>
            <a:r>
              <a:rPr lang="en-GB"/>
              <a:t>Retrofit Skills</a:t>
            </a:r>
          </a:p>
        </p:txBody>
      </p:sp>
      <p:pic>
        <p:nvPicPr>
          <p:cNvPr id="5" name="Content Placeholder 4">
            <a:extLst>
              <a:ext uri="{FF2B5EF4-FFF2-40B4-BE49-F238E27FC236}">
                <a16:creationId xmlns:a16="http://schemas.microsoft.com/office/drawing/2014/main" id="{A5B96C8A-2080-49CC-905E-4B5D04FB78CD}"/>
              </a:ext>
            </a:extLst>
          </p:cNvPr>
          <p:cNvPicPr>
            <a:picLocks noGrp="1" noChangeAspect="1"/>
          </p:cNvPicPr>
          <p:nvPr>
            <p:ph idx="1"/>
          </p:nvPr>
        </p:nvPicPr>
        <p:blipFill>
          <a:blip r:embed="rId2"/>
          <a:stretch>
            <a:fillRect/>
          </a:stretch>
        </p:blipFill>
        <p:spPr>
          <a:xfrm>
            <a:off x="956791" y="1502228"/>
            <a:ext cx="6787227" cy="3377681"/>
          </a:xfrm>
        </p:spPr>
      </p:pic>
      <p:sp>
        <p:nvSpPr>
          <p:cNvPr id="6" name="TextBox 5">
            <a:extLst>
              <a:ext uri="{FF2B5EF4-FFF2-40B4-BE49-F238E27FC236}">
                <a16:creationId xmlns:a16="http://schemas.microsoft.com/office/drawing/2014/main" id="{7E7BC11D-B06C-4EC8-8C75-D9B57832627E}"/>
              </a:ext>
            </a:extLst>
          </p:cNvPr>
          <p:cNvSpPr txBox="1"/>
          <p:nvPr/>
        </p:nvSpPr>
        <p:spPr>
          <a:xfrm>
            <a:off x="8416212" y="1502228"/>
            <a:ext cx="3396343"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C5C69"/>
                </a:solidFill>
                <a:effectLst/>
                <a:uLnTx/>
                <a:uFillTx/>
                <a:latin typeface="Trebuchet MS" panose="020B0603020202020204"/>
                <a:ea typeface="+mn-ea"/>
                <a:cs typeface="+mn-cs"/>
              </a:rPr>
              <a:t>Building retrofit pathways into existing skills provision, including: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C5C69"/>
              </a:solidFill>
              <a:effectLst/>
              <a:uLnTx/>
              <a:uFillTx/>
              <a:latin typeface="Trebuchet MS" panose="020B0603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1" i="0" u="none" strike="noStrike" kern="1200" cap="none" spc="0" normalizeH="0" baseline="0" noProof="0">
                <a:ln>
                  <a:noFill/>
                </a:ln>
                <a:solidFill>
                  <a:srgbClr val="4C5C69"/>
                </a:solidFill>
                <a:effectLst/>
                <a:uLnTx/>
                <a:uFillTx/>
                <a:latin typeface="Trebuchet MS" panose="020B0603020202020204"/>
                <a:ea typeface="+mn-ea"/>
                <a:cs typeface="+mn-cs"/>
              </a:rPr>
              <a:t>Skills Connect </a:t>
            </a:r>
            <a:r>
              <a:rPr kumimoji="0" lang="en-GB" sz="1800" b="0" i="0" u="none" strike="noStrike" kern="1200" cap="none" spc="0" normalizeH="0" baseline="0" noProof="0">
                <a:ln>
                  <a:noFill/>
                </a:ln>
                <a:solidFill>
                  <a:srgbClr val="4C5C69"/>
                </a:solidFill>
                <a:effectLst/>
                <a:uLnTx/>
                <a:uFillTx/>
                <a:latin typeface="Trebuchet MS" panose="020B0603020202020204"/>
                <a:ea typeface="+mn-ea"/>
                <a:cs typeface="+mn-cs"/>
              </a:rPr>
              <a:t>– interactive site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1" i="0" u="none" strike="noStrike" kern="1200" cap="none" spc="0" normalizeH="0" baseline="0" noProof="0">
                <a:ln>
                  <a:noFill/>
                </a:ln>
                <a:solidFill>
                  <a:srgbClr val="4C5C69"/>
                </a:solidFill>
                <a:effectLst/>
                <a:uLnTx/>
                <a:uFillTx/>
                <a:latin typeface="Trebuchet MS" panose="020B0603020202020204"/>
                <a:ea typeface="+mn-ea"/>
                <a:cs typeface="+mn-cs"/>
              </a:rPr>
              <a:t>Future Bright </a:t>
            </a:r>
            <a:r>
              <a:rPr kumimoji="0" lang="en-GB" sz="1800" b="0" i="0" u="none" strike="noStrike" kern="1200" cap="none" spc="0" normalizeH="0" baseline="0" noProof="0">
                <a:ln>
                  <a:noFill/>
                </a:ln>
                <a:solidFill>
                  <a:srgbClr val="4C5C69"/>
                </a:solidFill>
                <a:effectLst/>
                <a:uLnTx/>
                <a:uFillTx/>
                <a:latin typeface="Trebuchet MS" panose="020B0603020202020204"/>
                <a:ea typeface="+mn-ea"/>
                <a:cs typeface="+mn-cs"/>
              </a:rPr>
              <a:t>– careers coaching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1" i="0" u="none" strike="noStrike" kern="1200" cap="none" spc="0" normalizeH="0" baseline="0" noProof="0">
                <a:ln>
                  <a:noFill/>
                </a:ln>
                <a:solidFill>
                  <a:srgbClr val="4C5C69"/>
                </a:solidFill>
                <a:effectLst/>
                <a:uLnTx/>
                <a:uFillTx/>
                <a:latin typeface="Trebuchet MS" panose="020B0603020202020204"/>
                <a:ea typeface="+mn-ea"/>
                <a:cs typeface="+mn-cs"/>
              </a:rPr>
              <a:t>Adult Education Budget </a:t>
            </a:r>
            <a:r>
              <a:rPr kumimoji="0" lang="en-GB" sz="1800" b="0" i="0" u="none" strike="noStrike" kern="1200" cap="none" spc="0" normalizeH="0" baseline="0" noProof="0">
                <a:ln>
                  <a:noFill/>
                </a:ln>
                <a:solidFill>
                  <a:srgbClr val="4C5C69"/>
                </a:solidFill>
                <a:effectLst/>
                <a:uLnTx/>
                <a:uFillTx/>
                <a:latin typeface="Trebuchet MS" panose="020B0603020202020204"/>
                <a:ea typeface="+mn-ea"/>
                <a:cs typeface="+mn-cs"/>
              </a:rPr>
              <a:t>– foundation skills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1" i="0" u="none" strike="noStrike" kern="1200" cap="none" spc="0" normalizeH="0" baseline="0" noProof="0">
                <a:ln>
                  <a:noFill/>
                </a:ln>
                <a:solidFill>
                  <a:srgbClr val="4C5C69"/>
                </a:solidFill>
                <a:effectLst/>
                <a:uLnTx/>
                <a:uFillTx/>
                <a:latin typeface="Trebuchet MS" panose="020B0603020202020204"/>
                <a:ea typeface="+mn-ea"/>
                <a:cs typeface="+mn-cs"/>
              </a:rPr>
              <a:t>Careers Hub </a:t>
            </a:r>
            <a:r>
              <a:rPr kumimoji="0" lang="en-GB" sz="1800" b="0" i="0" u="none" strike="noStrike" kern="1200" cap="none" spc="0" normalizeH="0" baseline="0" noProof="0">
                <a:ln>
                  <a:noFill/>
                </a:ln>
                <a:solidFill>
                  <a:srgbClr val="4C5C69"/>
                </a:solidFill>
                <a:effectLst/>
                <a:uLnTx/>
                <a:uFillTx/>
                <a:latin typeface="Trebuchet MS" panose="020B0603020202020204"/>
                <a:ea typeface="+mn-ea"/>
                <a:cs typeface="+mn-cs"/>
              </a:rPr>
              <a:t>– careers education for schools &amp; colleges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1" i="0" u="none" strike="noStrike" kern="1200" cap="none" spc="0" normalizeH="0" baseline="0" noProof="0">
                <a:ln>
                  <a:noFill/>
                </a:ln>
                <a:solidFill>
                  <a:srgbClr val="4C5C69"/>
                </a:solidFill>
                <a:effectLst/>
                <a:uLnTx/>
                <a:uFillTx/>
                <a:latin typeface="Trebuchet MS" panose="020B0603020202020204"/>
                <a:ea typeface="+mn-ea"/>
                <a:cs typeface="+mn-cs"/>
              </a:rPr>
              <a:t>Green Skills Bootcamps </a:t>
            </a:r>
            <a:r>
              <a:rPr kumimoji="0" lang="en-GB" sz="1800" b="0" i="0" u="none" strike="noStrike" kern="1200" cap="none" spc="0" normalizeH="0" baseline="0" noProof="0">
                <a:ln>
                  <a:noFill/>
                </a:ln>
                <a:solidFill>
                  <a:srgbClr val="4C5C69"/>
                </a:solidFill>
                <a:effectLst/>
                <a:uLnTx/>
                <a:uFillTx/>
                <a:latin typeface="Trebuchet MS" panose="020B0603020202020204"/>
                <a:ea typeface="+mn-ea"/>
                <a:cs typeface="+mn-cs"/>
              </a:rPr>
              <a:t>– funded courses to help career changes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7" name="TextBox 6">
            <a:extLst>
              <a:ext uri="{FF2B5EF4-FFF2-40B4-BE49-F238E27FC236}">
                <a16:creationId xmlns:a16="http://schemas.microsoft.com/office/drawing/2014/main" id="{CACE0355-D685-4B09-AEE0-95C7E7486F0D}"/>
              </a:ext>
            </a:extLst>
          </p:cNvPr>
          <p:cNvSpPr txBox="1"/>
          <p:nvPr/>
        </p:nvSpPr>
        <p:spPr>
          <a:xfrm>
            <a:off x="956791" y="5238492"/>
            <a:ext cx="32068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C5C69"/>
                </a:solidFill>
                <a:effectLst/>
                <a:uLnTx/>
                <a:uFillTx/>
                <a:latin typeface="Trebuchet MS" panose="020B0603020202020204"/>
                <a:ea typeface="+mn-ea"/>
                <a:cs typeface="+mn-cs"/>
              </a:rPr>
              <a:t>Funded and delivered by the Mayoral Combined Authority</a:t>
            </a:r>
          </a:p>
        </p:txBody>
      </p:sp>
    </p:spTree>
    <p:extLst>
      <p:ext uri="{BB962C8B-B14F-4D97-AF65-F5344CB8AC3E}">
        <p14:creationId xmlns:p14="http://schemas.microsoft.com/office/powerpoint/2010/main" val="12782751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202F7F4-1587-44A7-A741-E6041494F4A2}"/>
              </a:ext>
            </a:extLst>
          </p:cNvPr>
          <p:cNvSpPr>
            <a:spLocks noGrp="1"/>
          </p:cNvSpPr>
          <p:nvPr>
            <p:ph type="title"/>
          </p:nvPr>
        </p:nvSpPr>
        <p:spPr/>
        <p:txBody>
          <a:bodyPr/>
          <a:lstStyle/>
          <a:p>
            <a:r>
              <a:rPr lang="en-GB"/>
              <a:t>Retrofit West Finance</a:t>
            </a:r>
          </a:p>
        </p:txBody>
      </p:sp>
      <p:sp>
        <p:nvSpPr>
          <p:cNvPr id="16" name="TextBox 15">
            <a:extLst>
              <a:ext uri="{FF2B5EF4-FFF2-40B4-BE49-F238E27FC236}">
                <a16:creationId xmlns:a16="http://schemas.microsoft.com/office/drawing/2014/main" id="{82A2A7D2-2C46-4833-A975-AF364A2090A7}"/>
              </a:ext>
            </a:extLst>
          </p:cNvPr>
          <p:cNvSpPr txBox="1"/>
          <p:nvPr/>
        </p:nvSpPr>
        <p:spPr>
          <a:xfrm>
            <a:off x="925415" y="1619480"/>
            <a:ext cx="5701295" cy="409342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1200" cap="none" spc="0" normalizeH="0" baseline="0" noProof="0">
                <a:ln>
                  <a:noFill/>
                </a:ln>
                <a:solidFill>
                  <a:srgbClr val="354753"/>
                </a:solidFill>
                <a:effectLst/>
                <a:uLnTx/>
                <a:uFillTx/>
                <a:latin typeface="Trebuchet MS" panose="020B0603020202020204" pitchFamily="34" charset="0"/>
                <a:ea typeface="+mn-ea"/>
                <a:cs typeface="+mn-cs"/>
              </a:rPr>
              <a:t>March ‘23 Committee approved £1.6m of Investment Fund into GRF</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2000" b="0" i="0" u="none" strike="noStrike" kern="1200" cap="none" spc="0" normalizeH="0" baseline="0" noProof="0">
              <a:ln>
                <a:noFill/>
              </a:ln>
              <a:solidFill>
                <a:srgbClr val="354753"/>
              </a:solidFill>
              <a:effectLst/>
              <a:uLnTx/>
              <a:uFillTx/>
              <a:latin typeface="Trebuchet MS" panose="020B0603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1200" cap="none" spc="0" normalizeH="0" baseline="0" noProof="0">
                <a:ln>
                  <a:noFill/>
                </a:ln>
                <a:solidFill>
                  <a:srgbClr val="354753"/>
                </a:solidFill>
                <a:effectLst/>
                <a:uLnTx/>
                <a:uFillTx/>
                <a:latin typeface="Trebuchet MS" panose="020B0603020202020204" pitchFamily="34" charset="0"/>
                <a:ea typeface="+mn-ea"/>
                <a:cs typeface="+mn-cs"/>
              </a:rPr>
              <a:t>Aim to ensure all can access retrofit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2000" b="0" i="0" u="none" strike="noStrike" kern="1200" cap="none" spc="0" normalizeH="0" baseline="0" noProof="0">
              <a:ln>
                <a:noFill/>
              </a:ln>
              <a:solidFill>
                <a:srgbClr val="354753"/>
              </a:solidFill>
              <a:effectLst/>
              <a:uLnTx/>
              <a:uFillTx/>
              <a:latin typeface="Trebuchet MS" panose="020B0603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1200" cap="none" spc="0" normalizeH="0" baseline="0" noProof="0">
                <a:ln>
                  <a:noFill/>
                </a:ln>
                <a:solidFill>
                  <a:srgbClr val="354753"/>
                </a:solidFill>
                <a:effectLst/>
                <a:uLnTx/>
                <a:uFillTx/>
                <a:latin typeface="Trebuchet MS" panose="020B0603020202020204" pitchFamily="34" charset="0"/>
                <a:ea typeface="+mn-ea"/>
                <a:cs typeface="+mn-cs"/>
              </a:rPr>
              <a:t>Pilot load fund targeting residents not qualifying for grants and without savings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2000" b="0" i="0" u="none" strike="noStrike" kern="1200" cap="none" spc="0" normalizeH="0" baseline="0" noProof="0">
              <a:ln>
                <a:noFill/>
              </a:ln>
              <a:solidFill>
                <a:srgbClr val="354753"/>
              </a:solidFill>
              <a:effectLst/>
              <a:uLnTx/>
              <a:uFillTx/>
              <a:latin typeface="Trebuchet MS" panose="020B0603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1200" cap="none" spc="0" normalizeH="0" baseline="0" noProof="0">
                <a:ln>
                  <a:noFill/>
                </a:ln>
                <a:solidFill>
                  <a:srgbClr val="354753"/>
                </a:solidFill>
                <a:effectLst/>
                <a:uLnTx/>
                <a:uFillTx/>
                <a:latin typeface="Trebuchet MS" panose="020B0603020202020204" pitchFamily="34" charset="0"/>
                <a:ea typeface="+mn-ea"/>
                <a:cs typeface="+mn-cs"/>
              </a:rPr>
              <a:t>Potential use of grant to leverage in capital (c£5m as minimum UKIB ‘ticket size’)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2000" b="0" i="0" u="none" strike="noStrike" kern="1200" cap="none" spc="0" normalizeH="0" baseline="0" noProof="0">
              <a:ln>
                <a:noFill/>
              </a:ln>
              <a:solidFill>
                <a:srgbClr val="354753"/>
              </a:solidFill>
              <a:effectLst/>
              <a:uLnTx/>
              <a:uFillTx/>
              <a:latin typeface="Trebuchet MS" panose="020B0603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1200" cap="none" spc="0" normalizeH="0" baseline="0" noProof="0">
                <a:ln>
                  <a:noFill/>
                </a:ln>
                <a:solidFill>
                  <a:srgbClr val="354753"/>
                </a:solidFill>
                <a:effectLst/>
                <a:uLnTx/>
                <a:uFillTx/>
                <a:latin typeface="Trebuchet MS" panose="020B0603020202020204" pitchFamily="34" charset="0"/>
                <a:ea typeface="+mn-ea"/>
                <a:cs typeface="+mn-cs"/>
              </a:rPr>
              <a:t>£6m loan fund could perhaps retrofit 300 homes (at £20k per home)</a:t>
            </a:r>
          </a:p>
        </p:txBody>
      </p:sp>
      <p:pic>
        <p:nvPicPr>
          <p:cNvPr id="3074" name="Picture 2" descr="Home - South West Net Zero Hub">
            <a:extLst>
              <a:ext uri="{FF2B5EF4-FFF2-40B4-BE49-F238E27FC236}">
                <a16:creationId xmlns:a16="http://schemas.microsoft.com/office/drawing/2014/main" id="{45696711-E600-43CB-9748-C627C03882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2007" y="1619480"/>
            <a:ext cx="3898024" cy="188404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endology CIC adds to ethical credentials with Fair Tax accreditation Fair  Tax Foundation">
            <a:extLst>
              <a:ext uri="{FF2B5EF4-FFF2-40B4-BE49-F238E27FC236}">
                <a16:creationId xmlns:a16="http://schemas.microsoft.com/office/drawing/2014/main" id="{754D0DCF-F5C0-4270-AC12-4EC4DE4DB8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2007" y="3938737"/>
            <a:ext cx="4022464" cy="2011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503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Arrow: Down 43">
            <a:extLst>
              <a:ext uri="{FF2B5EF4-FFF2-40B4-BE49-F238E27FC236}">
                <a16:creationId xmlns:a16="http://schemas.microsoft.com/office/drawing/2014/main" id="{2A308A69-A5DE-4EE1-8A97-DEFD44648E14}"/>
              </a:ext>
            </a:extLst>
          </p:cNvPr>
          <p:cNvSpPr/>
          <p:nvPr/>
        </p:nvSpPr>
        <p:spPr>
          <a:xfrm rot="16947824">
            <a:off x="8166039" y="4066901"/>
            <a:ext cx="146359" cy="1202746"/>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 name="Title 10">
            <a:extLst>
              <a:ext uri="{FF2B5EF4-FFF2-40B4-BE49-F238E27FC236}">
                <a16:creationId xmlns:a16="http://schemas.microsoft.com/office/drawing/2014/main" id="{7E422C0F-08BD-4498-B2DA-5F5C52CA1203}"/>
              </a:ext>
            </a:extLst>
          </p:cNvPr>
          <p:cNvSpPr txBox="1">
            <a:spLocks/>
          </p:cNvSpPr>
          <p:nvPr/>
        </p:nvSpPr>
        <p:spPr>
          <a:xfrm>
            <a:off x="838200" y="348602"/>
            <a:ext cx="9144000" cy="4163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89CBBC"/>
                </a:solidFill>
                <a:latin typeface="Trebuchet MS" panose="020B0603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a:ln>
                  <a:noFill/>
                </a:ln>
                <a:solidFill>
                  <a:srgbClr val="89CBBC"/>
                </a:solidFill>
                <a:effectLst/>
                <a:uLnTx/>
                <a:uFillTx/>
                <a:latin typeface="Trebuchet MS" panose="020B0603020202020204" pitchFamily="34" charset="0"/>
                <a:ea typeface="+mj-ea"/>
                <a:cs typeface="+mj-cs"/>
              </a:rPr>
              <a:t>Retrofit Loan Fund Process Plan</a:t>
            </a:r>
          </a:p>
        </p:txBody>
      </p:sp>
      <p:sp>
        <p:nvSpPr>
          <p:cNvPr id="6" name="Arrow: Down 5">
            <a:extLst>
              <a:ext uri="{FF2B5EF4-FFF2-40B4-BE49-F238E27FC236}">
                <a16:creationId xmlns:a16="http://schemas.microsoft.com/office/drawing/2014/main" id="{0D875E82-E7FE-4CCD-B406-87C63463FBDC}"/>
              </a:ext>
            </a:extLst>
          </p:cNvPr>
          <p:cNvSpPr/>
          <p:nvPr/>
        </p:nvSpPr>
        <p:spPr>
          <a:xfrm rot="5400000">
            <a:off x="3382126" y="1011833"/>
            <a:ext cx="150788" cy="1436277"/>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7" name="Arrow: Down 6">
            <a:extLst>
              <a:ext uri="{FF2B5EF4-FFF2-40B4-BE49-F238E27FC236}">
                <a16:creationId xmlns:a16="http://schemas.microsoft.com/office/drawing/2014/main" id="{210C6FCD-25EC-432E-8C9B-F18C503FED22}"/>
              </a:ext>
            </a:extLst>
          </p:cNvPr>
          <p:cNvSpPr/>
          <p:nvPr/>
        </p:nvSpPr>
        <p:spPr>
          <a:xfrm rot="16200000">
            <a:off x="7743889" y="592709"/>
            <a:ext cx="155367" cy="2188794"/>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8" name="TextBox 7">
            <a:extLst>
              <a:ext uri="{FF2B5EF4-FFF2-40B4-BE49-F238E27FC236}">
                <a16:creationId xmlns:a16="http://schemas.microsoft.com/office/drawing/2014/main" id="{8D8F6904-073B-4221-9D39-E4AAA37D7BB7}"/>
              </a:ext>
            </a:extLst>
          </p:cNvPr>
          <p:cNvSpPr txBox="1"/>
          <p:nvPr/>
        </p:nvSpPr>
        <p:spPr>
          <a:xfrm>
            <a:off x="3239044" y="1271142"/>
            <a:ext cx="7457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Trebuchet MS" panose="020B0603020202020204"/>
                <a:ea typeface="+mn-ea"/>
                <a:cs typeface="+mn-cs"/>
              </a:rPr>
              <a:t>Yes</a:t>
            </a:r>
            <a:endParaRPr kumimoji="0" lang="en-GB"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9" name="TextBox 8">
            <a:extLst>
              <a:ext uri="{FF2B5EF4-FFF2-40B4-BE49-F238E27FC236}">
                <a16:creationId xmlns:a16="http://schemas.microsoft.com/office/drawing/2014/main" id="{2C930BD7-1E53-4A2E-8240-2FF1AA21EABC}"/>
              </a:ext>
            </a:extLst>
          </p:cNvPr>
          <p:cNvSpPr txBox="1"/>
          <p:nvPr/>
        </p:nvSpPr>
        <p:spPr>
          <a:xfrm>
            <a:off x="7521822" y="1252500"/>
            <a:ext cx="7457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Trebuchet MS" panose="020B0603020202020204"/>
                <a:ea typeface="+mn-ea"/>
                <a:cs typeface="+mn-cs"/>
              </a:rPr>
              <a:t>No</a:t>
            </a:r>
            <a:endParaRPr kumimoji="0" lang="en-GB"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0" name="Rectangle: Rounded Corners 9">
            <a:extLst>
              <a:ext uri="{FF2B5EF4-FFF2-40B4-BE49-F238E27FC236}">
                <a16:creationId xmlns:a16="http://schemas.microsoft.com/office/drawing/2014/main" id="{B8C5F400-AFD1-430A-BCEE-4ECCAAC61747}"/>
              </a:ext>
            </a:extLst>
          </p:cNvPr>
          <p:cNvSpPr/>
          <p:nvPr/>
        </p:nvSpPr>
        <p:spPr>
          <a:xfrm>
            <a:off x="639449" y="1245223"/>
            <a:ext cx="1905773" cy="1488196"/>
          </a:xfrm>
          <a:prstGeom prst="roundRect">
            <a:avLst/>
          </a:prstGeom>
          <a:solidFill>
            <a:srgbClr val="248845"/>
          </a:solidFill>
          <a:ln>
            <a:solidFill>
              <a:schemeClr val="tx1"/>
            </a:solid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Trebuchet MS" panose="020B0603020202020204"/>
                <a:ea typeface="+mn-ea"/>
                <a:cs typeface="+mn-cs"/>
              </a:rPr>
              <a:t>Find Public Partner/es: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white"/>
                </a:solidFill>
                <a:effectLst/>
                <a:uLnTx/>
                <a:uFillTx/>
                <a:latin typeface="Trebuchet MS" panose="020B0603020202020204"/>
                <a:ea typeface="+mn-ea"/>
                <a:cs typeface="+mn-cs"/>
              </a:rPr>
              <a:t>UK IB, M10 DESNZ,SWNZH, Gov, Cas, LAs,</a:t>
            </a:r>
            <a:br>
              <a:rPr kumimoji="0" lang="en-GB" sz="900" b="0" i="0" u="none" strike="noStrike" kern="1200" cap="none" spc="0" normalizeH="0" baseline="0" noProof="0">
                <a:ln>
                  <a:noFill/>
                </a:ln>
                <a:solidFill>
                  <a:prstClr val="white"/>
                </a:solidFill>
                <a:effectLst/>
                <a:uLnTx/>
                <a:uFillTx/>
                <a:latin typeface="Trebuchet MS" panose="020B0603020202020204"/>
                <a:ea typeface="+mn-ea"/>
                <a:cs typeface="+mn-cs"/>
              </a:rPr>
            </a:br>
            <a:r>
              <a:rPr kumimoji="0" lang="en-GB" sz="1100" b="0" i="0" u="none" strike="noStrike" kern="1200" cap="none" spc="0" normalizeH="0" baseline="0" noProof="0">
                <a:ln>
                  <a:noFill/>
                </a:ln>
                <a:solidFill>
                  <a:prstClr val="white"/>
                </a:solidFill>
                <a:effectLst/>
                <a:uLnTx/>
                <a:uFillTx/>
                <a:latin typeface="Trebuchet MS" panose="020B0603020202020204"/>
                <a:ea typeface="+mn-ea"/>
                <a:cs typeface="+mn-cs"/>
              </a:rPr>
              <a:t>Public Contribution?</a:t>
            </a:r>
            <a:endParaRPr kumimoji="0" lang="en-US" sz="1100" b="0" i="0" u="none" strike="noStrike" kern="1200" cap="none" spc="0" normalizeH="0" baseline="0" noProof="0">
              <a:ln>
                <a:noFill/>
              </a:ln>
              <a:solidFill>
                <a:srgbClr val="000000"/>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Trebuchet MS" panose="020B0603020202020204"/>
                <a:ea typeface="+mn-ea"/>
                <a:cs typeface="+mn-cs"/>
              </a:rPr>
              <a:t>£100M?</a:t>
            </a: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Arrow: Down 10">
            <a:extLst>
              <a:ext uri="{FF2B5EF4-FFF2-40B4-BE49-F238E27FC236}">
                <a16:creationId xmlns:a16="http://schemas.microsoft.com/office/drawing/2014/main" id="{A4670D09-ADAD-45B2-A008-2CD722C35379}"/>
              </a:ext>
            </a:extLst>
          </p:cNvPr>
          <p:cNvSpPr/>
          <p:nvPr/>
        </p:nvSpPr>
        <p:spPr>
          <a:xfrm>
            <a:off x="1447700" y="4631011"/>
            <a:ext cx="189749" cy="376705"/>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TextBox 11">
            <a:extLst>
              <a:ext uri="{FF2B5EF4-FFF2-40B4-BE49-F238E27FC236}">
                <a16:creationId xmlns:a16="http://schemas.microsoft.com/office/drawing/2014/main" id="{D5925876-EAA1-4ECF-929D-52FAC3F90293}"/>
              </a:ext>
            </a:extLst>
          </p:cNvPr>
          <p:cNvSpPr txBox="1"/>
          <p:nvPr/>
        </p:nvSpPr>
        <p:spPr>
          <a:xfrm>
            <a:off x="870665" y="2750598"/>
            <a:ext cx="146393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Trebuchet MS" panose="020B0603020202020204"/>
                <a:ea typeface="+mn-ea"/>
                <a:cs typeface="+mn-cs"/>
              </a:rPr>
              <a:t>Secure commitment from partners: Development, roles, responsibilities…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Trebuchet MS" panose="020B0603020202020204"/>
                <a:ea typeface="+mn-ea"/>
                <a:cs typeface="+mn-cs"/>
              </a:rPr>
              <a:t>e.g. MoU</a:t>
            </a:r>
          </a:p>
        </p:txBody>
      </p:sp>
      <p:sp>
        <p:nvSpPr>
          <p:cNvPr id="13" name="TextBox 12">
            <a:extLst>
              <a:ext uri="{FF2B5EF4-FFF2-40B4-BE49-F238E27FC236}">
                <a16:creationId xmlns:a16="http://schemas.microsoft.com/office/drawing/2014/main" id="{76758DE8-A530-47F0-AA09-73C96B9A19A3}"/>
              </a:ext>
            </a:extLst>
          </p:cNvPr>
          <p:cNvSpPr txBox="1"/>
          <p:nvPr/>
        </p:nvSpPr>
        <p:spPr>
          <a:xfrm>
            <a:off x="3743614" y="2393376"/>
            <a:ext cx="48230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Trebuchet MS" panose="020B0603020202020204"/>
                <a:ea typeface="+mn-ea"/>
                <a:cs typeface="+mn-cs"/>
              </a:rPr>
              <a:t>No</a:t>
            </a:r>
            <a:endParaRPr kumimoji="0" lang="en-GB"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4" name="TextBox 13">
            <a:extLst>
              <a:ext uri="{FF2B5EF4-FFF2-40B4-BE49-F238E27FC236}">
                <a16:creationId xmlns:a16="http://schemas.microsoft.com/office/drawing/2014/main" id="{BDC292D4-1A7D-40B2-B3E8-D319E73F4169}"/>
              </a:ext>
            </a:extLst>
          </p:cNvPr>
          <p:cNvSpPr txBox="1"/>
          <p:nvPr/>
        </p:nvSpPr>
        <p:spPr>
          <a:xfrm>
            <a:off x="2481154" y="2875124"/>
            <a:ext cx="48230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Trebuchet MS" panose="020B0603020202020204"/>
                <a:ea typeface="+mn-ea"/>
                <a:cs typeface="+mn-cs"/>
              </a:rPr>
              <a:t>Yes</a:t>
            </a:r>
            <a:endParaRPr kumimoji="0" lang="en-GB"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5" name="Arrow: Down 14">
            <a:extLst>
              <a:ext uri="{FF2B5EF4-FFF2-40B4-BE49-F238E27FC236}">
                <a16:creationId xmlns:a16="http://schemas.microsoft.com/office/drawing/2014/main" id="{8046B0AC-9114-46F3-AF16-7A2A085C6BCF}"/>
              </a:ext>
            </a:extLst>
          </p:cNvPr>
          <p:cNvSpPr/>
          <p:nvPr/>
        </p:nvSpPr>
        <p:spPr>
          <a:xfrm rot="15930261">
            <a:off x="6498448" y="11830"/>
            <a:ext cx="129243" cy="4712154"/>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Arrow: Down 15">
            <a:extLst>
              <a:ext uri="{FF2B5EF4-FFF2-40B4-BE49-F238E27FC236}">
                <a16:creationId xmlns:a16="http://schemas.microsoft.com/office/drawing/2014/main" id="{72FC931C-0AD4-4D9E-AC64-BA16F03C2EB3}"/>
              </a:ext>
            </a:extLst>
          </p:cNvPr>
          <p:cNvSpPr/>
          <p:nvPr/>
        </p:nvSpPr>
        <p:spPr>
          <a:xfrm rot="16454813">
            <a:off x="3086961" y="2005495"/>
            <a:ext cx="164918" cy="1025595"/>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Arrow: Down 18">
            <a:extLst>
              <a:ext uri="{FF2B5EF4-FFF2-40B4-BE49-F238E27FC236}">
                <a16:creationId xmlns:a16="http://schemas.microsoft.com/office/drawing/2014/main" id="{DA6F9B7B-5287-46F6-9E1B-50FEFF6097D0}"/>
              </a:ext>
            </a:extLst>
          </p:cNvPr>
          <p:cNvSpPr/>
          <p:nvPr/>
        </p:nvSpPr>
        <p:spPr>
          <a:xfrm rot="-1860000">
            <a:off x="10347064" y="2558223"/>
            <a:ext cx="180134" cy="377380"/>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 name="TextBox 19">
            <a:extLst>
              <a:ext uri="{FF2B5EF4-FFF2-40B4-BE49-F238E27FC236}">
                <a16:creationId xmlns:a16="http://schemas.microsoft.com/office/drawing/2014/main" id="{F6B0A84C-BDB9-4B32-B52B-9F2E2F0C1187}"/>
              </a:ext>
            </a:extLst>
          </p:cNvPr>
          <p:cNvSpPr txBox="1"/>
          <p:nvPr/>
        </p:nvSpPr>
        <p:spPr>
          <a:xfrm>
            <a:off x="10531597" y="2562653"/>
            <a:ext cx="7457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Trebuchet MS" panose="020B0603020202020204"/>
                <a:ea typeface="+mn-ea"/>
                <a:cs typeface="+mn-cs"/>
              </a:rPr>
              <a:t>Yes</a:t>
            </a:r>
            <a:endParaRPr kumimoji="0" lang="en-GB"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2" name="Arrow: Down 21">
            <a:extLst>
              <a:ext uri="{FF2B5EF4-FFF2-40B4-BE49-F238E27FC236}">
                <a16:creationId xmlns:a16="http://schemas.microsoft.com/office/drawing/2014/main" id="{B672F27D-4AA3-4980-AD98-B60884B41ED4}"/>
              </a:ext>
            </a:extLst>
          </p:cNvPr>
          <p:cNvSpPr/>
          <p:nvPr/>
        </p:nvSpPr>
        <p:spPr>
          <a:xfrm rot="5400000">
            <a:off x="9568545" y="3157087"/>
            <a:ext cx="192467" cy="487139"/>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4" name="Arrow: Down 23">
            <a:extLst>
              <a:ext uri="{FF2B5EF4-FFF2-40B4-BE49-F238E27FC236}">
                <a16:creationId xmlns:a16="http://schemas.microsoft.com/office/drawing/2014/main" id="{6758531E-EEB2-487A-963B-F393CF11F36E}"/>
              </a:ext>
            </a:extLst>
          </p:cNvPr>
          <p:cNvSpPr/>
          <p:nvPr/>
        </p:nvSpPr>
        <p:spPr>
          <a:xfrm rot="5073185">
            <a:off x="8218137" y="4994567"/>
            <a:ext cx="163109" cy="1416115"/>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7" name="TextBox 26">
            <a:extLst>
              <a:ext uri="{FF2B5EF4-FFF2-40B4-BE49-F238E27FC236}">
                <a16:creationId xmlns:a16="http://schemas.microsoft.com/office/drawing/2014/main" id="{325A3FC5-302F-4A4F-9D25-9217866F10E7}"/>
              </a:ext>
            </a:extLst>
          </p:cNvPr>
          <p:cNvSpPr txBox="1"/>
          <p:nvPr/>
        </p:nvSpPr>
        <p:spPr>
          <a:xfrm>
            <a:off x="7742109" y="4808573"/>
            <a:ext cx="104900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Trebuchet MS" panose="020B0603020202020204"/>
                <a:ea typeface="+mn-ea"/>
                <a:cs typeface="+mn-cs"/>
              </a:rPr>
              <a:t>Approval?</a:t>
            </a:r>
            <a:endParaRPr kumimoji="0" lang="en-GB" sz="16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8" name="Arrow: Down 27">
            <a:extLst>
              <a:ext uri="{FF2B5EF4-FFF2-40B4-BE49-F238E27FC236}">
                <a16:creationId xmlns:a16="http://schemas.microsoft.com/office/drawing/2014/main" id="{9EC52DAD-A272-48B8-9651-7497345AB734}"/>
              </a:ext>
            </a:extLst>
          </p:cNvPr>
          <p:cNvSpPr/>
          <p:nvPr/>
        </p:nvSpPr>
        <p:spPr>
          <a:xfrm rot="14488870">
            <a:off x="2461702" y="5528391"/>
            <a:ext cx="205731" cy="436997"/>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0" name="Rectangle: Beveled 29">
            <a:extLst>
              <a:ext uri="{FF2B5EF4-FFF2-40B4-BE49-F238E27FC236}">
                <a16:creationId xmlns:a16="http://schemas.microsoft.com/office/drawing/2014/main" id="{9AF3EB50-9275-4D2B-BA00-B85E7D016069}"/>
              </a:ext>
            </a:extLst>
          </p:cNvPr>
          <p:cNvSpPr/>
          <p:nvPr/>
        </p:nvSpPr>
        <p:spPr>
          <a:xfrm>
            <a:off x="5052835" y="5173950"/>
            <a:ext cx="2268887" cy="1280425"/>
          </a:xfrm>
          <a:prstGeom prst="bevel">
            <a:avLst/>
          </a:prstGeom>
          <a:solidFill>
            <a:srgbClr val="FFC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Trebuchet MS" panose="020B0603020202020204"/>
                <a:ea typeface="+mn-ea"/>
                <a:cs typeface="+mn-cs"/>
              </a:rPr>
              <a:t>Delivery!</a:t>
            </a:r>
          </a:p>
        </p:txBody>
      </p:sp>
      <p:sp>
        <p:nvSpPr>
          <p:cNvPr id="32" name="Cloud 31">
            <a:extLst>
              <a:ext uri="{FF2B5EF4-FFF2-40B4-BE49-F238E27FC236}">
                <a16:creationId xmlns:a16="http://schemas.microsoft.com/office/drawing/2014/main" id="{83EB2E3E-2CA3-4205-B29A-50A5801DB4A8}"/>
              </a:ext>
            </a:extLst>
          </p:cNvPr>
          <p:cNvSpPr/>
          <p:nvPr/>
        </p:nvSpPr>
        <p:spPr>
          <a:xfrm>
            <a:off x="10105578" y="2978907"/>
            <a:ext cx="1566602" cy="962608"/>
          </a:xfrm>
          <a:prstGeom prst="cloud">
            <a:avLst/>
          </a:prstGeom>
          <a:solidFill>
            <a:srgbClr val="FA4412"/>
          </a:solidFill>
          <a:ln>
            <a:solidFill>
              <a:schemeClr val="tx1"/>
            </a:solid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rPr>
              <a:t>£1.6M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Trebuchet MS" panose="020B0603020202020204"/>
                <a:ea typeface="+mn-ea"/>
                <a:cs typeface="+mn-cs"/>
              </a:rPr>
              <a:t>Enough?</a:t>
            </a:r>
          </a:p>
        </p:txBody>
      </p:sp>
      <p:sp>
        <p:nvSpPr>
          <p:cNvPr id="35" name="Rectangle: Folded Corner 34">
            <a:extLst>
              <a:ext uri="{FF2B5EF4-FFF2-40B4-BE49-F238E27FC236}">
                <a16:creationId xmlns:a16="http://schemas.microsoft.com/office/drawing/2014/main" id="{2289CCD0-65EF-46A1-B1A9-89F1712C9F57}"/>
              </a:ext>
            </a:extLst>
          </p:cNvPr>
          <p:cNvSpPr/>
          <p:nvPr/>
        </p:nvSpPr>
        <p:spPr>
          <a:xfrm>
            <a:off x="9050394" y="1367659"/>
            <a:ext cx="2556321" cy="1098983"/>
          </a:xfrm>
          <a:prstGeom prst="foldedCorner">
            <a:avLst>
              <a:gd name="adj" fmla="val 26671"/>
            </a:avLst>
          </a:prstGeom>
          <a:solidFill>
            <a:srgbClr val="FA4412"/>
          </a:solidFill>
          <a:ln>
            <a:solidFill>
              <a:schemeClr val="tx1"/>
            </a:solid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rPr>
              <a:t>F&amp;D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Trebuchet MS" panose="020B0603020202020204"/>
                <a:ea typeface="+mn-lt"/>
                <a:cs typeface="+mn-lt"/>
              </a:rPr>
              <a:t>Retrofit Accelerator Phase 3 – Retrofit Loan Fund development as per March'23</a:t>
            </a:r>
            <a:r>
              <a:rPr kumimoji="0" lang="en-GB" sz="1600" b="0" i="0" u="none" strike="noStrike" kern="1200" cap="none" spc="0" normalizeH="0" baseline="0" noProof="0">
                <a:ln>
                  <a:noFill/>
                </a:ln>
                <a:solidFill>
                  <a:prstClr val="white"/>
                </a:solidFill>
                <a:effectLst/>
                <a:uLnTx/>
                <a:uFillTx/>
                <a:latin typeface="Trebuchet MS" panose="020B0603020202020204"/>
                <a:ea typeface="+mn-lt"/>
                <a:cs typeface="+mn-lt"/>
              </a:rPr>
              <a:t> </a:t>
            </a:r>
            <a:r>
              <a:rPr kumimoji="0" lang="en-GB" sz="1200" b="0" i="0" u="none" strike="noStrike" kern="1200" cap="none" spc="0" normalizeH="0" baseline="0" noProof="0">
                <a:ln>
                  <a:noFill/>
                </a:ln>
                <a:solidFill>
                  <a:prstClr val="white"/>
                </a:solidFill>
                <a:effectLst/>
                <a:uLnTx/>
                <a:uFillTx/>
                <a:latin typeface="Trebuchet MS" panose="020B0603020202020204"/>
                <a:ea typeface="+mn-lt"/>
                <a:cs typeface="+mn-lt"/>
              </a:rPr>
              <a:t>Committee</a:t>
            </a:r>
            <a:endParaRPr kumimoji="0" lang="en-GB" sz="12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6" name="Scroll: Horizontal 35">
            <a:extLst>
              <a:ext uri="{FF2B5EF4-FFF2-40B4-BE49-F238E27FC236}">
                <a16:creationId xmlns:a16="http://schemas.microsoft.com/office/drawing/2014/main" id="{38D8ED1E-BD48-4905-BF98-A04FEB818048}"/>
              </a:ext>
            </a:extLst>
          </p:cNvPr>
          <p:cNvSpPr/>
          <p:nvPr/>
        </p:nvSpPr>
        <p:spPr>
          <a:xfrm>
            <a:off x="4806699" y="2858814"/>
            <a:ext cx="2662261" cy="1885446"/>
          </a:xfrm>
          <a:prstGeom prst="horizontalScroll">
            <a:avLst/>
          </a:prstGeom>
          <a:solidFill>
            <a:srgbClr val="FFC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Trebuchet MS" panose="020B0603020202020204"/>
                <a:ea typeface="+mn-ea"/>
                <a:cs typeface="+mn-cs"/>
              </a:rPr>
              <a:t>Business Case</a:t>
            </a:r>
          </a:p>
        </p:txBody>
      </p:sp>
      <p:sp>
        <p:nvSpPr>
          <p:cNvPr id="37" name="Scroll: Vertical 36">
            <a:extLst>
              <a:ext uri="{FF2B5EF4-FFF2-40B4-BE49-F238E27FC236}">
                <a16:creationId xmlns:a16="http://schemas.microsoft.com/office/drawing/2014/main" id="{5EAE3B13-691D-4FAC-86C3-058CB904DB68}"/>
              </a:ext>
            </a:extLst>
          </p:cNvPr>
          <p:cNvSpPr/>
          <p:nvPr/>
        </p:nvSpPr>
        <p:spPr>
          <a:xfrm>
            <a:off x="561499" y="5056058"/>
            <a:ext cx="1802801" cy="1476112"/>
          </a:xfrm>
          <a:prstGeom prst="verticalScroll">
            <a:avLst>
              <a:gd name="adj" fmla="val 9924"/>
            </a:avLst>
          </a:prstGeom>
          <a:solidFill>
            <a:srgbClr val="24884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Trebuchet MS" panose="020B0603020202020204"/>
                <a:ea typeface="+mn-ea"/>
                <a:cs typeface="+mn-cs"/>
              </a:rPr>
              <a:t>Develop Scheme + F&amp;D</a:t>
            </a:r>
            <a:br>
              <a:rPr kumimoji="0" lang="en-GB" sz="1100" b="0" i="0" u="none" strike="noStrike" kern="1200" cap="none" spc="0" normalizeH="0" baseline="0" noProof="0">
                <a:ln>
                  <a:noFill/>
                </a:ln>
                <a:solidFill>
                  <a:prstClr val="white"/>
                </a:solidFill>
                <a:effectLst/>
                <a:uLnTx/>
                <a:uFillTx/>
                <a:latin typeface="Trebuchet MS" panose="020B0603020202020204"/>
                <a:ea typeface="+mn-ea"/>
                <a:cs typeface="+mn-cs"/>
              </a:rPr>
            </a:br>
            <a:r>
              <a:rPr kumimoji="0" lang="en-GB" sz="1100" b="0" i="0" u="none" strike="noStrike" kern="1200" cap="none" spc="0" normalizeH="0" baseline="0" noProof="0">
                <a:ln>
                  <a:noFill/>
                </a:ln>
                <a:solidFill>
                  <a:prstClr val="white"/>
                </a:solidFill>
                <a:effectLst/>
                <a:uLnTx/>
                <a:uFillTx/>
                <a:latin typeface="Trebuchet MS" panose="020B0603020202020204"/>
                <a:ea typeface="+mn-ea"/>
                <a:cs typeface="+mn-cs"/>
              </a:rPr>
              <a:t>Who?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Trebuchet MS" panose="020B0603020202020204"/>
                <a:ea typeface="+mn-ea"/>
                <a:cs typeface="+mn-cs"/>
              </a:rPr>
              <a:t>Set up 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Trebuchet MS" panose="020B0603020202020204"/>
                <a:ea typeface="+mn-ea"/>
                <a:cs typeface="+mn-cs"/>
              </a:rPr>
              <a:t> Private Partners? Structure?</a:t>
            </a:r>
          </a:p>
        </p:txBody>
      </p:sp>
      <p:sp>
        <p:nvSpPr>
          <p:cNvPr id="38" name="Scroll: Vertical 37">
            <a:extLst>
              <a:ext uri="{FF2B5EF4-FFF2-40B4-BE49-F238E27FC236}">
                <a16:creationId xmlns:a16="http://schemas.microsoft.com/office/drawing/2014/main" id="{0749305D-51C9-422F-9982-DCC21D69F7C0}"/>
              </a:ext>
            </a:extLst>
          </p:cNvPr>
          <p:cNvSpPr/>
          <p:nvPr/>
        </p:nvSpPr>
        <p:spPr>
          <a:xfrm>
            <a:off x="7828977" y="2722852"/>
            <a:ext cx="1512945" cy="1089654"/>
          </a:xfrm>
          <a:prstGeom prst="verticalScroll">
            <a:avLst>
              <a:gd name="adj" fmla="val 9924"/>
            </a:avLst>
          </a:prstGeom>
          <a:solidFill>
            <a:srgbClr val="FA4412"/>
          </a:solidFill>
          <a:ln>
            <a:solidFill>
              <a:schemeClr val="tx1"/>
            </a:solid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err="1">
                <a:ln>
                  <a:noFill/>
                </a:ln>
                <a:solidFill>
                  <a:prstClr val="white"/>
                </a:solidFill>
                <a:effectLst/>
                <a:uLnTx/>
                <a:uFillTx/>
                <a:latin typeface="Trebuchet MS" panose="020B0603020202020204"/>
                <a:ea typeface="+mn-ea"/>
                <a:cs typeface="+mn-cs"/>
              </a:rPr>
              <a:t>WoE</a:t>
            </a:r>
            <a:r>
              <a:rPr kumimoji="0" lang="en-GB" sz="1400" b="0" i="0" u="none" strike="noStrike" kern="1200" cap="none" spc="0" normalizeH="0" baseline="0" noProof="0">
                <a:ln>
                  <a:noFill/>
                </a:ln>
                <a:solidFill>
                  <a:prstClr val="white"/>
                </a:solidFill>
                <a:effectLst/>
                <a:uLnTx/>
                <a:uFillTx/>
                <a:latin typeface="Trebuchet MS" panose="020B0603020202020204"/>
                <a:ea typeface="+mn-ea"/>
                <a:cs typeface="+mn-cs"/>
              </a:rPr>
              <a:t> Loan Development</a:t>
            </a: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white"/>
                </a:solidFill>
                <a:effectLst/>
                <a:uLnTx/>
                <a:uFillTx/>
                <a:latin typeface="Trebuchet MS" panose="020B0603020202020204"/>
                <a:ea typeface="+mn-ea"/>
                <a:cs typeface="+mn-cs"/>
              </a:rPr>
              <a:t>Who? Set up cost? Structure?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0" name="Thought Bubble: Cloud 39">
            <a:extLst>
              <a:ext uri="{FF2B5EF4-FFF2-40B4-BE49-F238E27FC236}">
                <a16:creationId xmlns:a16="http://schemas.microsoft.com/office/drawing/2014/main" id="{E4D298FF-8656-4A10-AC59-F3E32590043D}"/>
              </a:ext>
            </a:extLst>
          </p:cNvPr>
          <p:cNvSpPr/>
          <p:nvPr/>
        </p:nvSpPr>
        <p:spPr>
          <a:xfrm>
            <a:off x="4309090" y="918635"/>
            <a:ext cx="2317413" cy="1375490"/>
          </a:xfrm>
          <a:prstGeom prst="cloudCallout">
            <a:avLst>
              <a:gd name="adj1" fmla="val -57601"/>
              <a:gd name="adj2" fmla="val 42442"/>
            </a:avLst>
          </a:prstGeom>
          <a:solidFill>
            <a:schemeClr val="bg1">
              <a:lumMod val="65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Trebuchet MS" panose="020B0603020202020204"/>
                <a:ea typeface="+mn-ea"/>
                <a:cs typeface="+mn-cs"/>
              </a:rPr>
              <a:t>Partnership?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Calibri"/>
                <a:ea typeface="+mn-ea"/>
                <a:cs typeface="Calibri"/>
              </a:rPr>
              <a:t>£100m loan fund or £1.6m pilot loan fund?</a:t>
            </a:r>
            <a:endParaRPr kumimoji="0" lang="en-GB" sz="1400" b="1" i="0" u="none" strike="noStrike" kern="1200" cap="none" spc="0" normalizeH="0" baseline="0" noProof="0">
              <a:ln>
                <a:noFill/>
              </a:ln>
              <a:solidFill>
                <a:prstClr val="white"/>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1" name="Ribbon: Curved and Tilted Down 40">
            <a:extLst>
              <a:ext uri="{FF2B5EF4-FFF2-40B4-BE49-F238E27FC236}">
                <a16:creationId xmlns:a16="http://schemas.microsoft.com/office/drawing/2014/main" id="{D639068D-AA3D-49BE-A99B-826C2C0132D0}"/>
              </a:ext>
            </a:extLst>
          </p:cNvPr>
          <p:cNvSpPr/>
          <p:nvPr/>
        </p:nvSpPr>
        <p:spPr>
          <a:xfrm>
            <a:off x="9211496" y="4673589"/>
            <a:ext cx="2508020" cy="1519744"/>
          </a:xfrm>
          <a:prstGeom prst="ellipseRibbon">
            <a:avLst>
              <a:gd name="adj1" fmla="val 24228"/>
              <a:gd name="adj2" fmla="val 68743"/>
              <a:gd name="adj3" fmla="val 86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rPr>
              <a:t>Committee</a:t>
            </a:r>
            <a:endParaRPr kumimoji="0" lang="en-GB" sz="12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2" name="TextBox 41">
            <a:extLst>
              <a:ext uri="{FF2B5EF4-FFF2-40B4-BE49-F238E27FC236}">
                <a16:creationId xmlns:a16="http://schemas.microsoft.com/office/drawing/2014/main" id="{EE843AC0-AD10-45E3-B89F-063D26252AC9}"/>
              </a:ext>
            </a:extLst>
          </p:cNvPr>
          <p:cNvSpPr txBox="1"/>
          <p:nvPr/>
        </p:nvSpPr>
        <p:spPr>
          <a:xfrm>
            <a:off x="7891531" y="5900240"/>
            <a:ext cx="104900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Trebuchet MS" panose="020B0603020202020204"/>
                <a:ea typeface="+mn-ea"/>
                <a:cs typeface="+mn-cs"/>
              </a:rPr>
              <a:t>Approved!</a:t>
            </a:r>
            <a:endParaRPr kumimoji="0" lang="en-GB" sz="16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43" name="TextBox 42">
            <a:extLst>
              <a:ext uri="{FF2B5EF4-FFF2-40B4-BE49-F238E27FC236}">
                <a16:creationId xmlns:a16="http://schemas.microsoft.com/office/drawing/2014/main" id="{4DFF4D5D-F741-45B6-AD55-615E6D1C76AA}"/>
              </a:ext>
            </a:extLst>
          </p:cNvPr>
          <p:cNvSpPr txBox="1"/>
          <p:nvPr/>
        </p:nvSpPr>
        <p:spPr>
          <a:xfrm>
            <a:off x="8520807" y="3958588"/>
            <a:ext cx="128471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Trebuchet MS" panose="020B0603020202020204"/>
                <a:ea typeface="+mn-ea"/>
                <a:cs typeface="+mn-cs"/>
              </a:rPr>
              <a:t>Develop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Trebuchet MS" panose="020B0603020202020204"/>
                <a:ea typeface="+mn-ea"/>
                <a:cs typeface="+mn-cs"/>
              </a:rPr>
              <a:t>Legal Terms?</a:t>
            </a:r>
            <a:endParaRPr kumimoji="0" lang="en-GB" sz="14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3" name="Rectangle: Folded Corner 2">
            <a:extLst>
              <a:ext uri="{FF2B5EF4-FFF2-40B4-BE49-F238E27FC236}">
                <a16:creationId xmlns:a16="http://schemas.microsoft.com/office/drawing/2014/main" id="{AC3F210E-E651-DD8A-B5FC-4138F09041E2}"/>
              </a:ext>
            </a:extLst>
          </p:cNvPr>
          <p:cNvSpPr/>
          <p:nvPr/>
        </p:nvSpPr>
        <p:spPr>
          <a:xfrm>
            <a:off x="630284" y="3416007"/>
            <a:ext cx="2911022" cy="1171170"/>
          </a:xfrm>
          <a:prstGeom prst="foldedCorner">
            <a:avLst>
              <a:gd name="adj" fmla="val 24333"/>
            </a:avLst>
          </a:prstGeom>
          <a:solidFill>
            <a:srgbClr val="248845"/>
          </a:solidFill>
          <a:ln>
            <a:solidFill>
              <a:schemeClr val="tx1"/>
            </a:solid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Trebuchet MS" panose="020B06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a:ln>
                  <a:noFill/>
                </a:ln>
                <a:solidFill>
                  <a:prstClr val="white"/>
                </a:solidFill>
                <a:effectLst/>
                <a:uLnTx/>
                <a:uFillTx/>
                <a:latin typeface="Trebuchet MS" panose="020B0603020202020204"/>
                <a:ea typeface="+mn-ea"/>
                <a:cs typeface="+mn-cs"/>
              </a:rPr>
              <a:t>Project Public contribution</a:t>
            </a:r>
            <a:r>
              <a:rPr kumimoji="0" lang="en-GB" sz="1200" b="1" i="0" u="none" strike="noStrike" kern="1200" cap="none" spc="0" normalizeH="0" baseline="0" noProof="0">
                <a:ln>
                  <a:noFill/>
                </a:ln>
                <a:solidFill>
                  <a:prstClr val="white"/>
                </a:solidFill>
                <a:effectLst/>
                <a:uLnTx/>
                <a:uFillTx/>
                <a:latin typeface="Trebuchet MS" panose="020B0603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Trebuchet MS" panose="020B0603020202020204"/>
                <a:ea typeface="+mn-ea"/>
                <a:cs typeface="+mn-cs"/>
              </a:rPr>
              <a:t>Total Gross Public Investment £74m*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Trebuchet MS" panose="020B0603020202020204"/>
                <a:ea typeface="+mn-ea"/>
                <a:cs typeface="+mn-cs"/>
              </a:rPr>
              <a:t>Total Public Return £60.71m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Trebuchet MS" panose="020B0603020202020204"/>
                <a:ea typeface="+mn-ea"/>
                <a:cs typeface="+mn-cs"/>
              </a:rPr>
              <a:t>Public Subsidy (net) £13.29m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Trebuchet MS" panose="020B0603020202020204"/>
                <a:ea typeface="+mn-ea"/>
                <a:cs typeface="+mn-cs"/>
              </a:rPr>
              <a:t>*£74m=Gross investment £40M+£24M Grant Fund Manager+£10M Grant Fund Profitability</a:t>
            </a:r>
          </a:p>
        </p:txBody>
      </p:sp>
      <p:sp>
        <p:nvSpPr>
          <p:cNvPr id="18" name="Rectangle: Top Corners Snipped 17">
            <a:extLst>
              <a:ext uri="{FF2B5EF4-FFF2-40B4-BE49-F238E27FC236}">
                <a16:creationId xmlns:a16="http://schemas.microsoft.com/office/drawing/2014/main" id="{31C1BA2F-ADC1-80AA-AFC9-D7287EDC3ADC}"/>
              </a:ext>
            </a:extLst>
          </p:cNvPr>
          <p:cNvSpPr/>
          <p:nvPr/>
        </p:nvSpPr>
        <p:spPr>
          <a:xfrm>
            <a:off x="2819329" y="4869518"/>
            <a:ext cx="1343025" cy="742950"/>
          </a:xfrm>
          <a:prstGeom prst="snip2SameRect">
            <a:avLst/>
          </a:prstGeom>
          <a:solidFill>
            <a:srgbClr val="2488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Trebuchet MS" panose="020B0603020202020204"/>
                <a:ea typeface="+mn-ea"/>
                <a:cs typeface="+mn-cs"/>
              </a:rPr>
              <a:t>Develop </a:t>
            </a:r>
            <a:endParaRPr kumimoji="0" lang="en-GB" sz="1400" b="0" i="0" u="none" strike="noStrike" kern="1200" cap="none" spc="0" normalizeH="0" baseline="0" noProof="0">
              <a:ln>
                <a:noFill/>
              </a:ln>
              <a:solidFill>
                <a:srgbClr val="000000"/>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Trebuchet MS" panose="020B0603020202020204"/>
                <a:ea typeface="+mn-ea"/>
                <a:cs typeface="+mn-cs"/>
              </a:rPr>
              <a:t>Legal Terms</a:t>
            </a:r>
            <a:endParaRPr kumimoji="0" lang="en-GB" sz="1400" b="0" i="0" u="none" strike="noStrike" kern="1200" cap="none" spc="0" normalizeH="0" baseline="0" noProof="0">
              <a:ln>
                <a:noFill/>
              </a:ln>
              <a:solidFill>
                <a:srgbClr val="000000"/>
              </a:solidFill>
              <a:effectLst/>
              <a:uLnTx/>
              <a:uFillTx/>
              <a:latin typeface="Trebuchet MS" panose="020B0603020202020204"/>
              <a:ea typeface="+mn-ea"/>
              <a:cs typeface="+mn-cs"/>
            </a:endParaRPr>
          </a:p>
        </p:txBody>
      </p:sp>
      <p:sp>
        <p:nvSpPr>
          <p:cNvPr id="21" name="Arrow: Bent-Up 20">
            <a:extLst>
              <a:ext uri="{FF2B5EF4-FFF2-40B4-BE49-F238E27FC236}">
                <a16:creationId xmlns:a16="http://schemas.microsoft.com/office/drawing/2014/main" id="{6C3F3827-D0DC-C5A7-C4B7-076AA2D73973}"/>
              </a:ext>
            </a:extLst>
          </p:cNvPr>
          <p:cNvSpPr/>
          <p:nvPr/>
        </p:nvSpPr>
        <p:spPr>
          <a:xfrm rot="16200000" flipH="1">
            <a:off x="7964259" y="3631146"/>
            <a:ext cx="330689" cy="936856"/>
          </a:xfrm>
          <a:prstGeom prst="bentUpArrow">
            <a:avLst>
              <a:gd name="adj1" fmla="val 27311"/>
              <a:gd name="adj2" fmla="val 25000"/>
              <a:gd name="adj3" fmla="val 25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extBox 1">
            <a:extLst>
              <a:ext uri="{FF2B5EF4-FFF2-40B4-BE49-F238E27FC236}">
                <a16:creationId xmlns:a16="http://schemas.microsoft.com/office/drawing/2014/main" id="{84C83193-5678-2DA1-25F0-A85A1B3AAC97}"/>
              </a:ext>
            </a:extLst>
          </p:cNvPr>
          <p:cNvSpPr txBox="1"/>
          <p:nvPr/>
        </p:nvSpPr>
        <p:spPr>
          <a:xfrm>
            <a:off x="9440537" y="3492084"/>
            <a:ext cx="7457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Trebuchet MS" panose="020B0603020202020204"/>
                <a:ea typeface="+mn-ea"/>
                <a:cs typeface="+mn-cs"/>
              </a:rPr>
              <a:t>Yes</a:t>
            </a:r>
            <a:endParaRPr kumimoji="0" lang="en-GB"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39" name="Arrow: Down 38">
            <a:extLst>
              <a:ext uri="{FF2B5EF4-FFF2-40B4-BE49-F238E27FC236}">
                <a16:creationId xmlns:a16="http://schemas.microsoft.com/office/drawing/2014/main" id="{A6E3C631-F5EF-44E9-BD84-797F47093A33}"/>
              </a:ext>
            </a:extLst>
          </p:cNvPr>
          <p:cNvSpPr/>
          <p:nvPr/>
        </p:nvSpPr>
        <p:spPr>
          <a:xfrm>
            <a:off x="2245087" y="2839105"/>
            <a:ext cx="192467" cy="487139"/>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6" name="Arrow: Down 45">
            <a:extLst>
              <a:ext uri="{FF2B5EF4-FFF2-40B4-BE49-F238E27FC236}">
                <a16:creationId xmlns:a16="http://schemas.microsoft.com/office/drawing/2014/main" id="{FCC2C1F3-951F-428D-BE7E-56B29FFC708D}"/>
              </a:ext>
            </a:extLst>
          </p:cNvPr>
          <p:cNvSpPr/>
          <p:nvPr/>
        </p:nvSpPr>
        <p:spPr>
          <a:xfrm rot="14488870">
            <a:off x="4314249" y="4481920"/>
            <a:ext cx="205731" cy="436997"/>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7" name="Arrow: Down 46">
            <a:extLst>
              <a:ext uri="{FF2B5EF4-FFF2-40B4-BE49-F238E27FC236}">
                <a16:creationId xmlns:a16="http://schemas.microsoft.com/office/drawing/2014/main" id="{25620898-5865-474B-86B0-B34DB686DF49}"/>
              </a:ext>
            </a:extLst>
          </p:cNvPr>
          <p:cNvSpPr/>
          <p:nvPr/>
        </p:nvSpPr>
        <p:spPr>
          <a:xfrm>
            <a:off x="10808225" y="4091400"/>
            <a:ext cx="192467" cy="487139"/>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8" name="TextBox 47">
            <a:extLst>
              <a:ext uri="{FF2B5EF4-FFF2-40B4-BE49-F238E27FC236}">
                <a16:creationId xmlns:a16="http://schemas.microsoft.com/office/drawing/2014/main" id="{A4052EF7-F4B4-4D06-AE88-8844AA624C14}"/>
              </a:ext>
            </a:extLst>
          </p:cNvPr>
          <p:cNvSpPr txBox="1"/>
          <p:nvPr/>
        </p:nvSpPr>
        <p:spPr>
          <a:xfrm>
            <a:off x="10973792" y="4115226"/>
            <a:ext cx="7457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Trebuchet MS" panose="020B0603020202020204"/>
                <a:ea typeface="+mn-ea"/>
                <a:cs typeface="+mn-cs"/>
              </a:rPr>
              <a:t>No</a:t>
            </a:r>
            <a:endParaRPr kumimoji="0" lang="en-GB"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9871508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202F7F4-1587-44A7-A741-E6041494F4A2}"/>
              </a:ext>
            </a:extLst>
          </p:cNvPr>
          <p:cNvSpPr>
            <a:spLocks noGrp="1"/>
          </p:cNvSpPr>
          <p:nvPr>
            <p:ph type="title"/>
          </p:nvPr>
        </p:nvSpPr>
        <p:spPr/>
        <p:txBody>
          <a:bodyPr/>
          <a:lstStyle/>
          <a:p>
            <a:r>
              <a:rPr lang="en-GB"/>
              <a:t>Next Steps</a:t>
            </a:r>
          </a:p>
        </p:txBody>
      </p:sp>
      <p:sp>
        <p:nvSpPr>
          <p:cNvPr id="16" name="TextBox 15">
            <a:extLst>
              <a:ext uri="{FF2B5EF4-FFF2-40B4-BE49-F238E27FC236}">
                <a16:creationId xmlns:a16="http://schemas.microsoft.com/office/drawing/2014/main" id="{82A2A7D2-2C46-4833-A975-AF364A2090A7}"/>
              </a:ext>
            </a:extLst>
          </p:cNvPr>
          <p:cNvSpPr txBox="1"/>
          <p:nvPr/>
        </p:nvSpPr>
        <p:spPr>
          <a:xfrm>
            <a:off x="925415" y="1619480"/>
            <a:ext cx="6110086" cy="440120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1200" cap="none" spc="0" normalizeH="0" baseline="0" noProof="0">
                <a:ln>
                  <a:noFill/>
                </a:ln>
                <a:solidFill>
                  <a:srgbClr val="354753"/>
                </a:solidFill>
                <a:effectLst/>
                <a:uLnTx/>
                <a:uFillTx/>
                <a:latin typeface="Trebuchet MS" panose="020B0603020202020204" pitchFamily="34" charset="0"/>
                <a:ea typeface="+mn-ea"/>
                <a:cs typeface="+mn-cs"/>
              </a:rPr>
              <a:t>Work with UK Infrastructure Bank (UKIB) advisory support service to interrogate and plan next steps from SW Hub work</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2000" b="0" i="0" u="none" strike="noStrike" kern="1200" cap="none" spc="0" normalizeH="0" baseline="0" noProof="0">
              <a:ln>
                <a:noFill/>
              </a:ln>
              <a:solidFill>
                <a:srgbClr val="354753"/>
              </a:solidFill>
              <a:effectLst/>
              <a:uLnTx/>
              <a:uFillTx/>
              <a:latin typeface="Trebuchet MS" panose="020B0603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1200" cap="none" spc="0" normalizeH="0" baseline="0" noProof="0">
                <a:ln>
                  <a:noFill/>
                </a:ln>
                <a:solidFill>
                  <a:srgbClr val="354753"/>
                </a:solidFill>
                <a:effectLst/>
                <a:uLnTx/>
                <a:uFillTx/>
                <a:latin typeface="Trebuchet MS" panose="020B0603020202020204" pitchFamily="34" charset="0"/>
                <a:ea typeface="+mn-ea"/>
                <a:cs typeface="+mn-cs"/>
              </a:rPr>
              <a:t>Engage other public bodies to understand appetite for public funding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2000" b="0" i="0" u="none" strike="noStrike" kern="1200" cap="none" spc="0" normalizeH="0" baseline="0" noProof="0">
              <a:ln>
                <a:noFill/>
              </a:ln>
              <a:solidFill>
                <a:srgbClr val="354753"/>
              </a:solidFill>
              <a:effectLst/>
              <a:uLnTx/>
              <a:uFillTx/>
              <a:latin typeface="Trebuchet MS" panose="020B0603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1200" cap="none" spc="0" normalizeH="0" baseline="0" noProof="0">
                <a:ln>
                  <a:noFill/>
                </a:ln>
                <a:solidFill>
                  <a:srgbClr val="354753"/>
                </a:solidFill>
                <a:effectLst/>
                <a:uLnTx/>
                <a:uFillTx/>
                <a:latin typeface="Trebuchet MS" panose="020B0603020202020204" pitchFamily="34" charset="0"/>
                <a:ea typeface="+mn-ea"/>
                <a:cs typeface="+mn-cs"/>
              </a:rPr>
              <a:t>Present options to senior officers, Scrutiny and Committee on how to retrofit at scale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2000" b="0" i="0" u="none" strike="noStrike" kern="1200" cap="none" spc="0" normalizeH="0" baseline="0" noProof="0">
              <a:ln>
                <a:noFill/>
              </a:ln>
              <a:solidFill>
                <a:srgbClr val="354753"/>
              </a:solidFill>
              <a:effectLst/>
              <a:uLnTx/>
              <a:uFillTx/>
              <a:latin typeface="Trebuchet MS" panose="020B0603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1200" cap="none" spc="0" normalizeH="0" baseline="0" noProof="0">
                <a:ln>
                  <a:noFill/>
                </a:ln>
                <a:solidFill>
                  <a:srgbClr val="354753"/>
                </a:solidFill>
                <a:effectLst/>
                <a:uLnTx/>
                <a:uFillTx/>
                <a:latin typeface="Trebuchet MS" panose="020B0603020202020204" pitchFamily="34" charset="0"/>
                <a:ea typeface="+mn-ea"/>
                <a:cs typeface="+mn-cs"/>
              </a:rPr>
              <a:t>Establish and pilot home retrofit loans together with other complimentary evidence &amp; delivery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2000" b="0" i="0" u="none" strike="noStrike" kern="1200" cap="none" spc="0" normalizeH="0" baseline="0" noProof="0">
              <a:ln>
                <a:noFill/>
              </a:ln>
              <a:solidFill>
                <a:srgbClr val="354753"/>
              </a:solidFill>
              <a:effectLst/>
              <a:uLnTx/>
              <a:uFillTx/>
              <a:latin typeface="Trebuchet MS" panose="020B0603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2000" b="0" i="0" u="none" strike="noStrike" kern="1200" cap="none" spc="0" normalizeH="0" baseline="0" noProof="0">
              <a:ln>
                <a:noFill/>
              </a:ln>
              <a:solidFill>
                <a:srgbClr val="354753"/>
              </a:solidFill>
              <a:effectLst/>
              <a:uLnTx/>
              <a:uFillTx/>
              <a:latin typeface="Trebuchet MS" panose="020B0603020202020204" pitchFamily="34" charset="0"/>
              <a:ea typeface="+mn-ea"/>
              <a:cs typeface="+mn-cs"/>
            </a:endParaRPr>
          </a:p>
        </p:txBody>
      </p:sp>
      <p:pic>
        <p:nvPicPr>
          <p:cNvPr id="3074" name="Picture 2" descr="Home - South West Net Zero Hub">
            <a:extLst>
              <a:ext uri="{FF2B5EF4-FFF2-40B4-BE49-F238E27FC236}">
                <a16:creationId xmlns:a16="http://schemas.microsoft.com/office/drawing/2014/main" id="{45696711-E600-43CB-9748-C627C03882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8826" y="4405710"/>
            <a:ext cx="3898024" cy="188404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UK Infrastructure Bank">
            <a:extLst>
              <a:ext uri="{FF2B5EF4-FFF2-40B4-BE49-F238E27FC236}">
                <a16:creationId xmlns:a16="http://schemas.microsoft.com/office/drawing/2014/main" id="{76E36714-E4F3-49F4-8ED3-E715E12BDE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4398" y="1619480"/>
            <a:ext cx="4925116" cy="1575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9792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5EC09-0836-4816-86B7-2A42DC2A411C}"/>
              </a:ext>
            </a:extLst>
          </p:cNvPr>
          <p:cNvSpPr>
            <a:spLocks noGrp="1"/>
          </p:cNvSpPr>
          <p:nvPr>
            <p:ph type="title"/>
          </p:nvPr>
        </p:nvSpPr>
        <p:spPr>
          <a:xfrm>
            <a:off x="300247" y="1756349"/>
            <a:ext cx="9878082" cy="728113"/>
          </a:xfrm>
        </p:spPr>
        <p:txBody>
          <a:bodyPr>
            <a:normAutofit fontScale="90000"/>
          </a:bodyPr>
          <a:lstStyle/>
          <a:p>
            <a:r>
              <a:rPr lang="en-GB">
                <a:solidFill>
                  <a:srgbClr val="FFDA00"/>
                </a:solidFill>
              </a:rPr>
              <a:t>Contact us</a:t>
            </a:r>
          </a:p>
        </p:txBody>
      </p:sp>
      <p:sp>
        <p:nvSpPr>
          <p:cNvPr id="3" name="Subtitle 2">
            <a:extLst>
              <a:ext uri="{FF2B5EF4-FFF2-40B4-BE49-F238E27FC236}">
                <a16:creationId xmlns:a16="http://schemas.microsoft.com/office/drawing/2014/main" id="{7C0E9044-B514-4711-BFEF-F2DAEF0792BE}"/>
              </a:ext>
            </a:extLst>
          </p:cNvPr>
          <p:cNvSpPr>
            <a:spLocks noGrp="1"/>
          </p:cNvSpPr>
          <p:nvPr>
            <p:ph type="subTitle" idx="4294967295"/>
          </p:nvPr>
        </p:nvSpPr>
        <p:spPr>
          <a:xfrm>
            <a:off x="659592" y="2793065"/>
            <a:ext cx="10262408" cy="2862667"/>
          </a:xfrm>
        </p:spPr>
        <p:txBody>
          <a:bodyPr>
            <a:normAutofit/>
          </a:bodyPr>
          <a:lstStyle/>
          <a:p>
            <a:pPr marL="0" indent="0">
              <a:buNone/>
            </a:pPr>
            <a:r>
              <a:rPr lang="en-GB">
                <a:solidFill>
                  <a:schemeClr val="bg1"/>
                </a:solidFill>
              </a:rPr>
              <a:t>westofengland-ca.gov.uk</a:t>
            </a:r>
          </a:p>
          <a:p>
            <a:pPr marL="0" indent="0">
              <a:buNone/>
            </a:pPr>
            <a:r>
              <a:rPr lang="en-GB" err="1">
                <a:solidFill>
                  <a:schemeClr val="bg1"/>
                </a:solidFill>
              </a:rPr>
              <a:t>Kieran.Highman</a:t>
            </a:r>
            <a:r>
              <a:rPr lang="en-GB">
                <a:solidFill>
                  <a:schemeClr val="bg1"/>
                </a:solidFill>
              </a:rPr>
              <a:t> or Environment@WestOfEngland-CA.gov.uk</a:t>
            </a:r>
          </a:p>
          <a:p>
            <a:pPr marL="0" indent="0">
              <a:buNone/>
            </a:pPr>
            <a:r>
              <a:rPr lang="en-GB">
                <a:solidFill>
                  <a:schemeClr val="bg1"/>
                </a:solidFill>
              </a:rPr>
              <a:t>07385 378 513</a:t>
            </a:r>
          </a:p>
          <a:p>
            <a:pPr marL="0" indent="0">
              <a:buNone/>
            </a:pPr>
            <a:r>
              <a:rPr lang="en-GB" err="1">
                <a:solidFill>
                  <a:schemeClr val="bg1"/>
                </a:solidFill>
              </a:rPr>
              <a:t>WestofEnglandCA</a:t>
            </a:r>
            <a:endParaRPr lang="en-GB">
              <a:solidFill>
                <a:schemeClr val="bg1"/>
              </a:solidFill>
            </a:endParaRPr>
          </a:p>
          <a:p>
            <a:pPr marL="0" indent="0">
              <a:buNone/>
            </a:pPr>
            <a:r>
              <a:rPr lang="en-GB">
                <a:solidFill>
                  <a:schemeClr val="bg1"/>
                </a:solidFill>
              </a:rPr>
              <a:t>West-of-England-Combined-Authority</a:t>
            </a:r>
          </a:p>
        </p:txBody>
      </p:sp>
      <p:pic>
        <p:nvPicPr>
          <p:cNvPr id="4" name="Picture 3">
            <a:extLst>
              <a:ext uri="{FF2B5EF4-FFF2-40B4-BE49-F238E27FC236}">
                <a16:creationId xmlns:a16="http://schemas.microsoft.com/office/drawing/2014/main" id="{E54453AC-B416-4C28-BC44-D4F3623969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880" y="4322078"/>
            <a:ext cx="462077" cy="375823"/>
          </a:xfrm>
          <a:prstGeom prst="rect">
            <a:avLst/>
          </a:prstGeom>
        </p:spPr>
      </p:pic>
      <p:pic>
        <p:nvPicPr>
          <p:cNvPr id="5" name="Picture 4">
            <a:extLst>
              <a:ext uri="{FF2B5EF4-FFF2-40B4-BE49-F238E27FC236}">
                <a16:creationId xmlns:a16="http://schemas.microsoft.com/office/drawing/2014/main" id="{16068191-56BF-4319-A05E-E58BAD197E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2763" y="4929400"/>
            <a:ext cx="289308" cy="255064"/>
          </a:xfrm>
          <a:prstGeom prst="rect">
            <a:avLst/>
          </a:prstGeom>
        </p:spPr>
      </p:pic>
      <p:pic>
        <p:nvPicPr>
          <p:cNvPr id="6" name="Picture 5">
            <a:extLst>
              <a:ext uri="{FF2B5EF4-FFF2-40B4-BE49-F238E27FC236}">
                <a16:creationId xmlns:a16="http://schemas.microsoft.com/office/drawing/2014/main" id="{96B0F3CC-C5F7-4836-81CF-AF093362A6C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1532" y="2793066"/>
            <a:ext cx="159504" cy="257111"/>
          </a:xfrm>
          <a:prstGeom prst="rect">
            <a:avLst/>
          </a:prstGeom>
        </p:spPr>
      </p:pic>
      <p:pic>
        <p:nvPicPr>
          <p:cNvPr id="7" name="Picture 6">
            <a:extLst>
              <a:ext uri="{FF2B5EF4-FFF2-40B4-BE49-F238E27FC236}">
                <a16:creationId xmlns:a16="http://schemas.microsoft.com/office/drawing/2014/main" id="{2FAB9D1A-71E9-4ACB-8BCE-7A17A069714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3789" y="3880728"/>
            <a:ext cx="277247" cy="243298"/>
          </a:xfrm>
          <a:prstGeom prst="rect">
            <a:avLst/>
          </a:prstGeom>
        </p:spPr>
      </p:pic>
      <p:pic>
        <p:nvPicPr>
          <p:cNvPr id="8" name="Picture 7">
            <a:extLst>
              <a:ext uri="{FF2B5EF4-FFF2-40B4-BE49-F238E27FC236}">
                <a16:creationId xmlns:a16="http://schemas.microsoft.com/office/drawing/2014/main" id="{13809913-BA43-4459-B473-90709133EFE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4379" y="3436662"/>
            <a:ext cx="277080" cy="190776"/>
          </a:xfrm>
          <a:prstGeom prst="rect">
            <a:avLst/>
          </a:prstGeom>
        </p:spPr>
      </p:pic>
    </p:spTree>
    <p:extLst>
      <p:ext uri="{BB962C8B-B14F-4D97-AF65-F5344CB8AC3E}">
        <p14:creationId xmlns:p14="http://schemas.microsoft.com/office/powerpoint/2010/main" val="20610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63FA01-A594-40BD-815D-B12B47611F0D}"/>
              </a:ext>
            </a:extLst>
          </p:cNvPr>
          <p:cNvSpPr>
            <a:spLocks noGrp="1"/>
          </p:cNvSpPr>
          <p:nvPr>
            <p:ph type="ctrTitle"/>
          </p:nvPr>
        </p:nvSpPr>
        <p:spPr>
          <a:xfrm>
            <a:off x="228600" y="1768894"/>
            <a:ext cx="7139400" cy="2823577"/>
          </a:xfrm>
        </p:spPr>
        <p:txBody>
          <a:bodyPr/>
          <a:lstStyle/>
          <a:p>
            <a:pPr>
              <a:lnSpc>
                <a:spcPct val="100000"/>
              </a:lnSpc>
              <a:spcBef>
                <a:spcPts val="600"/>
              </a:spcBef>
              <a:spcAft>
                <a:spcPts val="600"/>
              </a:spcAft>
            </a:pPr>
            <a:r>
              <a:rPr lang="en-GB" sz="3600">
                <a:latin typeface="Calibri"/>
                <a:ea typeface="Calibri"/>
                <a:cs typeface="Arial"/>
              </a:rPr>
              <a:t>Next steps -SWNZH </a:t>
            </a:r>
            <a:br>
              <a:rPr lang="en-GB" sz="3600">
                <a:latin typeface="Calibri" panose="020F0502020204030204" pitchFamily="34" charset="0"/>
                <a:cs typeface="Arial" panose="020B0604020202020204" pitchFamily="34" charset="0"/>
              </a:rPr>
            </a:br>
            <a:br>
              <a:rPr lang="en-GB" sz="3600"/>
            </a:br>
            <a:r>
              <a:rPr lang="en-GB" sz="2800">
                <a:latin typeface="Calibri"/>
                <a:ea typeface="Calibri"/>
                <a:cs typeface="Arial"/>
              </a:rPr>
              <a:t>David Lewis</a:t>
            </a:r>
            <a:br>
              <a:rPr lang="en-GB" sz="2800">
                <a:latin typeface="Calibri" panose="020F0502020204030204" pitchFamily="34" charset="0"/>
                <a:cs typeface="Arial" panose="020B0604020202020204" pitchFamily="34" charset="0"/>
              </a:rPr>
            </a:br>
            <a:br>
              <a:rPr lang="en-GB" sz="2800">
                <a:latin typeface="Calibri" panose="020F0502020204030204" pitchFamily="34" charset="0"/>
                <a:cs typeface="Arial" panose="020B0604020202020204" pitchFamily="34" charset="0"/>
              </a:rPr>
            </a:br>
            <a:r>
              <a:rPr lang="en-GB" sz="2800">
                <a:latin typeface="Calibri"/>
                <a:ea typeface="Calibri"/>
                <a:cs typeface="Arial"/>
              </a:rPr>
              <a:t>Project Development Team - Senior Project Manager</a:t>
            </a:r>
            <a:br>
              <a:rPr lang="en-GB" sz="2800">
                <a:latin typeface="Calibri" panose="020F0502020204030204" pitchFamily="34" charset="0"/>
                <a:cs typeface="Arial" panose="020B0604020202020204" pitchFamily="34" charset="0"/>
              </a:rPr>
            </a:br>
            <a:r>
              <a:rPr lang="en-GB" sz="2800">
                <a:latin typeface="Calibri"/>
                <a:ea typeface="Calibri"/>
                <a:cs typeface="Arial"/>
              </a:rPr>
              <a:t>SW Net Zero Hub</a:t>
            </a:r>
            <a:br>
              <a:rPr lang="en-GB" sz="1800">
                <a:effectLst/>
                <a:latin typeface="Aptos"/>
                <a:ea typeface="Calibri" panose="020F0502020204030204" pitchFamily="34" charset="0"/>
                <a:cs typeface="Calibri" panose="020F0502020204030204" pitchFamily="34" charset="0"/>
              </a:rPr>
            </a:br>
            <a:br>
              <a:rPr lang="en-GB" sz="1800"/>
            </a:br>
            <a:br>
              <a:rPr lang="en-GB" sz="1800"/>
            </a:br>
            <a:endParaRPr lang="en-GB" sz="4000"/>
          </a:p>
        </p:txBody>
      </p:sp>
    </p:spTree>
    <p:extLst>
      <p:ext uri="{BB962C8B-B14F-4D97-AF65-F5344CB8AC3E}">
        <p14:creationId xmlns:p14="http://schemas.microsoft.com/office/powerpoint/2010/main" val="15432691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8E704-7659-151F-EBD7-97EC72B72F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0E25F3-D6F8-4BCB-A9A0-796F7C11CC38}"/>
              </a:ext>
            </a:extLst>
          </p:cNvPr>
          <p:cNvSpPr>
            <a:spLocks noGrp="1"/>
          </p:cNvSpPr>
          <p:nvPr>
            <p:ph type="title"/>
          </p:nvPr>
        </p:nvSpPr>
        <p:spPr/>
        <p:txBody>
          <a:bodyPr/>
          <a:lstStyle/>
          <a:p>
            <a:r>
              <a:rPr lang="en-GB">
                <a:latin typeface="Trebuchet MS"/>
              </a:rPr>
              <a:t>Next steps - SWNZH</a:t>
            </a:r>
            <a:endParaRPr lang="en-GB"/>
          </a:p>
        </p:txBody>
      </p:sp>
      <p:sp>
        <p:nvSpPr>
          <p:cNvPr id="5" name="TextBox 4">
            <a:extLst>
              <a:ext uri="{FF2B5EF4-FFF2-40B4-BE49-F238E27FC236}">
                <a16:creationId xmlns:a16="http://schemas.microsoft.com/office/drawing/2014/main" id="{1B3E3F0E-2C42-A297-BAAA-89387288562F}"/>
              </a:ext>
            </a:extLst>
          </p:cNvPr>
          <p:cNvSpPr txBox="1"/>
          <p:nvPr/>
        </p:nvSpPr>
        <p:spPr>
          <a:xfrm>
            <a:off x="1143001" y="1297073"/>
            <a:ext cx="10000880" cy="4795095"/>
          </a:xfrm>
          <a:prstGeom prst="rect">
            <a:avLst/>
          </a:prstGeom>
          <a:noFill/>
        </p:spPr>
        <p:txBody>
          <a:bodyPr wrap="square">
            <a:spAutoFit/>
          </a:bodyPr>
          <a:lstStyle/>
          <a:p>
            <a:pPr marL="342900" indent="-342900">
              <a:lnSpc>
                <a:spcPct val="107000"/>
              </a:lnSpc>
              <a:spcAft>
                <a:spcPts val="600"/>
              </a:spcAft>
              <a:buFont typeface="Symbol" panose="05050102010706020507" pitchFamily="18" charset="2"/>
              <a:buChar char=""/>
            </a:pPr>
            <a:r>
              <a:rPr lang="en-GB" sz="1600" b="1">
                <a:solidFill>
                  <a:schemeClr val="tx2"/>
                </a:solidFill>
                <a:cs typeface="Segoe UI" panose="020B0502040204020203" pitchFamily="34" charset="0"/>
              </a:rPr>
              <a:t>Engagement with potential investors from both the Public and Private Sector continues</a:t>
            </a:r>
            <a:r>
              <a:rPr lang="en-GB" sz="1600">
                <a:solidFill>
                  <a:schemeClr val="tx2"/>
                </a:solidFill>
                <a:cs typeface="Segoe UI" panose="020B0502040204020203" pitchFamily="34" charset="0"/>
              </a:rPr>
              <a:t>. </a:t>
            </a:r>
          </a:p>
          <a:p>
            <a:pPr marL="800100" lvl="1" indent="-342900">
              <a:lnSpc>
                <a:spcPct val="107000"/>
              </a:lnSpc>
              <a:spcAft>
                <a:spcPts val="600"/>
              </a:spcAft>
              <a:buFont typeface="Wingdings" panose="05000000000000000000" pitchFamily="2" charset="2"/>
              <a:buChar char="§"/>
            </a:pPr>
            <a:r>
              <a:rPr lang="en-GB" sz="1600">
                <a:solidFill>
                  <a:schemeClr val="tx2"/>
                </a:solidFill>
                <a:cs typeface="Segoe UI" panose="020B0502040204020203" pitchFamily="34" charset="0"/>
              </a:rPr>
              <a:t>including source of funding and intentions for repayment</a:t>
            </a:r>
          </a:p>
          <a:p>
            <a:pPr marL="800100" lvl="1" indent="-342900">
              <a:lnSpc>
                <a:spcPct val="107000"/>
              </a:lnSpc>
              <a:spcAft>
                <a:spcPts val="600"/>
              </a:spcAft>
              <a:buFont typeface="Wingdings" panose="05000000000000000000" pitchFamily="2" charset="2"/>
              <a:buChar char="§"/>
            </a:pPr>
            <a:r>
              <a:rPr lang="en-GB" sz="1600">
                <a:solidFill>
                  <a:schemeClr val="tx2"/>
                </a:solidFill>
                <a:cs typeface="Segoe UI" panose="020B0502040204020203" pitchFamily="34" charset="0"/>
              </a:rPr>
              <a:t>attractiveness for investors, including whether the fund will be circular, the exact repayment requirements for each limited partner and shaping the overall downstream nature of the fund. </a:t>
            </a:r>
          </a:p>
          <a:p>
            <a:pPr marL="800100" lvl="1" indent="-342900">
              <a:lnSpc>
                <a:spcPct val="107000"/>
              </a:lnSpc>
              <a:spcAft>
                <a:spcPts val="600"/>
              </a:spcAft>
              <a:buFont typeface="Wingdings" panose="05000000000000000000" pitchFamily="2" charset="2"/>
              <a:buChar char="§"/>
            </a:pPr>
            <a:r>
              <a:rPr lang="en-GB" sz="1600">
                <a:solidFill>
                  <a:schemeClr val="tx2"/>
                </a:solidFill>
                <a:cs typeface="Segoe UI" panose="020B0502040204020203" pitchFamily="34" charset="0"/>
              </a:rPr>
              <a:t>development of the management arrangements for this fund</a:t>
            </a:r>
          </a:p>
          <a:p>
            <a:pPr marL="800100" lvl="1" indent="-342900">
              <a:lnSpc>
                <a:spcPct val="107000"/>
              </a:lnSpc>
              <a:spcAft>
                <a:spcPts val="600"/>
              </a:spcAft>
              <a:buFont typeface="Wingdings" panose="05000000000000000000" pitchFamily="2" charset="2"/>
              <a:buChar char="§"/>
            </a:pPr>
            <a:endParaRPr lang="en-GB" sz="1600">
              <a:solidFill>
                <a:schemeClr val="tx2"/>
              </a:solidFill>
              <a:cs typeface="Segoe UI" panose="020B0502040204020203" pitchFamily="34" charset="0"/>
            </a:endParaRPr>
          </a:p>
          <a:p>
            <a:pPr marL="342900" indent="-342900">
              <a:lnSpc>
                <a:spcPct val="107000"/>
              </a:lnSpc>
              <a:spcAft>
                <a:spcPts val="600"/>
              </a:spcAft>
              <a:buFont typeface="Symbol" panose="05050102010706020507" pitchFamily="18" charset="2"/>
              <a:buChar char=""/>
            </a:pPr>
            <a:r>
              <a:rPr lang="en-GB" sz="1600" b="1">
                <a:solidFill>
                  <a:schemeClr val="tx2"/>
                </a:solidFill>
                <a:cs typeface="Segoe UI" panose="020B0502040204020203" pitchFamily="34" charset="0"/>
              </a:rPr>
              <a:t>SWNZH undertakes consumer engagement within the target region, establishing interest for the loan fund and undertaking significant advocacy/promotion work to drive interest</a:t>
            </a:r>
            <a:r>
              <a:rPr lang="en-GB" sz="1600">
                <a:solidFill>
                  <a:schemeClr val="tx2"/>
                </a:solidFill>
                <a:cs typeface="Segoe UI" panose="020B0502040204020203" pitchFamily="34" charset="0"/>
              </a:rPr>
              <a:t> </a:t>
            </a:r>
          </a:p>
          <a:p>
            <a:pPr marL="800100" lvl="1" indent="-342900">
              <a:lnSpc>
                <a:spcPct val="107000"/>
              </a:lnSpc>
              <a:spcAft>
                <a:spcPts val="600"/>
              </a:spcAft>
              <a:buFont typeface="Wingdings" panose="05000000000000000000" pitchFamily="2" charset="2"/>
              <a:buChar char="§"/>
            </a:pPr>
            <a:r>
              <a:rPr lang="en-GB" sz="1600">
                <a:solidFill>
                  <a:schemeClr val="tx2"/>
                </a:solidFill>
                <a:cs typeface="Segoe UI" panose="020B0502040204020203" pitchFamily="34" charset="0"/>
              </a:rPr>
              <a:t>Fund is reliant upon consumer uptake to demonstrate the financial viability of the fund.</a:t>
            </a:r>
          </a:p>
          <a:p>
            <a:pPr marL="800100" lvl="1" indent="-342900">
              <a:lnSpc>
                <a:spcPct val="107000"/>
              </a:lnSpc>
              <a:spcAft>
                <a:spcPts val="600"/>
              </a:spcAft>
              <a:buFont typeface="Wingdings" panose="05000000000000000000" pitchFamily="2" charset="2"/>
              <a:buChar char="§"/>
            </a:pPr>
            <a:r>
              <a:rPr lang="en-GB" sz="1600">
                <a:solidFill>
                  <a:schemeClr val="tx2"/>
                </a:solidFill>
                <a:cs typeface="Segoe UI" panose="020B0502040204020203" pitchFamily="34" charset="0"/>
                <a:hlinkClick r:id="rId2">
                  <a:extLst>
                    <a:ext uri="{A12FA001-AC4F-418D-AE19-62706E023703}">
                      <ahyp:hlinkClr xmlns:ahyp="http://schemas.microsoft.com/office/drawing/2018/hyperlinkcolor" val="tx"/>
                    </a:ext>
                  </a:extLst>
                </a:hlinkClick>
              </a:rPr>
              <a:t>https://www.gov.uk/government/publications/green-home-finance-expert-analysis-from-a-behavioural-perspective</a:t>
            </a:r>
            <a:endParaRPr lang="en-GB" sz="1600">
              <a:solidFill>
                <a:schemeClr val="tx2"/>
              </a:solidFill>
              <a:cs typeface="Segoe UI" panose="020B0502040204020203" pitchFamily="34" charset="0"/>
            </a:endParaRPr>
          </a:p>
          <a:p>
            <a:pPr marL="800100" lvl="1" indent="-342900">
              <a:lnSpc>
                <a:spcPct val="107000"/>
              </a:lnSpc>
              <a:spcAft>
                <a:spcPts val="600"/>
              </a:spcAft>
              <a:buFont typeface="Wingdings" panose="05000000000000000000" pitchFamily="2" charset="2"/>
              <a:buChar char="§"/>
            </a:pPr>
            <a:r>
              <a:rPr lang="en-GB" sz="1600">
                <a:solidFill>
                  <a:schemeClr val="tx2"/>
                </a:solidFill>
                <a:cs typeface="Segoe UI" panose="020B0502040204020203" pitchFamily="34" charset="0"/>
              </a:rPr>
              <a:t>possibilities for early repayment  and other  fund mechanics</a:t>
            </a:r>
          </a:p>
          <a:p>
            <a:pPr marL="800100" lvl="1" indent="-342900">
              <a:lnSpc>
                <a:spcPct val="107000"/>
              </a:lnSpc>
              <a:spcAft>
                <a:spcPts val="600"/>
              </a:spcAft>
              <a:buFont typeface="Wingdings" panose="05000000000000000000" pitchFamily="2" charset="2"/>
              <a:buChar char="§"/>
            </a:pPr>
            <a:endParaRPr lang="en-GB" sz="1600">
              <a:solidFill>
                <a:schemeClr val="tx2"/>
              </a:solidFill>
              <a:cs typeface="Segoe UI" panose="020B0502040204020203" pitchFamily="34" charset="0"/>
            </a:endParaRPr>
          </a:p>
          <a:p>
            <a:pPr marL="342900" indent="-342900">
              <a:lnSpc>
                <a:spcPct val="107000"/>
              </a:lnSpc>
              <a:spcAft>
                <a:spcPts val="600"/>
              </a:spcAft>
              <a:buFont typeface="Symbol" panose="05050102010706020507" pitchFamily="18" charset="2"/>
              <a:buChar char=""/>
            </a:pPr>
            <a:r>
              <a:rPr lang="en-GB" sz="1600" b="1">
                <a:solidFill>
                  <a:schemeClr val="tx2"/>
                </a:solidFill>
                <a:cs typeface="Segoe UI" panose="020B0502040204020203" pitchFamily="34" charset="0"/>
              </a:rPr>
              <a:t>SWNZH must continue its work improving regional skills and supply chain availability </a:t>
            </a:r>
            <a:r>
              <a:rPr lang="en-GB" sz="1600">
                <a:solidFill>
                  <a:schemeClr val="tx2"/>
                </a:solidFill>
                <a:cs typeface="Segoe UI" panose="020B0502040204020203" pitchFamily="34" charset="0"/>
              </a:rPr>
              <a:t>as set out in previous reports, to support and realise this opportunity.</a:t>
            </a:r>
          </a:p>
        </p:txBody>
      </p:sp>
    </p:spTree>
    <p:extLst>
      <p:ext uri="{BB962C8B-B14F-4D97-AF65-F5344CB8AC3E}">
        <p14:creationId xmlns:p14="http://schemas.microsoft.com/office/powerpoint/2010/main" val="40370841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DDCBF-F2EA-44EF-88F9-DC5C386BAF08}"/>
              </a:ext>
            </a:extLst>
          </p:cNvPr>
          <p:cNvSpPr>
            <a:spLocks noGrp="1"/>
          </p:cNvSpPr>
          <p:nvPr>
            <p:ph type="ctrTitle"/>
          </p:nvPr>
        </p:nvSpPr>
        <p:spPr/>
        <p:txBody>
          <a:bodyPr/>
          <a:lstStyle/>
          <a:p>
            <a:r>
              <a:rPr lang="en-GB" sz="3600">
                <a:latin typeface="Calibri" panose="020F0502020204030204" pitchFamily="34" charset="0"/>
                <a:cs typeface="Arial" panose="020B0604020202020204" pitchFamily="34" charset="0"/>
              </a:rPr>
              <a:t>Q&amp;A</a:t>
            </a:r>
            <a:br>
              <a:rPr lang="en-GB"/>
            </a:br>
            <a:br>
              <a:rPr lang="en-GB"/>
            </a:br>
            <a:r>
              <a:rPr lang="en-GB" sz="2800"/>
              <a:t>Chair – Justin Olosunde  </a:t>
            </a:r>
          </a:p>
        </p:txBody>
      </p:sp>
    </p:spTree>
    <p:extLst>
      <p:ext uri="{BB962C8B-B14F-4D97-AF65-F5344CB8AC3E}">
        <p14:creationId xmlns:p14="http://schemas.microsoft.com/office/powerpoint/2010/main" val="23868534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22BBC-AEC4-43E0-B764-33F3C58BA937}"/>
              </a:ext>
            </a:extLst>
          </p:cNvPr>
          <p:cNvSpPr>
            <a:spLocks noGrp="1"/>
          </p:cNvSpPr>
          <p:nvPr>
            <p:ph type="title"/>
          </p:nvPr>
        </p:nvSpPr>
        <p:spPr/>
        <p:txBody>
          <a:bodyPr>
            <a:normAutofit/>
          </a:bodyPr>
          <a:lstStyle/>
          <a:p>
            <a:r>
              <a:rPr lang="en-GB"/>
              <a:t>And finally...</a:t>
            </a:r>
          </a:p>
        </p:txBody>
      </p:sp>
      <p:sp>
        <p:nvSpPr>
          <p:cNvPr id="9" name="Rectangle 8">
            <a:extLst>
              <a:ext uri="{FF2B5EF4-FFF2-40B4-BE49-F238E27FC236}">
                <a16:creationId xmlns:a16="http://schemas.microsoft.com/office/drawing/2014/main" id="{453F55C5-D2E6-4E79-B902-DDFC58A03135}"/>
              </a:ext>
            </a:extLst>
          </p:cNvPr>
          <p:cNvSpPr/>
          <p:nvPr/>
        </p:nvSpPr>
        <p:spPr>
          <a:xfrm>
            <a:off x="838200" y="1471110"/>
            <a:ext cx="10988512" cy="5270866"/>
          </a:xfrm>
          <a:prstGeom prst="rect">
            <a:avLst/>
          </a:prstGeom>
        </p:spPr>
        <p:txBody>
          <a:bodyPr wrap="square" lIns="91440" tIns="45720" rIns="91440" bIns="45720" anchor="t">
            <a:spAutoFit/>
          </a:bodyPr>
          <a:lstStyle/>
          <a:p>
            <a:pPr marL="342900" lvl="0" indent="-342900">
              <a:lnSpc>
                <a:spcPct val="115000"/>
              </a:lnSpc>
              <a:spcBef>
                <a:spcPts val="600"/>
              </a:spcBef>
              <a:spcAft>
                <a:spcPts val="0"/>
              </a:spcAft>
              <a:buFont typeface="+mj-lt"/>
              <a:buAutoNum type="arabicPeriod"/>
            </a:pPr>
            <a:r>
              <a:rPr lang="en-GB" sz="1600" dirty="0">
                <a:solidFill>
                  <a:srgbClr val="4C5C69"/>
                </a:solidFill>
                <a:latin typeface="Source Sans Pro" panose="020B0503030403020204" pitchFamily="34" charset="0"/>
                <a:ea typeface="Times New Roman" panose="02020603050405020304" pitchFamily="18" charset="0"/>
                <a:cs typeface="Times New Roman" panose="02020603050405020304" pitchFamily="18" charset="0"/>
              </a:rPr>
              <a:t>Thank you for your time today</a:t>
            </a:r>
          </a:p>
          <a:p>
            <a:pPr marL="342900" lvl="0" indent="-342900">
              <a:lnSpc>
                <a:spcPct val="115000"/>
              </a:lnSpc>
              <a:spcBef>
                <a:spcPts val="600"/>
              </a:spcBef>
              <a:spcAft>
                <a:spcPts val="0"/>
              </a:spcAft>
              <a:buFont typeface="+mj-lt"/>
              <a:buAutoNum type="arabicPeriod"/>
            </a:pPr>
            <a:r>
              <a:rPr lang="en-GB" sz="1600" dirty="0">
                <a:solidFill>
                  <a:srgbClr val="4C5C69"/>
                </a:solidFill>
                <a:latin typeface="Source Sans Pro" panose="020B0503030403020204" pitchFamily="34" charset="0"/>
                <a:ea typeface="Times New Roman" panose="02020603050405020304" pitchFamily="18" charset="0"/>
                <a:cs typeface="Times New Roman" panose="02020603050405020304" pitchFamily="18" charset="0"/>
              </a:rPr>
              <a:t>We will be making the recording of today available on our website and on the website of other Hubs to share learning on this topic</a:t>
            </a:r>
          </a:p>
          <a:p>
            <a:pPr marL="342900" lvl="0" indent="-342900">
              <a:lnSpc>
                <a:spcPct val="115000"/>
              </a:lnSpc>
              <a:spcBef>
                <a:spcPts val="600"/>
              </a:spcBef>
              <a:spcAft>
                <a:spcPts val="0"/>
              </a:spcAft>
              <a:buFont typeface="+mj-lt"/>
              <a:buAutoNum type="arabicPeriod"/>
            </a:pPr>
            <a:r>
              <a:rPr lang="en-GB" sz="1600" dirty="0">
                <a:solidFill>
                  <a:srgbClr val="4C5C69"/>
                </a:solidFill>
                <a:latin typeface="Source Sans Pro" panose="020B0503030403020204" pitchFamily="34" charset="0"/>
                <a:ea typeface="Times New Roman" panose="02020603050405020304" pitchFamily="18" charset="0"/>
                <a:cs typeface="Times New Roman" panose="02020603050405020304" pitchFamily="18" charset="0"/>
              </a:rPr>
              <a:t>Please do consider signing up to our newsletter (every two months): </a:t>
            </a:r>
            <a:r>
              <a:rPr lang="en-GB" sz="1600" u="sng" dirty="0">
                <a:solidFill>
                  <a:srgbClr val="505A6F"/>
                </a:solidFill>
                <a:effectLst/>
                <a:latin typeface="Trebuchet MS" panose="020B0603020202020204" pitchFamily="34" charset="0"/>
                <a:ea typeface="Times New Roman" panose="02020603050405020304" pitchFamily="18" charset="0"/>
                <a:hlinkClick r:id="rId3"/>
              </a:rPr>
              <a:t>South West Net Zero Hub Newsletter</a:t>
            </a:r>
            <a:endParaRPr lang="en-GB" sz="1600" u="sng" dirty="0">
              <a:solidFill>
                <a:srgbClr val="505A6F"/>
              </a:solidFill>
              <a:latin typeface="Trebuchet MS" panose="020B0603020202020204" pitchFamily="34" charset="0"/>
              <a:ea typeface="Times New Roman" panose="02020603050405020304" pitchFamily="18" charset="0"/>
            </a:endParaRPr>
          </a:p>
          <a:p>
            <a:pPr marL="342900" lvl="0" indent="-342900">
              <a:lnSpc>
                <a:spcPct val="115000"/>
              </a:lnSpc>
              <a:spcBef>
                <a:spcPts val="600"/>
              </a:spcBef>
              <a:spcAft>
                <a:spcPts val="0"/>
              </a:spcAft>
              <a:buFont typeface="+mj-lt"/>
              <a:buAutoNum type="arabicPeriod"/>
            </a:pPr>
            <a:r>
              <a:rPr lang="en-GB" sz="1600" dirty="0">
                <a:solidFill>
                  <a:srgbClr val="4C5C69"/>
                </a:solidFill>
                <a:latin typeface="Source Sans Pro" panose="020B0503030403020204" pitchFamily="34" charset="0"/>
                <a:cs typeface="Times New Roman" panose="02020603050405020304" pitchFamily="18" charset="0"/>
              </a:rPr>
              <a:t>Emails:  </a:t>
            </a:r>
            <a:br>
              <a:rPr lang="en-GB" sz="1600" dirty="0">
                <a:solidFill>
                  <a:srgbClr val="4C5C69"/>
                </a:solidFill>
                <a:latin typeface="Source Sans Pro" panose="020B0503030403020204" pitchFamily="34" charset="0"/>
                <a:cs typeface="Times New Roman" panose="02020603050405020304" pitchFamily="18" charset="0"/>
              </a:rPr>
            </a:br>
            <a:r>
              <a:rPr lang="en-GB" sz="1600" dirty="0">
                <a:solidFill>
                  <a:srgbClr val="4C5C69"/>
                </a:solidFill>
                <a:latin typeface="Source Sans Pro" panose="020B0503030403020204" pitchFamily="34" charset="0"/>
                <a:cs typeface="Times New Roman" panose="02020603050405020304" pitchFamily="18" charset="0"/>
              </a:rPr>
              <a:t>		SWNZH</a:t>
            </a:r>
          </a:p>
          <a:p>
            <a:pPr lvl="2">
              <a:buFont typeface="Wingdings" panose="05000000000000000000" pitchFamily="2" charset="2"/>
              <a:buChar char="ü"/>
            </a:pPr>
            <a:r>
              <a:rPr lang="en-GB" sz="1600" u="sng" dirty="0">
                <a:solidFill>
                  <a:srgbClr val="0563C1"/>
                </a:solidFill>
                <a:hlinkClick r:id="rId4"/>
              </a:rPr>
              <a:t>David.Lewis@WestOfEngland-CA.gov.uk</a:t>
            </a:r>
            <a:endParaRPr lang="en-GB" sz="1600" u="sng" dirty="0">
              <a:solidFill>
                <a:srgbClr val="0563C1"/>
              </a:solidFill>
            </a:endParaRPr>
          </a:p>
          <a:p>
            <a:pPr lvl="2">
              <a:buFont typeface="Wingdings" panose="05000000000000000000" pitchFamily="2" charset="2"/>
              <a:buChar char="ü"/>
            </a:pPr>
            <a:r>
              <a:rPr lang="en-GB" sz="1600" dirty="0">
                <a:hlinkClick r:id="rId5"/>
              </a:rPr>
              <a:t>justin.olosunde@westofengland-ca.gov.uk</a:t>
            </a:r>
            <a:endParaRPr lang="en-GB" sz="1600" dirty="0"/>
          </a:p>
          <a:p>
            <a:pPr lvl="2"/>
            <a:br>
              <a:rPr lang="en-GB" dirty="0"/>
            </a:br>
            <a:r>
              <a:rPr lang="en-GB" sz="1600" dirty="0">
                <a:solidFill>
                  <a:srgbClr val="4C5C69"/>
                </a:solidFill>
                <a:latin typeface="Source Sans Pro" panose="020B0503030403020204" pitchFamily="34" charset="0"/>
                <a:cs typeface="Times New Roman" panose="02020603050405020304" pitchFamily="18" charset="0"/>
              </a:rPr>
              <a:t>GEMSERV</a:t>
            </a:r>
          </a:p>
          <a:p>
            <a:pPr lvl="2">
              <a:buFont typeface="Wingdings" panose="05000000000000000000" pitchFamily="2" charset="2"/>
              <a:buChar char="ü"/>
            </a:pPr>
            <a:r>
              <a:rPr lang="nl-NL" sz="1200" dirty="0">
                <a:hlinkClick r:id="rId6"/>
              </a:rPr>
              <a:t>Ben.Madden@gemserv.com</a:t>
            </a:r>
            <a:r>
              <a:rPr lang="nl-NL" sz="1200" dirty="0"/>
              <a:t> (Head of Analytics)</a:t>
            </a:r>
          </a:p>
          <a:p>
            <a:pPr lvl="2">
              <a:buFont typeface="Wingdings" panose="05000000000000000000" pitchFamily="2" charset="2"/>
              <a:buChar char="ü"/>
            </a:pPr>
            <a:r>
              <a:rPr lang="en-GB" sz="1200" dirty="0">
                <a:hlinkClick r:id="rId7"/>
              </a:rPr>
              <a:t>Robert.Honeyman@gemserv.com</a:t>
            </a:r>
            <a:r>
              <a:rPr lang="en-GB" sz="1200" dirty="0"/>
              <a:t> (Senior Consultant)</a:t>
            </a:r>
          </a:p>
          <a:p>
            <a:pPr lvl="2"/>
            <a:endParaRPr lang="en-GB" sz="1400" dirty="0"/>
          </a:p>
          <a:p>
            <a:pPr marL="342900" indent="-342900">
              <a:lnSpc>
                <a:spcPct val="115000"/>
              </a:lnSpc>
              <a:spcBef>
                <a:spcPts val="600"/>
              </a:spcBef>
              <a:buFont typeface="+mj-lt"/>
              <a:buAutoNum type="arabicPeriod"/>
            </a:pPr>
            <a:r>
              <a:rPr lang="en-GB" sz="1600" u="sng" dirty="0">
                <a:solidFill>
                  <a:srgbClr val="505A6F"/>
                </a:solidFill>
                <a:latin typeface="Trebuchet MS" panose="020B0603020202020204" pitchFamily="34" charset="0"/>
                <a:hlinkClick r:id="rId8">
                  <a:extLst>
                    <a:ext uri="{A12FA001-AC4F-418D-AE19-62706E023703}">
                      <ahyp:hlinkClr xmlns:ahyp="http://schemas.microsoft.com/office/drawing/2018/hyperlinkcolor" val="tx"/>
                    </a:ext>
                  </a:extLst>
                </a:hlinkClick>
              </a:rPr>
              <a:t>https://www.swnetzerohub.org.uk/knowledge/information-guides-and-toolkits/</a:t>
            </a:r>
            <a:endParaRPr lang="en-GB" sz="1600" u="sng" dirty="0">
              <a:solidFill>
                <a:srgbClr val="505A6F"/>
              </a:solidFill>
              <a:latin typeface="Trebuchet MS" panose="020B0603020202020204" pitchFamily="34" charset="0"/>
            </a:endParaRPr>
          </a:p>
          <a:p>
            <a:pPr marL="342900" indent="-342900">
              <a:lnSpc>
                <a:spcPct val="115000"/>
              </a:lnSpc>
              <a:spcBef>
                <a:spcPts val="600"/>
              </a:spcBef>
              <a:buFont typeface="+mj-lt"/>
              <a:buAutoNum type="arabicPeriod"/>
            </a:pPr>
            <a:r>
              <a:rPr lang="en-GB" sz="1600" u="sng" dirty="0">
                <a:solidFill>
                  <a:srgbClr val="505A6F"/>
                </a:solidFill>
                <a:latin typeface="Trebuchet MS" panose="020B0603020202020204" pitchFamily="34" charset="0"/>
                <a:hlinkClick r:id="rId9">
                  <a:extLst>
                    <a:ext uri="{A12FA001-AC4F-418D-AE19-62706E023703}">
                      <ahyp:hlinkClr xmlns:ahyp="http://schemas.microsoft.com/office/drawing/2018/hyperlinkcolor" val="tx"/>
                    </a:ext>
                  </a:extLst>
                </a:hlinkClick>
              </a:rPr>
              <a:t>https://www.lendology.org.uk/</a:t>
            </a:r>
            <a:endParaRPr lang="en-GB" sz="1600" u="sng" dirty="0">
              <a:solidFill>
                <a:srgbClr val="505A6F"/>
              </a:solidFill>
              <a:latin typeface="Trebuchet MS" panose="020B0603020202020204" pitchFamily="34" charset="0"/>
            </a:endParaRPr>
          </a:p>
          <a:p>
            <a:pPr marL="342900" indent="-342900">
              <a:lnSpc>
                <a:spcPct val="115000"/>
              </a:lnSpc>
              <a:spcBef>
                <a:spcPts val="600"/>
              </a:spcBef>
              <a:buFont typeface="+mj-lt"/>
              <a:buAutoNum type="arabicPeriod"/>
            </a:pPr>
            <a:r>
              <a:rPr lang="en-GB" sz="1600" u="sng" dirty="0">
                <a:solidFill>
                  <a:srgbClr val="505A6F"/>
                </a:solidFill>
                <a:latin typeface="Trebuchet MS" panose="020B0603020202020204" pitchFamily="34" charset="0"/>
                <a:hlinkClick r:id="rId10">
                  <a:extLst>
                    <a:ext uri="{A12FA001-AC4F-418D-AE19-62706E023703}">
                      <ahyp:hlinkClr xmlns:ahyp="http://schemas.microsoft.com/office/drawing/2018/hyperlinkcolor" val="tx"/>
                    </a:ext>
                  </a:extLst>
                </a:hlinkClick>
              </a:rPr>
              <a:t>Retrofit projects across the West of England - West of England Combined Authority (westofengland-ca.gov.uk)</a:t>
            </a:r>
            <a:endParaRPr lang="en-GB" sz="1600" u="sng" dirty="0">
              <a:solidFill>
                <a:srgbClr val="505A6F"/>
              </a:solidFill>
              <a:latin typeface="Trebuchet MS" panose="020B0603020202020204" pitchFamily="34" charset="0"/>
            </a:endParaRPr>
          </a:p>
          <a:p>
            <a:pPr marL="342900" lvl="0" indent="-342900">
              <a:lnSpc>
                <a:spcPct val="115000"/>
              </a:lnSpc>
              <a:spcBef>
                <a:spcPts val="600"/>
              </a:spcBef>
              <a:spcAft>
                <a:spcPts val="0"/>
              </a:spcAft>
              <a:buFont typeface="+mj-lt"/>
              <a:buAutoNum type="arabicPeriod"/>
            </a:pPr>
            <a:endParaRPr lang="en-GB" sz="2400" dirty="0">
              <a:solidFill>
                <a:srgbClr val="4C5C69"/>
              </a:solidFill>
              <a:latin typeface="Source Sans Pro" panose="020B0503030403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0420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63FA01-A594-40BD-815D-B12B47611F0D}"/>
              </a:ext>
            </a:extLst>
          </p:cNvPr>
          <p:cNvSpPr>
            <a:spLocks noGrp="1"/>
          </p:cNvSpPr>
          <p:nvPr>
            <p:ph type="ctrTitle"/>
          </p:nvPr>
        </p:nvSpPr>
        <p:spPr>
          <a:xfrm>
            <a:off x="228600" y="1768894"/>
            <a:ext cx="7139400" cy="2823577"/>
          </a:xfrm>
        </p:spPr>
        <p:txBody>
          <a:bodyPr/>
          <a:lstStyle/>
          <a:p>
            <a:pPr>
              <a:lnSpc>
                <a:spcPct val="100000"/>
              </a:lnSpc>
              <a:spcBef>
                <a:spcPts val="600"/>
              </a:spcBef>
              <a:spcAft>
                <a:spcPts val="600"/>
              </a:spcAft>
            </a:pPr>
            <a:r>
              <a:rPr lang="en-GB" sz="3600">
                <a:latin typeface="Calibri" panose="020F0502020204030204" pitchFamily="34" charset="0"/>
                <a:cs typeface="Arial" panose="020B0604020202020204" pitchFamily="34" charset="0"/>
              </a:rPr>
              <a:t>Able to Pay Retrofit: A South West Journey</a:t>
            </a:r>
            <a:br>
              <a:rPr lang="en-GB" sz="3600">
                <a:latin typeface="Calibri" panose="020F0502020204030204" pitchFamily="34" charset="0"/>
                <a:cs typeface="Arial" panose="020B0604020202020204" pitchFamily="34" charset="0"/>
              </a:rPr>
            </a:br>
            <a:br>
              <a:rPr lang="en-GB" sz="3600">
                <a:solidFill>
                  <a:schemeClr val="tx2"/>
                </a:solidFill>
              </a:rPr>
            </a:br>
            <a:r>
              <a:rPr lang="en-GB" sz="2800">
                <a:latin typeface="Calibri" panose="020F0502020204030204" pitchFamily="34" charset="0"/>
                <a:cs typeface="Arial" panose="020B0604020202020204" pitchFamily="34" charset="0"/>
              </a:rPr>
              <a:t>David Lewis</a:t>
            </a:r>
            <a:br>
              <a:rPr lang="en-GB" sz="2800">
                <a:latin typeface="Calibri" panose="020F0502020204030204" pitchFamily="34" charset="0"/>
                <a:cs typeface="Arial" panose="020B0604020202020204" pitchFamily="34" charset="0"/>
              </a:rPr>
            </a:br>
            <a:br>
              <a:rPr lang="en-GB" sz="2800">
                <a:latin typeface="Calibri" panose="020F0502020204030204" pitchFamily="34" charset="0"/>
                <a:cs typeface="Arial" panose="020B0604020202020204" pitchFamily="34" charset="0"/>
              </a:rPr>
            </a:br>
            <a:r>
              <a:rPr lang="en-GB" sz="2800">
                <a:latin typeface="Calibri" panose="020F0502020204030204" pitchFamily="34" charset="0"/>
                <a:cs typeface="Arial" panose="020B0604020202020204" pitchFamily="34" charset="0"/>
              </a:rPr>
              <a:t>Project Development Team - Senior Project Manager</a:t>
            </a:r>
            <a:br>
              <a:rPr lang="en-GB" sz="2800">
                <a:latin typeface="Calibri" panose="020F0502020204030204" pitchFamily="34" charset="0"/>
                <a:cs typeface="Arial" panose="020B0604020202020204" pitchFamily="34" charset="0"/>
              </a:rPr>
            </a:br>
            <a:r>
              <a:rPr lang="en-GB" sz="2800">
                <a:latin typeface="Calibri" panose="020F0502020204030204" pitchFamily="34" charset="0"/>
                <a:cs typeface="Arial" panose="020B0604020202020204" pitchFamily="34" charset="0"/>
              </a:rPr>
              <a:t>SW Net Zero Hub</a:t>
            </a:r>
            <a:br>
              <a:rPr lang="en-GB" sz="1800">
                <a:effectLst/>
                <a:latin typeface="Aptos"/>
                <a:ea typeface="Calibri" panose="020F0502020204030204" pitchFamily="34" charset="0"/>
                <a:cs typeface="Calibri" panose="020F0502020204030204" pitchFamily="34" charset="0"/>
              </a:rPr>
            </a:br>
            <a:br>
              <a:rPr lang="en-GB" sz="1800"/>
            </a:br>
            <a:br>
              <a:rPr lang="en-GB" sz="1800"/>
            </a:br>
            <a:endParaRPr lang="en-GB" sz="4000"/>
          </a:p>
        </p:txBody>
      </p:sp>
    </p:spTree>
    <p:extLst>
      <p:ext uri="{BB962C8B-B14F-4D97-AF65-F5344CB8AC3E}">
        <p14:creationId xmlns:p14="http://schemas.microsoft.com/office/powerpoint/2010/main" val="3416224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0F0E1-EE88-8952-20A4-B6C4782BE2AF}"/>
              </a:ext>
            </a:extLst>
          </p:cNvPr>
          <p:cNvSpPr>
            <a:spLocks noGrp="1"/>
          </p:cNvSpPr>
          <p:nvPr>
            <p:ph type="title"/>
          </p:nvPr>
        </p:nvSpPr>
        <p:spPr>
          <a:xfrm>
            <a:off x="507836" y="165325"/>
            <a:ext cx="9144000" cy="955552"/>
          </a:xfrm>
        </p:spPr>
        <p:txBody>
          <a:bodyPr>
            <a:normAutofit fontScale="90000"/>
          </a:bodyPr>
          <a:lstStyle/>
          <a:p>
            <a:r>
              <a:rPr lang="en-GB"/>
              <a:t>Able to Pay retrofit: A South West Journey</a:t>
            </a:r>
          </a:p>
        </p:txBody>
      </p:sp>
      <p:pic>
        <p:nvPicPr>
          <p:cNvPr id="7" name="Picture 6">
            <a:extLst>
              <a:ext uri="{FF2B5EF4-FFF2-40B4-BE49-F238E27FC236}">
                <a16:creationId xmlns:a16="http://schemas.microsoft.com/office/drawing/2014/main" id="{8B372B10-3CF0-FB38-D714-712F51776613}"/>
              </a:ext>
            </a:extLst>
          </p:cNvPr>
          <p:cNvPicPr>
            <a:picLocks noChangeAspect="1"/>
          </p:cNvPicPr>
          <p:nvPr/>
        </p:nvPicPr>
        <p:blipFill>
          <a:blip r:embed="rId2"/>
          <a:stretch>
            <a:fillRect/>
          </a:stretch>
        </p:blipFill>
        <p:spPr>
          <a:xfrm>
            <a:off x="932098" y="1697210"/>
            <a:ext cx="8872938" cy="4591503"/>
          </a:xfrm>
          <a:prstGeom prst="rect">
            <a:avLst/>
          </a:prstGeom>
        </p:spPr>
      </p:pic>
      <p:sp>
        <p:nvSpPr>
          <p:cNvPr id="5" name="Rectangle 4">
            <a:extLst>
              <a:ext uri="{FF2B5EF4-FFF2-40B4-BE49-F238E27FC236}">
                <a16:creationId xmlns:a16="http://schemas.microsoft.com/office/drawing/2014/main" id="{B5AA9D62-9026-3C1D-81DA-4F8506B64335}"/>
              </a:ext>
            </a:extLst>
          </p:cNvPr>
          <p:cNvSpPr/>
          <p:nvPr/>
        </p:nvSpPr>
        <p:spPr>
          <a:xfrm>
            <a:off x="5763925" y="1318506"/>
            <a:ext cx="2857255" cy="1820866"/>
          </a:xfrm>
          <a:prstGeom prst="rect">
            <a:avLst/>
          </a:prstGeom>
          <a:solidFill>
            <a:schemeClr val="accent5"/>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Carbon </a:t>
            </a:r>
          </a:p>
          <a:p>
            <a:pPr algn="ctr"/>
            <a:r>
              <a:rPr lang="en-GB" sz="1800">
                <a:solidFill>
                  <a:srgbClr val="3A3C3B"/>
                </a:solidFill>
                <a:effectLst/>
                <a:latin typeface="Calibri" panose="020F0502020204030204" pitchFamily="34" charset="0"/>
                <a:ea typeface="Calibri" panose="020F0502020204030204" pitchFamily="34" charset="0"/>
                <a:cs typeface="Times New Roman" panose="02020603050405020304" pitchFamily="18" charset="0"/>
              </a:rPr>
              <a:t>Buildings remain the second biggest emitter of carbon on a national scale, accounting for 17% of 2022 carbon emissions</a:t>
            </a:r>
          </a:p>
          <a:p>
            <a:pPr algn="ctr"/>
            <a:endParaRPr lang="en-GB"/>
          </a:p>
        </p:txBody>
      </p:sp>
      <p:sp>
        <p:nvSpPr>
          <p:cNvPr id="3" name="Rectangle 2">
            <a:extLst>
              <a:ext uri="{FF2B5EF4-FFF2-40B4-BE49-F238E27FC236}">
                <a16:creationId xmlns:a16="http://schemas.microsoft.com/office/drawing/2014/main" id="{78C6B9EF-8D98-E49A-1CEF-B9E6970987E4}"/>
              </a:ext>
            </a:extLst>
          </p:cNvPr>
          <p:cNvSpPr/>
          <p:nvPr/>
        </p:nvSpPr>
        <p:spPr>
          <a:xfrm>
            <a:off x="7587682" y="3934870"/>
            <a:ext cx="2631112" cy="1468939"/>
          </a:xfrm>
          <a:prstGeom prst="rect">
            <a:avLst/>
          </a:prstGeom>
          <a:solidFill>
            <a:schemeClr val="accent5"/>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2"/>
                </a:solidFill>
              </a:rPr>
              <a:t>Learnings from the delivery of LAD II</a:t>
            </a:r>
          </a:p>
        </p:txBody>
      </p:sp>
      <p:sp>
        <p:nvSpPr>
          <p:cNvPr id="6" name="Rectangle 5">
            <a:extLst>
              <a:ext uri="{FF2B5EF4-FFF2-40B4-BE49-F238E27FC236}">
                <a16:creationId xmlns:a16="http://schemas.microsoft.com/office/drawing/2014/main" id="{883EF32E-D023-0D39-87B4-EFECDCFAEA27}"/>
              </a:ext>
            </a:extLst>
          </p:cNvPr>
          <p:cNvSpPr/>
          <p:nvPr/>
        </p:nvSpPr>
        <p:spPr>
          <a:xfrm>
            <a:off x="3739336" y="4602971"/>
            <a:ext cx="2356664" cy="1873045"/>
          </a:xfrm>
          <a:prstGeom prst="rect">
            <a:avLst/>
          </a:prstGeom>
          <a:solidFill>
            <a:schemeClr val="accent5"/>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Potential economic value </a:t>
            </a:r>
          </a:p>
          <a:p>
            <a:pPr algn="ctr"/>
            <a:r>
              <a:rPr lang="en-GB">
                <a:solidFill>
                  <a:schemeClr val="tx1"/>
                </a:solidFill>
              </a:rPr>
              <a:t>£17 billion</a:t>
            </a:r>
          </a:p>
        </p:txBody>
      </p:sp>
      <p:sp>
        <p:nvSpPr>
          <p:cNvPr id="4" name="Rectangle 3">
            <a:extLst>
              <a:ext uri="{FF2B5EF4-FFF2-40B4-BE49-F238E27FC236}">
                <a16:creationId xmlns:a16="http://schemas.microsoft.com/office/drawing/2014/main" id="{B2800F37-DDA9-84FE-9E3E-254BC95BC538}"/>
              </a:ext>
            </a:extLst>
          </p:cNvPr>
          <p:cNvSpPr/>
          <p:nvPr/>
        </p:nvSpPr>
        <p:spPr>
          <a:xfrm>
            <a:off x="2103794" y="1937036"/>
            <a:ext cx="1875995" cy="1873045"/>
          </a:xfrm>
          <a:prstGeom prst="rect">
            <a:avLst/>
          </a:prstGeom>
          <a:solidFill>
            <a:schemeClr val="accent5"/>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Scale of the issue</a:t>
            </a:r>
          </a:p>
          <a:p>
            <a:pPr algn="ctr"/>
            <a:r>
              <a:rPr lang="en-GB" sz="1800">
                <a:solidFill>
                  <a:srgbClr val="3A3C3B"/>
                </a:solidFill>
                <a:effectLst/>
                <a:latin typeface="Calibri" panose="020F0502020204030204" pitchFamily="34" charset="0"/>
                <a:ea typeface="Calibri" panose="020F0502020204030204" pitchFamily="34" charset="0"/>
                <a:cs typeface="Times New Roman" panose="02020603050405020304" pitchFamily="18" charset="0"/>
              </a:rPr>
              <a:t>65% of homes in the UK are owner-occupied.</a:t>
            </a:r>
            <a:endParaRPr lang="en-GB"/>
          </a:p>
        </p:txBody>
      </p:sp>
    </p:spTree>
    <p:extLst>
      <p:ext uri="{BB962C8B-B14F-4D97-AF65-F5344CB8AC3E}">
        <p14:creationId xmlns:p14="http://schemas.microsoft.com/office/powerpoint/2010/main" val="497123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714F52-679E-F452-38BA-CD9B8E421B4A}"/>
              </a:ext>
            </a:extLst>
          </p:cNvPr>
          <p:cNvPicPr>
            <a:picLocks noChangeAspect="1"/>
          </p:cNvPicPr>
          <p:nvPr/>
        </p:nvPicPr>
        <p:blipFill>
          <a:blip r:embed="rId2">
            <a:alphaModFix amt="41000"/>
          </a:blip>
          <a:stretch>
            <a:fillRect/>
          </a:stretch>
        </p:blipFill>
        <p:spPr>
          <a:xfrm>
            <a:off x="321928" y="1000698"/>
            <a:ext cx="11548144" cy="5978086"/>
          </a:xfrm>
          <a:prstGeom prst="rect">
            <a:avLst/>
          </a:prstGeom>
        </p:spPr>
      </p:pic>
      <p:sp>
        <p:nvSpPr>
          <p:cNvPr id="2" name="Title 1">
            <a:extLst>
              <a:ext uri="{FF2B5EF4-FFF2-40B4-BE49-F238E27FC236}">
                <a16:creationId xmlns:a16="http://schemas.microsoft.com/office/drawing/2014/main" id="{75AE7C3A-0495-EF7B-201E-7ACD9EA48EC6}"/>
              </a:ext>
            </a:extLst>
          </p:cNvPr>
          <p:cNvSpPr>
            <a:spLocks noGrp="1"/>
          </p:cNvSpPr>
          <p:nvPr>
            <p:ph type="title"/>
          </p:nvPr>
        </p:nvSpPr>
        <p:spPr/>
        <p:txBody>
          <a:bodyPr>
            <a:normAutofit fontScale="90000"/>
          </a:bodyPr>
          <a:lstStyle/>
          <a:p>
            <a:r>
              <a:rPr lang="en-GB"/>
              <a:t>Able to Pay retrofit: A South West Journey</a:t>
            </a:r>
          </a:p>
        </p:txBody>
      </p:sp>
      <p:sp>
        <p:nvSpPr>
          <p:cNvPr id="11" name="Oval 10">
            <a:extLst>
              <a:ext uri="{FF2B5EF4-FFF2-40B4-BE49-F238E27FC236}">
                <a16:creationId xmlns:a16="http://schemas.microsoft.com/office/drawing/2014/main" id="{ABFA7BD1-DC22-8214-93E9-30000DEC5C1D}"/>
              </a:ext>
            </a:extLst>
          </p:cNvPr>
          <p:cNvSpPr/>
          <p:nvPr/>
        </p:nvSpPr>
        <p:spPr>
          <a:xfrm>
            <a:off x="2829390" y="4370741"/>
            <a:ext cx="1789889" cy="1595336"/>
          </a:xfrm>
          <a:prstGeom prst="ellipse">
            <a:avLst/>
          </a:prstGeom>
          <a:solidFill>
            <a:schemeClr val="accent3"/>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Archetypes</a:t>
            </a:r>
          </a:p>
        </p:txBody>
      </p:sp>
      <p:pic>
        <p:nvPicPr>
          <p:cNvPr id="12" name="Graphic 11" descr="Magnifying glass with solid fill">
            <a:extLst>
              <a:ext uri="{FF2B5EF4-FFF2-40B4-BE49-F238E27FC236}">
                <a16:creationId xmlns:a16="http://schemas.microsoft.com/office/drawing/2014/main" id="{1131081A-F5C1-EB40-709F-4C41FE0F96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12540" y="3989741"/>
            <a:ext cx="2967375" cy="2967375"/>
          </a:xfrm>
          <a:prstGeom prst="rect">
            <a:avLst/>
          </a:prstGeom>
        </p:spPr>
      </p:pic>
      <p:sp>
        <p:nvSpPr>
          <p:cNvPr id="14" name="Oval 13">
            <a:extLst>
              <a:ext uri="{FF2B5EF4-FFF2-40B4-BE49-F238E27FC236}">
                <a16:creationId xmlns:a16="http://schemas.microsoft.com/office/drawing/2014/main" id="{EEA7EDF1-A3AE-24F1-4ECD-04D9BB72977A}"/>
              </a:ext>
            </a:extLst>
          </p:cNvPr>
          <p:cNvSpPr/>
          <p:nvPr/>
        </p:nvSpPr>
        <p:spPr>
          <a:xfrm>
            <a:off x="5309792" y="3085511"/>
            <a:ext cx="1789889" cy="1595336"/>
          </a:xfrm>
          <a:prstGeom prst="ellipse">
            <a:avLst/>
          </a:prstGeom>
          <a:solidFill>
            <a:schemeClr val="accent3"/>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Skills &amp; Supply Chain</a:t>
            </a:r>
          </a:p>
        </p:txBody>
      </p:sp>
      <p:pic>
        <p:nvPicPr>
          <p:cNvPr id="15" name="Graphic 14" descr="Magnifying glass with solid fill">
            <a:extLst>
              <a:ext uri="{FF2B5EF4-FFF2-40B4-BE49-F238E27FC236}">
                <a16:creationId xmlns:a16="http://schemas.microsoft.com/office/drawing/2014/main" id="{C352A8B2-6B27-8785-45A4-0D5494EB6B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92942" y="2704511"/>
            <a:ext cx="2967375" cy="2967375"/>
          </a:xfrm>
          <a:prstGeom prst="rect">
            <a:avLst/>
          </a:prstGeom>
        </p:spPr>
      </p:pic>
      <p:sp>
        <p:nvSpPr>
          <p:cNvPr id="17" name="Oval 16">
            <a:extLst>
              <a:ext uri="{FF2B5EF4-FFF2-40B4-BE49-F238E27FC236}">
                <a16:creationId xmlns:a16="http://schemas.microsoft.com/office/drawing/2014/main" id="{ACF13429-50D7-CAC5-58FA-E80AB8C4A513}"/>
              </a:ext>
            </a:extLst>
          </p:cNvPr>
          <p:cNvSpPr/>
          <p:nvPr/>
        </p:nvSpPr>
        <p:spPr>
          <a:xfrm>
            <a:off x="7620001" y="1771467"/>
            <a:ext cx="1789889" cy="1595336"/>
          </a:xfrm>
          <a:prstGeom prst="ellipse">
            <a:avLst/>
          </a:prstGeom>
          <a:solidFill>
            <a:schemeClr val="accent3"/>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Retrofit Finance</a:t>
            </a:r>
          </a:p>
        </p:txBody>
      </p:sp>
      <p:pic>
        <p:nvPicPr>
          <p:cNvPr id="18" name="Graphic 17" descr="Magnifying glass with solid fill">
            <a:extLst>
              <a:ext uri="{FF2B5EF4-FFF2-40B4-BE49-F238E27FC236}">
                <a16:creationId xmlns:a16="http://schemas.microsoft.com/office/drawing/2014/main" id="{EF75B536-C49E-FDF6-5B04-746DE4B67C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03151" y="1390467"/>
            <a:ext cx="2967375" cy="2967375"/>
          </a:xfrm>
          <a:prstGeom prst="rect">
            <a:avLst/>
          </a:prstGeom>
        </p:spPr>
      </p:pic>
    </p:spTree>
    <p:extLst>
      <p:ext uri="{BB962C8B-B14F-4D97-AF65-F5344CB8AC3E}">
        <p14:creationId xmlns:p14="http://schemas.microsoft.com/office/powerpoint/2010/main" val="2458025624"/>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C5C69"/>
      </a:dk2>
      <a:lt2>
        <a:srgbClr val="C0C1CC"/>
      </a:lt2>
      <a:accent1>
        <a:srgbClr val="6BD4F2"/>
      </a:accent1>
      <a:accent2>
        <a:srgbClr val="ED749D"/>
      </a:accent2>
      <a:accent3>
        <a:srgbClr val="FFD900"/>
      </a:accent3>
      <a:accent4>
        <a:srgbClr val="79DECC"/>
      </a:accent4>
      <a:accent5>
        <a:srgbClr val="87B5C3"/>
      </a:accent5>
      <a:accent6>
        <a:srgbClr val="9AB3A7"/>
      </a:accent6>
      <a:hlink>
        <a:srgbClr val="0E7FA0"/>
      </a:hlink>
      <a:folHlink>
        <a:srgbClr val="EA9ED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4C5C69"/>
      </a:dk2>
      <a:lt2>
        <a:srgbClr val="C0C1CC"/>
      </a:lt2>
      <a:accent1>
        <a:srgbClr val="6BD4F2"/>
      </a:accent1>
      <a:accent2>
        <a:srgbClr val="ED749D"/>
      </a:accent2>
      <a:accent3>
        <a:srgbClr val="FFD900"/>
      </a:accent3>
      <a:accent4>
        <a:srgbClr val="79DECC"/>
      </a:accent4>
      <a:accent5>
        <a:srgbClr val="87B5C3"/>
      </a:accent5>
      <a:accent6>
        <a:srgbClr val="9AB3A7"/>
      </a:accent6>
      <a:hlink>
        <a:srgbClr val="0E7FA0"/>
      </a:hlink>
      <a:folHlink>
        <a:srgbClr val="EA9ED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2E1C72FE1032B44924FB43B8823B3C6" ma:contentTypeVersion="15" ma:contentTypeDescription="Create a new document." ma:contentTypeScope="" ma:versionID="fdb6883747ccd3d3ddfdc2d9656f6e30">
  <xsd:schema xmlns:xsd="http://www.w3.org/2001/XMLSchema" xmlns:xs="http://www.w3.org/2001/XMLSchema" xmlns:p="http://schemas.microsoft.com/office/2006/metadata/properties" xmlns:ns2="ed3b92b2-bf28-4038-b2ce-b2304b06ac6f" xmlns:ns3="9c899afd-dec9-4bb9-8e93-d82650025ccd" targetNamespace="http://schemas.microsoft.com/office/2006/metadata/properties" ma:root="true" ma:fieldsID="3fb90088c75ef9e1a62c043162d85ba6" ns2:_="" ns3:_="">
    <xsd:import namespace="ed3b92b2-bf28-4038-b2ce-b2304b06ac6f"/>
    <xsd:import namespace="9c899afd-dec9-4bb9-8e93-d82650025c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3b92b2-bf28-4038-b2ce-b2304b06ac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fc3c99c-be24-4810-9e61-24813d7dc94a"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c899afd-dec9-4bb9-8e93-d82650025c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ad0e7ec8-27e0-4470-a7d1-a5341445a157}" ma:internalName="TaxCatchAll" ma:showField="CatchAllData" ma:web="9c899afd-dec9-4bb9-8e93-d82650025c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9c899afd-dec9-4bb9-8e93-d82650025ccd">
      <UserInfo>
        <DisplayName>David Lewis</DisplayName>
        <AccountId>25</AccountId>
        <AccountType/>
      </UserInfo>
      <UserInfo>
        <DisplayName>Justin Olosunde</DisplayName>
        <AccountId>771</AccountId>
        <AccountType/>
      </UserInfo>
    </SharedWithUsers>
    <lcf76f155ced4ddcb4097134ff3c332f xmlns="ed3b92b2-bf28-4038-b2ce-b2304b06ac6f">
      <Terms xmlns="http://schemas.microsoft.com/office/infopath/2007/PartnerControls"/>
    </lcf76f155ced4ddcb4097134ff3c332f>
    <TaxCatchAll xmlns="9c899afd-dec9-4bb9-8e93-d82650025ccd" xsi:nil="true"/>
  </documentManagement>
</p:properties>
</file>

<file path=customXml/itemProps1.xml><?xml version="1.0" encoding="utf-8"?>
<ds:datastoreItem xmlns:ds="http://schemas.openxmlformats.org/officeDocument/2006/customXml" ds:itemID="{26A43C64-7235-45C4-B736-7F66DFF7CA9E}">
  <ds:schemaRefs>
    <ds:schemaRef ds:uri="http://schemas.microsoft.com/sharepoint/v3/contenttype/forms"/>
  </ds:schemaRefs>
</ds:datastoreItem>
</file>

<file path=customXml/itemProps2.xml><?xml version="1.0" encoding="utf-8"?>
<ds:datastoreItem xmlns:ds="http://schemas.openxmlformats.org/officeDocument/2006/customXml" ds:itemID="{399FC22D-718A-4167-A418-D2302FE24E62}"/>
</file>

<file path=customXml/itemProps3.xml><?xml version="1.0" encoding="utf-8"?>
<ds:datastoreItem xmlns:ds="http://schemas.openxmlformats.org/officeDocument/2006/customXml" ds:itemID="{91C4B004-BFBB-48BB-8123-BF6EB22BB117}">
  <ds:schemaRefs>
    <ds:schemaRef ds:uri="http://purl.org/dc/elements/1.1/"/>
    <ds:schemaRef ds:uri="b6563b51-01fd-4733-83ae-54ad09980e2a"/>
    <ds:schemaRef ds:uri="http://schemas.openxmlformats.org/package/2006/metadata/core-properties"/>
    <ds:schemaRef ds:uri="http://purl.org/dc/terms/"/>
    <ds:schemaRef ds:uri="http://schemas.microsoft.com/office/infopath/2007/PartnerControls"/>
    <ds:schemaRef ds:uri="beca1ec5-1b81-4613-8a8d-6098ea16c5bb"/>
    <ds:schemaRef ds:uri="http://schemas.microsoft.com/office/2006/documentManagement/type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Retrospect</Template>
  <TotalTime>25</TotalTime>
  <Words>5310</Words>
  <Application>Microsoft Office PowerPoint</Application>
  <PresentationFormat>Widescreen</PresentationFormat>
  <Paragraphs>611</Paragraphs>
  <Slides>69</Slides>
  <Notes>23</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69</vt:i4>
      </vt:variant>
    </vt:vector>
  </HeadingPairs>
  <TitlesOfParts>
    <vt:vector size="85" baseType="lpstr">
      <vt:lpstr>-apple-system</vt:lpstr>
      <vt:lpstr>Aptos</vt:lpstr>
      <vt:lpstr>Arial</vt:lpstr>
      <vt:lpstr>Arial Black</vt:lpstr>
      <vt:lpstr>Bahnschrift Light</vt:lpstr>
      <vt:lpstr>Bahnschrift SemiLight</vt:lpstr>
      <vt:lpstr>Calibri</vt:lpstr>
      <vt:lpstr>DM Sans</vt:lpstr>
      <vt:lpstr>Gill Sans MT</vt:lpstr>
      <vt:lpstr>Segoe UI</vt:lpstr>
      <vt:lpstr>Source Sans Pro</vt:lpstr>
      <vt:lpstr>Symbol</vt:lpstr>
      <vt:lpstr>Trebuchet MS</vt:lpstr>
      <vt:lpstr>Wingdings</vt:lpstr>
      <vt:lpstr>Office Theme</vt:lpstr>
      <vt:lpstr>1_Office Theme</vt:lpstr>
      <vt:lpstr>South West Net Zero Hub    Able to Pay Retrofit Loan Fund   </vt:lpstr>
      <vt:lpstr>Introduction   Justin Olosunde    Hub Funding &amp; Investment Manager SW Net Zero Hub    </vt:lpstr>
      <vt:lpstr>Housekeeping</vt:lpstr>
      <vt:lpstr>Agenda</vt:lpstr>
      <vt:lpstr>South West net Zero Hub</vt:lpstr>
      <vt:lpstr>South West net Zero Hub</vt:lpstr>
      <vt:lpstr>Able to Pay Retrofit: A South West Journey  David Lewis  Project Development Team - Senior Project Manager SW Net Zero Hub   </vt:lpstr>
      <vt:lpstr>Able to Pay retrofit: A South West Journey</vt:lpstr>
      <vt:lpstr>Able to Pay retrofit: A South West Journey</vt:lpstr>
      <vt:lpstr>Devon Archetypes Project </vt:lpstr>
      <vt:lpstr>Skills and Supply Chain Development </vt:lpstr>
      <vt:lpstr>Able To Pay Finance – Stage One    </vt:lpstr>
      <vt:lpstr>Able To Pay Finance – Stage One </vt:lpstr>
      <vt:lpstr>Able To Pay Finance – Stage One </vt:lpstr>
      <vt:lpstr>Findings</vt:lpstr>
      <vt:lpstr>Able To Pay Finance – Stage Two    </vt:lpstr>
      <vt:lpstr>Able To Pay Finance – Stage Two  </vt:lpstr>
      <vt:lpstr>Expected Project outcomes </vt:lpstr>
      <vt:lpstr>Procurement</vt:lpstr>
      <vt:lpstr>The West of England Combined Authority (CA) </vt:lpstr>
      <vt:lpstr>Able To Pay Finance – Strategic Case  </vt:lpstr>
      <vt:lpstr>Green Book Business Case</vt:lpstr>
      <vt:lpstr>Strategic Business Case</vt:lpstr>
      <vt:lpstr>Strategic Business Case</vt:lpstr>
      <vt:lpstr>Strategic Business Case</vt:lpstr>
      <vt:lpstr>Strategic Business Case</vt:lpstr>
      <vt:lpstr>Strategic Business Case</vt:lpstr>
      <vt:lpstr>Able To Pay Finance – Stage Two   Economic Case &amp; Modelling approach   Ben Madden &amp; Rob Honeyman  Senior Consultant  &amp; Head of Analysis Gemserv  </vt:lpstr>
      <vt:lpstr>Economic Business Case</vt:lpstr>
      <vt:lpstr>Methodology</vt:lpstr>
      <vt:lpstr>Economic – monetised benefits </vt:lpstr>
      <vt:lpstr>Economic case</vt:lpstr>
      <vt:lpstr>Economic</vt:lpstr>
      <vt:lpstr>Able To Pay Finance – Stage Two   Commercial and Financial Case  Justin Olosunde    Hub Funding &amp; Investment Manager SW Net Zero Hub  </vt:lpstr>
      <vt:lpstr>Commercial Business Case</vt:lpstr>
      <vt:lpstr>Commercial Case</vt:lpstr>
      <vt:lpstr>Commercial</vt:lpstr>
      <vt:lpstr>Commercial Headlines</vt:lpstr>
      <vt:lpstr>Financial Business Case</vt:lpstr>
      <vt:lpstr>Financial </vt:lpstr>
      <vt:lpstr>Financial Model design</vt:lpstr>
      <vt:lpstr>Illustrative Cash Flows</vt:lpstr>
      <vt:lpstr>Financial returns</vt:lpstr>
      <vt:lpstr>Headlines</vt:lpstr>
      <vt:lpstr>Able To Pay Finance – Stage Two   Management Case   Ben Madden  Senior Consultant  Gemserv  </vt:lpstr>
      <vt:lpstr>Green Book Business Case</vt:lpstr>
      <vt:lpstr>Management Case </vt:lpstr>
      <vt:lpstr>Management Case</vt:lpstr>
      <vt:lpstr>Able To Pay Finance – Stage Two   Risks  Justin Olosunde    Hub Funding &amp; Investment Manager SW Net Zero Hub  </vt:lpstr>
      <vt:lpstr>Identified Primary Risks</vt:lpstr>
      <vt:lpstr>A Combined Authority Perspective   Kieran Highman  Senior Environment Manager West of England Combined Authority  </vt:lpstr>
      <vt:lpstr>Combined Authority perspective on homeowner retrofit loan fund    30 April 2023 Kieran Highman, Senior Environment Manager     </vt:lpstr>
      <vt:lpstr>United on tackling emergencies</vt:lpstr>
      <vt:lpstr>Climate Strategy</vt:lpstr>
      <vt:lpstr>West of England Emissions</vt:lpstr>
      <vt:lpstr>West of England Picture</vt:lpstr>
      <vt:lpstr>Retrofit across the region</vt:lpstr>
      <vt:lpstr>Retrofit West Scheme – one stop shop approach</vt:lpstr>
      <vt:lpstr>Retrofit West Advice</vt:lpstr>
      <vt:lpstr>Retrofit West Business Support</vt:lpstr>
      <vt:lpstr>Retrofit Skills</vt:lpstr>
      <vt:lpstr>Retrofit West Finance</vt:lpstr>
      <vt:lpstr>PowerPoint Presentation</vt:lpstr>
      <vt:lpstr>Next Steps</vt:lpstr>
      <vt:lpstr>Contact us</vt:lpstr>
      <vt:lpstr>Next steps -SWNZH   David Lewis  Project Development Team - Senior Project Manager SW Net Zero Hub   </vt:lpstr>
      <vt:lpstr>Next steps - SWNZH</vt:lpstr>
      <vt:lpstr>Q&amp;A  Chair – Justin Olosunde  </vt:lpstr>
      <vt:lpstr>And finally...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energy refers to the delivery of community-led renewable energy, energy demand reduction and energy supply projects, whether wholly owned and/or controlled by communities or through a partnership with commercial or public sector partners’. (Community Energy England)</dc:title>
  <dc:creator>Sam Moore</dc:creator>
  <cp:lastModifiedBy>Angel Prado</cp:lastModifiedBy>
  <cp:revision>24</cp:revision>
  <dcterms:created xsi:type="dcterms:W3CDTF">2022-09-30T12:40:36Z</dcterms:created>
  <dcterms:modified xsi:type="dcterms:W3CDTF">2024-05-01T08:15:48Z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0x0101008E1151287196D84C8C2C76B2B0EDD9C5</vt:lpwstr>
  </property>
  <property fmtid="{D5CDD505-2E9C-101B-9397-08002B2CF9AE}" pid="3" name="MediaServiceImageTags">
    <vt:lpwstr/>
  </property>
  <property fmtid="{D5CDD505-2E9C-101B-9397-08002B2CF9AE}" pid="4" name="MSIP_Label_2d7f055f-5347-41d4-8cbe-c035e83f4f3c_Enabled">
    <vt:lpwstr>true</vt:lpwstr>
  </property>
  <property fmtid="{D5CDD505-2E9C-101B-9397-08002B2CF9AE}" pid="5" name="MSIP_Label_2d7f055f-5347-41d4-8cbe-c035e83f4f3c_SetDate">
    <vt:lpwstr>2024-04-25T08:18:02Z</vt:lpwstr>
  </property>
  <property fmtid="{D5CDD505-2E9C-101B-9397-08002B2CF9AE}" pid="6" name="MSIP_Label_2d7f055f-5347-41d4-8cbe-c035e83f4f3c_Method">
    <vt:lpwstr>Standard</vt:lpwstr>
  </property>
  <property fmtid="{D5CDD505-2E9C-101B-9397-08002B2CF9AE}" pid="7" name="MSIP_Label_2d7f055f-5347-41d4-8cbe-c035e83f4f3c_Name">
    <vt:lpwstr>defa4170-0d19-0005-0004-bc88714345d2</vt:lpwstr>
  </property>
  <property fmtid="{D5CDD505-2E9C-101B-9397-08002B2CF9AE}" pid="8" name="MSIP_Label_2d7f055f-5347-41d4-8cbe-c035e83f4f3c_SiteId">
    <vt:lpwstr>883dbbc0-a334-4b54-87cf-04fa94aeafb8</vt:lpwstr>
  </property>
  <property fmtid="{D5CDD505-2E9C-101B-9397-08002B2CF9AE}" pid="9" name="MSIP_Label_2d7f055f-5347-41d4-8cbe-c035e83f4f3c_ActionId">
    <vt:lpwstr>352f411b-4359-4337-87cf-402e432bea94</vt:lpwstr>
  </property>
  <property fmtid="{D5CDD505-2E9C-101B-9397-08002B2CF9AE}" pid="10" name="MSIP_Label_2d7f055f-5347-41d4-8cbe-c035e83f4f3c_ContentBits">
    <vt:lpwstr>0</vt:lpwstr>
  </property>
</Properties>
</file>