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webextensions/webextension2.xml" ContentType="application/vnd.ms-office.webextension+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83" r:id="rId5"/>
    <p:sldMasterId id="2147483692" r:id="rId6"/>
    <p:sldMasterId id="2147483705" r:id="rId7"/>
    <p:sldMasterId id="2147483715" r:id="rId8"/>
    <p:sldMasterId id="2147483727" r:id="rId9"/>
  </p:sldMasterIdLst>
  <p:notesMasterIdLst>
    <p:notesMasterId r:id="rId82"/>
  </p:notesMasterIdLst>
  <p:sldIdLst>
    <p:sldId id="651" r:id="rId10"/>
    <p:sldId id="2146846661" r:id="rId11"/>
    <p:sldId id="2146846666" r:id="rId12"/>
    <p:sldId id="2146846662" r:id="rId13"/>
    <p:sldId id="2146846669" r:id="rId14"/>
    <p:sldId id="266" r:id="rId15"/>
    <p:sldId id="257" r:id="rId16"/>
    <p:sldId id="267" r:id="rId17"/>
    <p:sldId id="268" r:id="rId18"/>
    <p:sldId id="274" r:id="rId19"/>
    <p:sldId id="269" r:id="rId20"/>
    <p:sldId id="284" r:id="rId21"/>
    <p:sldId id="282" r:id="rId22"/>
    <p:sldId id="258" r:id="rId23"/>
    <p:sldId id="275" r:id="rId24"/>
    <p:sldId id="2146846670" r:id="rId25"/>
    <p:sldId id="264" r:id="rId26"/>
    <p:sldId id="283" r:id="rId27"/>
    <p:sldId id="285" r:id="rId28"/>
    <p:sldId id="270" r:id="rId29"/>
    <p:sldId id="2146846664" r:id="rId30"/>
    <p:sldId id="373" r:id="rId31"/>
    <p:sldId id="433" r:id="rId32"/>
    <p:sldId id="440" r:id="rId33"/>
    <p:sldId id="387" r:id="rId34"/>
    <p:sldId id="444" r:id="rId35"/>
    <p:sldId id="436" r:id="rId36"/>
    <p:sldId id="452" r:id="rId37"/>
    <p:sldId id="453" r:id="rId38"/>
    <p:sldId id="398" r:id="rId39"/>
    <p:sldId id="426" r:id="rId40"/>
    <p:sldId id="462" r:id="rId41"/>
    <p:sldId id="425" r:id="rId42"/>
    <p:sldId id="456" r:id="rId43"/>
    <p:sldId id="420" r:id="rId44"/>
    <p:sldId id="408" r:id="rId45"/>
    <p:sldId id="455" r:id="rId46"/>
    <p:sldId id="450" r:id="rId47"/>
    <p:sldId id="2146846663" r:id="rId48"/>
    <p:sldId id="256" r:id="rId49"/>
    <p:sldId id="381" r:id="rId50"/>
    <p:sldId id="1087" r:id="rId51"/>
    <p:sldId id="1091" r:id="rId52"/>
    <p:sldId id="976" r:id="rId53"/>
    <p:sldId id="977" r:id="rId54"/>
    <p:sldId id="1090" r:id="rId55"/>
    <p:sldId id="1094" r:id="rId56"/>
    <p:sldId id="1085" r:id="rId57"/>
    <p:sldId id="1093" r:id="rId58"/>
    <p:sldId id="1084" r:id="rId59"/>
    <p:sldId id="975" r:id="rId60"/>
    <p:sldId id="945" r:id="rId61"/>
    <p:sldId id="982" r:id="rId62"/>
    <p:sldId id="972" r:id="rId63"/>
    <p:sldId id="1089" r:id="rId64"/>
    <p:sldId id="1095" r:id="rId65"/>
    <p:sldId id="2146846665" r:id="rId66"/>
    <p:sldId id="434" r:id="rId67"/>
    <p:sldId id="1362" r:id="rId68"/>
    <p:sldId id="259" r:id="rId69"/>
    <p:sldId id="1370" r:id="rId70"/>
    <p:sldId id="1346" r:id="rId71"/>
    <p:sldId id="1363" r:id="rId72"/>
    <p:sldId id="1367" r:id="rId73"/>
    <p:sldId id="1366" r:id="rId74"/>
    <p:sldId id="1364" r:id="rId75"/>
    <p:sldId id="1368" r:id="rId76"/>
    <p:sldId id="1369" r:id="rId77"/>
    <p:sldId id="1348" r:id="rId78"/>
    <p:sldId id="2146846667" r:id="rId79"/>
    <p:sldId id="2147377461" r:id="rId80"/>
    <p:sldId id="2146846659" r:id="rId81"/>
  </p:sldIdLst>
  <p:sldSz cx="12192000" cy="6858000"/>
  <p:notesSz cx="6858000" cy="91440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30349-11F8-4C13-9B41-B856C010492D}" v="1" dt="2024-10-23T08:19:37.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90283" autoAdjust="0"/>
  </p:normalViewPr>
  <p:slideViewPr>
    <p:cSldViewPr snapToGrid="0">
      <p:cViewPr varScale="1">
        <p:scale>
          <a:sx n="60" d="100"/>
          <a:sy n="60" d="100"/>
        </p:scale>
        <p:origin x="7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Master" Target="slideMasters/slideMaster5.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slide" Target="slides/slide52.xml"/><Relationship Id="rId82" Type="http://schemas.openxmlformats.org/officeDocument/2006/relationships/notesMaster" Target="notesMasters/notesMaster1.xml"/><Relationship Id="rId19" Type="http://schemas.openxmlformats.org/officeDocument/2006/relationships/slide" Target="slides/slide10.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6.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Porter" userId="3c8a4e35-30e3-4af5-baf5-6ce4dfda78b4" providerId="ADAL" clId="{5BD30349-11F8-4C13-9B41-B856C010492D}"/>
    <pc:docChg chg="delSld modSld">
      <pc:chgData name="Samuel Porter" userId="3c8a4e35-30e3-4af5-baf5-6ce4dfda78b4" providerId="ADAL" clId="{5BD30349-11F8-4C13-9B41-B856C010492D}" dt="2024-10-22T15:34:30.563" v="12" actId="20577"/>
      <pc:docMkLst>
        <pc:docMk/>
      </pc:docMkLst>
      <pc:sldChg chg="del">
        <pc:chgData name="Samuel Porter" userId="3c8a4e35-30e3-4af5-baf5-6ce4dfda78b4" providerId="ADAL" clId="{5BD30349-11F8-4C13-9B41-B856C010492D}" dt="2024-10-22T15:33:53.964" v="0" actId="2696"/>
        <pc:sldMkLst>
          <pc:docMk/>
          <pc:sldMk cId="4070164448" sldId="2146846668"/>
        </pc:sldMkLst>
      </pc:sldChg>
      <pc:sldChg chg="modSp mod">
        <pc:chgData name="Samuel Porter" userId="3c8a4e35-30e3-4af5-baf5-6ce4dfda78b4" providerId="ADAL" clId="{5BD30349-11F8-4C13-9B41-B856C010492D}" dt="2024-10-22T15:34:30.563" v="12" actId="20577"/>
        <pc:sldMkLst>
          <pc:docMk/>
          <pc:sldMk cId="3917605954" sldId="2146846670"/>
        </pc:sldMkLst>
        <pc:spChg chg="mod">
          <ac:chgData name="Samuel Porter" userId="3c8a4e35-30e3-4af5-baf5-6ce4dfda78b4" providerId="ADAL" clId="{5BD30349-11F8-4C13-9B41-B856C010492D}" dt="2024-10-22T15:34:30.563" v="12" actId="20577"/>
          <ac:spMkLst>
            <pc:docMk/>
            <pc:sldMk cId="3917605954" sldId="2146846670"/>
            <ac:spMk id="3" creationId="{006D7124-9630-47A3-8EDD-9DFDE13F43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Owner-Occupier</a:t>
            </a:r>
            <a:r>
              <a:rPr lang="en-US" baseline="0" dirty="0"/>
              <a:t> Types</a:t>
            </a:r>
            <a:endParaRPr lang="en-US" dirty="0"/>
          </a:p>
        </c:rich>
      </c:tx>
      <c:layout>
        <c:manualLayout>
          <c:xMode val="edge"/>
          <c:yMode val="edge"/>
          <c:x val="0.28625116616368973"/>
          <c:y val="5.474084585382601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506714528702"/>
          <c:y val="9.8610637919270105E-2"/>
          <c:w val="0.67677862512244469"/>
          <c:h val="0.82224276869634871"/>
        </c:manualLayout>
      </c:layout>
      <c:pieChart>
        <c:varyColors val="1"/>
        <c:ser>
          <c:idx val="0"/>
          <c:order val="0"/>
          <c:tx>
            <c:strRef>
              <c:f>Sheet1!$B$1</c:f>
              <c:strCache>
                <c:ptCount val="1"/>
                <c:pt idx="0">
                  <c:v>Column1</c:v>
                </c:pt>
              </c:strCache>
            </c:strRef>
          </c:tx>
          <c:spPr>
            <a:solidFill>
              <a:srgbClr val="D6FCC8"/>
            </a:solidFill>
          </c:spPr>
          <c:explosion val="4"/>
          <c:dPt>
            <c:idx val="0"/>
            <c:bubble3D val="0"/>
            <c:spPr>
              <a:solidFill>
                <a:srgbClr val="B0DD7F"/>
              </a:solidFill>
              <a:ln w="19050">
                <a:solidFill>
                  <a:schemeClr val="lt1"/>
                </a:solidFill>
              </a:ln>
              <a:effectLst/>
            </c:spPr>
            <c:extLst>
              <c:ext xmlns:c16="http://schemas.microsoft.com/office/drawing/2014/chart" uri="{C3380CC4-5D6E-409C-BE32-E72D297353CC}">
                <c16:uniqueId val="{00000001-6321-438E-B082-767F3C594828}"/>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6321-438E-B082-767F3C594828}"/>
              </c:ext>
            </c:extLst>
          </c:dPt>
          <c:dPt>
            <c:idx val="2"/>
            <c:bubble3D val="0"/>
            <c:spPr>
              <a:solidFill>
                <a:srgbClr val="FFFF99"/>
              </a:solidFill>
              <a:ln w="19050">
                <a:solidFill>
                  <a:schemeClr val="lt1"/>
                </a:solidFill>
              </a:ln>
              <a:effectLst/>
            </c:spPr>
            <c:extLst>
              <c:ext xmlns:c16="http://schemas.microsoft.com/office/drawing/2014/chart" uri="{C3380CC4-5D6E-409C-BE32-E72D297353CC}">
                <c16:uniqueId val="{00000005-6321-438E-B082-767F3C594828}"/>
              </c:ext>
            </c:extLst>
          </c:dPt>
          <c:dPt>
            <c:idx val="3"/>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6-6321-438E-B082-767F3C594828}"/>
              </c:ext>
            </c:extLst>
          </c:dPt>
          <c:cat>
            <c:strRef>
              <c:f>Sheet1!$A$2:$A$5</c:f>
              <c:strCache>
                <c:ptCount val="4"/>
                <c:pt idx="0">
                  <c:v>Owner/Occupier</c:v>
                </c:pt>
                <c:pt idx="1">
                  <c:v>Private Landlord</c:v>
                </c:pt>
                <c:pt idx="2">
                  <c:v>Business Premises</c:v>
                </c:pt>
                <c:pt idx="3">
                  <c:v>Property Investment</c:v>
                </c:pt>
              </c:strCache>
            </c:strRef>
          </c:cat>
          <c:val>
            <c:numRef>
              <c:f>Sheet1!$B$2:$B$5</c:f>
              <c:numCache>
                <c:formatCode>General</c:formatCode>
                <c:ptCount val="4"/>
                <c:pt idx="0">
                  <c:v>19</c:v>
                </c:pt>
                <c:pt idx="1">
                  <c:v>4</c:v>
                </c:pt>
                <c:pt idx="2">
                  <c:v>1</c:v>
                </c:pt>
                <c:pt idx="3">
                  <c:v>1</c:v>
                </c:pt>
              </c:numCache>
            </c:numRef>
          </c:val>
          <c:extLst>
            <c:ext xmlns:c16="http://schemas.microsoft.com/office/drawing/2014/chart" uri="{C3380CC4-5D6E-409C-BE32-E72D297353CC}">
              <c16:uniqueId val="{00000004-6321-438E-B082-767F3C59482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9161783687065362E-2"/>
          <c:y val="0.86502642777843997"/>
          <c:w val="0.85897926297424709"/>
          <c:h val="0.134858435254798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Listed Building Types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olidFill>
              <a:srgbClr val="D6FCC8"/>
            </a:solidFill>
          </c:spPr>
          <c:explosion val="4"/>
          <c:dPt>
            <c:idx val="0"/>
            <c:bubble3D val="0"/>
            <c:spPr>
              <a:solidFill>
                <a:srgbClr val="B0DD7F"/>
              </a:solidFill>
              <a:ln w="19050">
                <a:solidFill>
                  <a:schemeClr val="lt1"/>
                </a:solidFill>
              </a:ln>
              <a:effectLst/>
            </c:spPr>
            <c:extLst>
              <c:ext xmlns:c16="http://schemas.microsoft.com/office/drawing/2014/chart" uri="{C3380CC4-5D6E-409C-BE32-E72D297353CC}">
                <c16:uniqueId val="{00000001-65F0-482B-8664-9E58B3E11955}"/>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65F0-482B-8664-9E58B3E11955}"/>
              </c:ext>
            </c:extLst>
          </c:dPt>
          <c:dPt>
            <c:idx val="2"/>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5-65F0-482B-8664-9E58B3E11955}"/>
              </c:ext>
            </c:extLst>
          </c:dPt>
          <c:dPt>
            <c:idx val="3"/>
            <c:bubble3D val="0"/>
            <c:spPr>
              <a:solidFill>
                <a:srgbClr val="FFFF99"/>
              </a:solidFill>
              <a:ln w="19050">
                <a:solidFill>
                  <a:schemeClr val="lt1"/>
                </a:solidFill>
              </a:ln>
              <a:effectLst/>
            </c:spPr>
            <c:extLst>
              <c:ext xmlns:c16="http://schemas.microsoft.com/office/drawing/2014/chart" uri="{C3380CC4-5D6E-409C-BE32-E72D297353CC}">
                <c16:uniqueId val="{00000006-65F0-482B-8664-9E58B3E11955}"/>
              </c:ext>
            </c:extLst>
          </c:dPt>
          <c:dPt>
            <c:idx val="4"/>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7-65F0-482B-8664-9E58B3E11955}"/>
              </c:ext>
            </c:extLst>
          </c:dPt>
          <c:cat>
            <c:strRef>
              <c:f>Sheet1!$A$2:$A$6</c:f>
              <c:strCache>
                <c:ptCount val="5"/>
                <c:pt idx="0">
                  <c:v>Terraced</c:v>
                </c:pt>
                <c:pt idx="1">
                  <c:v>Terrace (end of terrace/corner terrace)</c:v>
                </c:pt>
                <c:pt idx="2">
                  <c:v>Semi-Detached</c:v>
                </c:pt>
                <c:pt idx="3">
                  <c:v>Detached</c:v>
                </c:pt>
                <c:pt idx="4">
                  <c:v>Flat/Maisonette</c:v>
                </c:pt>
              </c:strCache>
            </c:strRef>
          </c:cat>
          <c:val>
            <c:numRef>
              <c:f>Sheet1!$B$2:$B$6</c:f>
              <c:numCache>
                <c:formatCode>General</c:formatCode>
                <c:ptCount val="5"/>
                <c:pt idx="0">
                  <c:v>10</c:v>
                </c:pt>
                <c:pt idx="1">
                  <c:v>5</c:v>
                </c:pt>
                <c:pt idx="2">
                  <c:v>3</c:v>
                </c:pt>
                <c:pt idx="3">
                  <c:v>4</c:v>
                </c:pt>
                <c:pt idx="4">
                  <c:v>3</c:v>
                </c:pt>
              </c:numCache>
            </c:numRef>
          </c:val>
          <c:extLst>
            <c:ext xmlns:c16="http://schemas.microsoft.com/office/drawing/2014/chart" uri="{C3380CC4-5D6E-409C-BE32-E72D297353CC}">
              <c16:uniqueId val="{00000004-65F0-482B-8664-9E58B3E1195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Listed Building Energy</a:t>
            </a:r>
            <a:r>
              <a:rPr lang="en-GB" baseline="0"/>
              <a:t> </a:t>
            </a:r>
            <a:r>
              <a:rPr lang="en-GB"/>
              <a:t>Champions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Champions Registered</c:v>
                </c:pt>
              </c:strCache>
            </c:strRef>
          </c:tx>
          <c:spPr>
            <a:ln w="28575" cap="rnd">
              <a:solidFill>
                <a:schemeClr val="accent1"/>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Sheet1!$B$2:$B$9</c:f>
              <c:numCache>
                <c:formatCode>General</c:formatCode>
                <c:ptCount val="8"/>
                <c:pt idx="0">
                  <c:v>6</c:v>
                </c:pt>
                <c:pt idx="1">
                  <c:v>8</c:v>
                </c:pt>
                <c:pt idx="2">
                  <c:v>9</c:v>
                </c:pt>
                <c:pt idx="3">
                  <c:v>10</c:v>
                </c:pt>
                <c:pt idx="4">
                  <c:v>11</c:v>
                </c:pt>
                <c:pt idx="5">
                  <c:v>11</c:v>
                </c:pt>
                <c:pt idx="6">
                  <c:v>11</c:v>
                </c:pt>
                <c:pt idx="7">
                  <c:v>12</c:v>
                </c:pt>
              </c:numCache>
            </c:numRef>
          </c:val>
          <c:smooth val="0"/>
          <c:extLst>
            <c:ext xmlns:c16="http://schemas.microsoft.com/office/drawing/2014/chart" uri="{C3380CC4-5D6E-409C-BE32-E72D297353CC}">
              <c16:uniqueId val="{00000000-33E6-4843-9BC8-1358FCAE84D7}"/>
            </c:ext>
          </c:extLst>
        </c:ser>
        <c:ser>
          <c:idx val="1"/>
          <c:order val="1"/>
          <c:tx>
            <c:strRef>
              <c:f>Sheet1!$C$1</c:f>
              <c:strCache>
                <c:ptCount val="1"/>
                <c:pt idx="0">
                  <c:v>Champion Surveys Issued</c:v>
                </c:pt>
              </c:strCache>
            </c:strRef>
          </c:tx>
          <c:spPr>
            <a:ln w="28575" cap="rnd">
              <a:solidFill>
                <a:schemeClr val="accent2"/>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Sheet1!$C$2:$C$9</c:f>
              <c:numCache>
                <c:formatCode>General</c:formatCode>
                <c:ptCount val="8"/>
                <c:pt idx="0">
                  <c:v>1</c:v>
                </c:pt>
                <c:pt idx="1">
                  <c:v>2</c:v>
                </c:pt>
                <c:pt idx="2">
                  <c:v>5</c:v>
                </c:pt>
                <c:pt idx="3">
                  <c:v>6</c:v>
                </c:pt>
                <c:pt idx="4">
                  <c:v>8</c:v>
                </c:pt>
                <c:pt idx="5">
                  <c:v>9</c:v>
                </c:pt>
                <c:pt idx="6">
                  <c:v>10</c:v>
                </c:pt>
                <c:pt idx="7">
                  <c:v>10</c:v>
                </c:pt>
              </c:numCache>
            </c:numRef>
          </c:val>
          <c:smooth val="0"/>
          <c:extLst>
            <c:ext xmlns:c16="http://schemas.microsoft.com/office/drawing/2014/chart" uri="{C3380CC4-5D6E-409C-BE32-E72D297353CC}">
              <c16:uniqueId val="{00000001-33E6-4843-9BC8-1358FCAE84D7}"/>
            </c:ext>
          </c:extLst>
        </c:ser>
        <c:ser>
          <c:idx val="2"/>
          <c:order val="2"/>
          <c:tx>
            <c:strRef>
              <c:f>Sheet1!$D$1</c:f>
              <c:strCache>
                <c:ptCount val="1"/>
                <c:pt idx="0">
                  <c:v>Listed Building Applications Received</c:v>
                </c:pt>
              </c:strCache>
            </c:strRef>
          </c:tx>
          <c:spPr>
            <a:ln w="28575" cap="rnd">
              <a:solidFill>
                <a:schemeClr val="accent3"/>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Sheet1!$D$2:$D$9</c:f>
              <c:numCache>
                <c:formatCode>General</c:formatCode>
                <c:ptCount val="8"/>
                <c:pt idx="5">
                  <c:v>0</c:v>
                </c:pt>
                <c:pt idx="6">
                  <c:v>1</c:v>
                </c:pt>
                <c:pt idx="7">
                  <c:v>2</c:v>
                </c:pt>
              </c:numCache>
            </c:numRef>
          </c:val>
          <c:smooth val="0"/>
          <c:extLst>
            <c:ext xmlns:c16="http://schemas.microsoft.com/office/drawing/2014/chart" uri="{C3380CC4-5D6E-409C-BE32-E72D297353CC}">
              <c16:uniqueId val="{00000002-33E6-4843-9BC8-1358FCAE84D7}"/>
            </c:ext>
          </c:extLst>
        </c:ser>
        <c:dLbls>
          <c:showLegendKey val="0"/>
          <c:showVal val="0"/>
          <c:showCatName val="0"/>
          <c:showSerName val="0"/>
          <c:showPercent val="0"/>
          <c:showBubbleSize val="0"/>
        </c:dLbls>
        <c:smooth val="0"/>
        <c:axId val="317008032"/>
        <c:axId val="273875712"/>
      </c:lineChart>
      <c:catAx>
        <c:axId val="31700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3875712"/>
        <c:crosses val="autoZero"/>
        <c:auto val="1"/>
        <c:lblAlgn val="ctr"/>
        <c:lblOffset val="100"/>
        <c:noMultiLvlLbl val="0"/>
      </c:catAx>
      <c:valAx>
        <c:axId val="27387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0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Level 0 Pre-Apps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Pre-Apps Registered</c:v>
                </c:pt>
              </c:strCache>
            </c:strRef>
          </c:tx>
          <c:spPr>
            <a:ln w="28575" cap="rnd">
              <a:solidFill>
                <a:schemeClr val="accent1"/>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Sheet1!$B$2:$B$9</c:f>
              <c:numCache>
                <c:formatCode>General</c:formatCode>
                <c:ptCount val="8"/>
                <c:pt idx="0">
                  <c:v>2</c:v>
                </c:pt>
                <c:pt idx="1">
                  <c:v>3</c:v>
                </c:pt>
                <c:pt idx="2">
                  <c:v>4</c:v>
                </c:pt>
                <c:pt idx="3">
                  <c:v>7</c:v>
                </c:pt>
                <c:pt idx="4">
                  <c:v>10</c:v>
                </c:pt>
                <c:pt idx="5">
                  <c:v>12</c:v>
                </c:pt>
                <c:pt idx="6">
                  <c:v>13</c:v>
                </c:pt>
                <c:pt idx="7">
                  <c:v>13</c:v>
                </c:pt>
              </c:numCache>
            </c:numRef>
          </c:val>
          <c:smooth val="0"/>
          <c:extLst>
            <c:ext xmlns:c16="http://schemas.microsoft.com/office/drawing/2014/chart" uri="{C3380CC4-5D6E-409C-BE32-E72D297353CC}">
              <c16:uniqueId val="{00000000-DC20-4582-94A0-8B20C51E40EE}"/>
            </c:ext>
          </c:extLst>
        </c:ser>
        <c:ser>
          <c:idx val="1"/>
          <c:order val="1"/>
          <c:tx>
            <c:strRef>
              <c:f>Sheet1!$C$1</c:f>
              <c:strCache>
                <c:ptCount val="1"/>
                <c:pt idx="0">
                  <c:v>Pre-App Reports Issued</c:v>
                </c:pt>
              </c:strCache>
            </c:strRef>
          </c:tx>
          <c:spPr>
            <a:ln w="28575" cap="rnd">
              <a:solidFill>
                <a:schemeClr val="accent2"/>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Sheet1!$C$2:$C$9</c:f>
              <c:numCache>
                <c:formatCode>General</c:formatCode>
                <c:ptCount val="8"/>
                <c:pt idx="0">
                  <c:v>0</c:v>
                </c:pt>
                <c:pt idx="1">
                  <c:v>2</c:v>
                </c:pt>
                <c:pt idx="2">
                  <c:v>3</c:v>
                </c:pt>
                <c:pt idx="3">
                  <c:v>6</c:v>
                </c:pt>
                <c:pt idx="4">
                  <c:v>8</c:v>
                </c:pt>
                <c:pt idx="5">
                  <c:v>9</c:v>
                </c:pt>
                <c:pt idx="6">
                  <c:v>13</c:v>
                </c:pt>
                <c:pt idx="7">
                  <c:v>13</c:v>
                </c:pt>
              </c:numCache>
            </c:numRef>
          </c:val>
          <c:smooth val="0"/>
          <c:extLst>
            <c:ext xmlns:c16="http://schemas.microsoft.com/office/drawing/2014/chart" uri="{C3380CC4-5D6E-409C-BE32-E72D297353CC}">
              <c16:uniqueId val="{00000001-DC20-4582-94A0-8B20C51E40EE}"/>
            </c:ext>
          </c:extLst>
        </c:ser>
        <c:ser>
          <c:idx val="2"/>
          <c:order val="2"/>
          <c:tx>
            <c:strRef>
              <c:f>Sheet1!$D$1</c:f>
              <c:strCache>
                <c:ptCount val="1"/>
                <c:pt idx="0">
                  <c:v>Applications Received</c:v>
                </c:pt>
              </c:strCache>
            </c:strRef>
          </c:tx>
          <c:spPr>
            <a:ln w="28575" cap="rnd">
              <a:solidFill>
                <a:schemeClr val="accent3"/>
              </a:solidFill>
              <a:round/>
            </a:ln>
            <a:effectLst/>
          </c:spPr>
          <c:marker>
            <c:symbol val="none"/>
          </c:marker>
          <c:cat>
            <c:strRef>
              <c:f>Sheet1!$A$2:$A$9</c:f>
              <c:strCache>
                <c:ptCount val="8"/>
                <c:pt idx="0">
                  <c:v>Mar</c:v>
                </c:pt>
                <c:pt idx="1">
                  <c:v>Apr</c:v>
                </c:pt>
                <c:pt idx="2">
                  <c:v>May</c:v>
                </c:pt>
                <c:pt idx="3">
                  <c:v>Jun</c:v>
                </c:pt>
                <c:pt idx="4">
                  <c:v>Jul</c:v>
                </c:pt>
                <c:pt idx="5">
                  <c:v>Aug</c:v>
                </c:pt>
                <c:pt idx="6">
                  <c:v>Sep</c:v>
                </c:pt>
                <c:pt idx="7">
                  <c:v>Oct</c:v>
                </c:pt>
              </c:strCache>
            </c:strRef>
          </c:cat>
          <c:val>
            <c:numRef>
              <c:f>Sheet1!$D$2:$D$9</c:f>
              <c:numCache>
                <c:formatCode>General</c:formatCode>
                <c:ptCount val="8"/>
                <c:pt idx="5">
                  <c:v>0</c:v>
                </c:pt>
                <c:pt idx="6">
                  <c:v>3</c:v>
                </c:pt>
                <c:pt idx="7">
                  <c:v>5</c:v>
                </c:pt>
              </c:numCache>
            </c:numRef>
          </c:val>
          <c:smooth val="0"/>
          <c:extLst>
            <c:ext xmlns:c16="http://schemas.microsoft.com/office/drawing/2014/chart" uri="{C3380CC4-5D6E-409C-BE32-E72D297353CC}">
              <c16:uniqueId val="{00000002-DC20-4582-94A0-8B20C51E40EE}"/>
            </c:ext>
          </c:extLst>
        </c:ser>
        <c:dLbls>
          <c:showLegendKey val="0"/>
          <c:showVal val="0"/>
          <c:showCatName val="0"/>
          <c:showSerName val="0"/>
          <c:showPercent val="0"/>
          <c:showBubbleSize val="0"/>
        </c:dLbls>
        <c:smooth val="0"/>
        <c:axId val="317008032"/>
        <c:axId val="273875712"/>
      </c:lineChart>
      <c:catAx>
        <c:axId val="31700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3875712"/>
        <c:crosses val="autoZero"/>
        <c:auto val="1"/>
        <c:lblAlgn val="ctr"/>
        <c:lblOffset val="100"/>
        <c:noMultiLvlLbl val="0"/>
      </c:catAx>
      <c:valAx>
        <c:axId val="27387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0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391911583578223"/>
          <c:y val="0.10753381788925512"/>
          <c:w val="0.6731587429352559"/>
          <c:h val="0.81771513178425614"/>
        </c:manualLayout>
      </c:layout>
      <c:barChart>
        <c:barDir val="bar"/>
        <c:grouping val="stacked"/>
        <c:varyColors val="0"/>
        <c:ser>
          <c:idx val="0"/>
          <c:order val="0"/>
          <c:tx>
            <c:strRef>
              <c:f>Sheet1!$B$1</c:f>
              <c:strCache>
                <c:ptCount val="1"/>
                <c:pt idx="0">
                  <c:v>Recommended</c:v>
                </c:pt>
              </c:strCache>
            </c:strRef>
          </c:tx>
          <c:spPr>
            <a:solidFill>
              <a:srgbClr val="B0DD7F"/>
            </a:solidFill>
            <a:ln>
              <a:noFill/>
            </a:ln>
            <a:effectLst/>
          </c:spPr>
          <c:invertIfNegative val="0"/>
          <c:cat>
            <c:strRef>
              <c:f>Sheet1!$A$2:$A$11</c:f>
              <c:strCache>
                <c:ptCount val="10"/>
                <c:pt idx="0">
                  <c:v>Double Glazing (Slimline/Vacuum)</c:v>
                </c:pt>
                <c:pt idx="1">
                  <c:v>Secondary Glazing</c:v>
                </c:pt>
                <c:pt idx="2">
                  <c:v>Internal Wall Insulation</c:v>
                </c:pt>
                <c:pt idx="3">
                  <c:v>External Wall Insulation</c:v>
                </c:pt>
                <c:pt idx="4">
                  <c:v>Floor Insulation</c:v>
                </c:pt>
                <c:pt idx="5">
                  <c:v>Loft Insulation</c:v>
                </c:pt>
                <c:pt idx="6">
                  <c:v>Solar PV</c:v>
                </c:pt>
                <c:pt idx="7">
                  <c:v>ASHP</c:v>
                </c:pt>
                <c:pt idx="8">
                  <c:v>Updated Heating System/Underfloor Heating</c:v>
                </c:pt>
                <c:pt idx="9">
                  <c:v>Building Maintenance</c:v>
                </c:pt>
              </c:strCache>
            </c:strRef>
          </c:cat>
          <c:val>
            <c:numRef>
              <c:f>Sheet1!$B$2:$B$11</c:f>
              <c:numCache>
                <c:formatCode>General</c:formatCode>
                <c:ptCount val="10"/>
                <c:pt idx="0">
                  <c:v>17</c:v>
                </c:pt>
                <c:pt idx="1">
                  <c:v>19</c:v>
                </c:pt>
                <c:pt idx="2">
                  <c:v>10</c:v>
                </c:pt>
                <c:pt idx="3">
                  <c:v>0</c:v>
                </c:pt>
                <c:pt idx="4">
                  <c:v>2</c:v>
                </c:pt>
                <c:pt idx="5">
                  <c:v>11</c:v>
                </c:pt>
                <c:pt idx="6">
                  <c:v>3</c:v>
                </c:pt>
                <c:pt idx="7">
                  <c:v>6</c:v>
                </c:pt>
                <c:pt idx="8">
                  <c:v>3</c:v>
                </c:pt>
                <c:pt idx="9">
                  <c:v>6</c:v>
                </c:pt>
              </c:numCache>
            </c:numRef>
          </c:val>
          <c:extLst>
            <c:ext xmlns:c16="http://schemas.microsoft.com/office/drawing/2014/chart" uri="{C3380CC4-5D6E-409C-BE32-E72D297353CC}">
              <c16:uniqueId val="{00000000-E2D6-4F7B-9CE2-AEF8776D9FAF}"/>
            </c:ext>
          </c:extLst>
        </c:ser>
        <c:ser>
          <c:idx val="1"/>
          <c:order val="1"/>
          <c:tx>
            <c:strRef>
              <c:f>Sheet1!$C$1</c:f>
              <c:strCache>
                <c:ptCount val="1"/>
                <c:pt idx="0">
                  <c:v>Not Recommended</c:v>
                </c:pt>
              </c:strCache>
            </c:strRef>
          </c:tx>
          <c:spPr>
            <a:solidFill>
              <a:schemeClr val="accent5"/>
            </a:solidFill>
            <a:ln>
              <a:noFill/>
            </a:ln>
            <a:effectLst/>
          </c:spPr>
          <c:invertIfNegative val="0"/>
          <c:cat>
            <c:strRef>
              <c:f>Sheet1!$A$2:$A$11</c:f>
              <c:strCache>
                <c:ptCount val="10"/>
                <c:pt idx="0">
                  <c:v>Double Glazing (Slimline/Vacuum)</c:v>
                </c:pt>
                <c:pt idx="1">
                  <c:v>Secondary Glazing</c:v>
                </c:pt>
                <c:pt idx="2">
                  <c:v>Internal Wall Insulation</c:v>
                </c:pt>
                <c:pt idx="3">
                  <c:v>External Wall Insulation</c:v>
                </c:pt>
                <c:pt idx="4">
                  <c:v>Floor Insulation</c:v>
                </c:pt>
                <c:pt idx="5">
                  <c:v>Loft Insulation</c:v>
                </c:pt>
                <c:pt idx="6">
                  <c:v>Solar PV</c:v>
                </c:pt>
                <c:pt idx="7">
                  <c:v>ASHP</c:v>
                </c:pt>
                <c:pt idx="8">
                  <c:v>Updated Heating System/Underfloor Heating</c:v>
                </c:pt>
                <c:pt idx="9">
                  <c:v>Building Maintenance</c:v>
                </c:pt>
              </c:strCache>
            </c:strRef>
          </c:cat>
          <c:val>
            <c:numRef>
              <c:f>Sheet1!$C$2:$C$11</c:f>
              <c:numCache>
                <c:formatCode>General</c:formatCode>
                <c:ptCount val="10"/>
                <c:pt idx="0">
                  <c:v>11</c:v>
                </c:pt>
                <c:pt idx="1">
                  <c:v>0</c:v>
                </c:pt>
                <c:pt idx="2">
                  <c:v>8</c:v>
                </c:pt>
                <c:pt idx="3">
                  <c:v>1</c:v>
                </c:pt>
                <c:pt idx="4">
                  <c:v>0</c:v>
                </c:pt>
                <c:pt idx="5">
                  <c:v>0</c:v>
                </c:pt>
                <c:pt idx="6">
                  <c:v>4</c:v>
                </c:pt>
                <c:pt idx="7">
                  <c:v>0</c:v>
                </c:pt>
                <c:pt idx="8">
                  <c:v>0</c:v>
                </c:pt>
                <c:pt idx="9">
                  <c:v>0</c:v>
                </c:pt>
              </c:numCache>
            </c:numRef>
          </c:val>
          <c:extLst>
            <c:ext xmlns:c16="http://schemas.microsoft.com/office/drawing/2014/chart" uri="{C3380CC4-5D6E-409C-BE32-E72D297353CC}">
              <c16:uniqueId val="{00000001-E2D6-4F7B-9CE2-AEF8776D9FAF}"/>
            </c:ext>
          </c:extLst>
        </c:ser>
        <c:ser>
          <c:idx val="2"/>
          <c:order val="2"/>
          <c:tx>
            <c:strRef>
              <c:f>Sheet1!$D$1</c:f>
              <c:strCache>
                <c:ptCount val="1"/>
                <c:pt idx="0">
                  <c:v>Further Information Required</c:v>
                </c:pt>
              </c:strCache>
            </c:strRef>
          </c:tx>
          <c:spPr>
            <a:solidFill>
              <a:schemeClr val="accent4">
                <a:lumMod val="60000"/>
                <a:lumOff val="40000"/>
              </a:schemeClr>
            </a:solidFill>
            <a:ln>
              <a:noFill/>
            </a:ln>
            <a:effectLst/>
          </c:spPr>
          <c:invertIfNegative val="0"/>
          <c:cat>
            <c:strRef>
              <c:f>Sheet1!$A$2:$A$11</c:f>
              <c:strCache>
                <c:ptCount val="10"/>
                <c:pt idx="0">
                  <c:v>Double Glazing (Slimline/Vacuum)</c:v>
                </c:pt>
                <c:pt idx="1">
                  <c:v>Secondary Glazing</c:v>
                </c:pt>
                <c:pt idx="2">
                  <c:v>Internal Wall Insulation</c:v>
                </c:pt>
                <c:pt idx="3">
                  <c:v>External Wall Insulation</c:v>
                </c:pt>
                <c:pt idx="4">
                  <c:v>Floor Insulation</c:v>
                </c:pt>
                <c:pt idx="5">
                  <c:v>Loft Insulation</c:v>
                </c:pt>
                <c:pt idx="6">
                  <c:v>Solar PV</c:v>
                </c:pt>
                <c:pt idx="7">
                  <c:v>ASHP</c:v>
                </c:pt>
                <c:pt idx="8">
                  <c:v>Updated Heating System/Underfloor Heating</c:v>
                </c:pt>
                <c:pt idx="9">
                  <c:v>Building Maintenance</c:v>
                </c:pt>
              </c:strCache>
            </c:strRef>
          </c:cat>
          <c:val>
            <c:numRef>
              <c:f>Sheet1!$D$2:$D$11</c:f>
              <c:numCache>
                <c:formatCode>General</c:formatCode>
                <c:ptCount val="10"/>
                <c:pt idx="0">
                  <c:v>5</c:v>
                </c:pt>
                <c:pt idx="1">
                  <c:v>0</c:v>
                </c:pt>
                <c:pt idx="2">
                  <c:v>3</c:v>
                </c:pt>
                <c:pt idx="3">
                  <c:v>0</c:v>
                </c:pt>
                <c:pt idx="4">
                  <c:v>2</c:v>
                </c:pt>
                <c:pt idx="5">
                  <c:v>0</c:v>
                </c:pt>
                <c:pt idx="6">
                  <c:v>3</c:v>
                </c:pt>
                <c:pt idx="7">
                  <c:v>3</c:v>
                </c:pt>
                <c:pt idx="8">
                  <c:v>4</c:v>
                </c:pt>
                <c:pt idx="9">
                  <c:v>0</c:v>
                </c:pt>
              </c:numCache>
            </c:numRef>
          </c:val>
          <c:extLst>
            <c:ext xmlns:c16="http://schemas.microsoft.com/office/drawing/2014/chart" uri="{C3380CC4-5D6E-409C-BE32-E72D297353CC}">
              <c16:uniqueId val="{00000000-8CBB-4036-9062-50430A320B76}"/>
            </c:ext>
          </c:extLst>
        </c:ser>
        <c:dLbls>
          <c:showLegendKey val="0"/>
          <c:showVal val="0"/>
          <c:showCatName val="0"/>
          <c:showSerName val="0"/>
          <c:showPercent val="0"/>
          <c:showBubbleSize val="0"/>
        </c:dLbls>
        <c:gapWidth val="150"/>
        <c:overlap val="100"/>
        <c:axId val="1403996671"/>
        <c:axId val="1403995231"/>
      </c:barChart>
      <c:catAx>
        <c:axId val="1403996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3995231"/>
        <c:crosses val="autoZero"/>
        <c:auto val="1"/>
        <c:lblAlgn val="ctr"/>
        <c:lblOffset val="100"/>
        <c:noMultiLvlLbl val="0"/>
      </c:catAx>
      <c:valAx>
        <c:axId val="14039952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3996671"/>
        <c:crosses val="autoZero"/>
        <c:crossBetween val="between"/>
      </c:valAx>
      <c:spPr>
        <a:noFill/>
        <a:ln>
          <a:noFill/>
        </a:ln>
        <a:effectLst/>
      </c:spPr>
    </c:plotArea>
    <c:legend>
      <c:legendPos val="b"/>
      <c:layout>
        <c:manualLayout>
          <c:xMode val="edge"/>
          <c:yMode val="edge"/>
          <c:x val="9.5384883822374723E-4"/>
          <c:y val="3.4514632557927361E-2"/>
          <c:w val="0.99904615116177631"/>
          <c:h val="4.46305160619217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1A586-098E-40B9-B83F-36BCE6C4C6DC}" type="datetimeFigureOut">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5C3F4-B968-46C8-BEA2-336FC259AB6E}" type="slidenum">
              <a:t>‹#›</a:t>
            </a:fld>
            <a:endParaRPr lang="en-US"/>
          </a:p>
        </p:txBody>
      </p:sp>
    </p:spTree>
    <p:extLst>
      <p:ext uri="{BB962C8B-B14F-4D97-AF65-F5344CB8AC3E}">
        <p14:creationId xmlns:p14="http://schemas.microsoft.com/office/powerpoint/2010/main" val="181942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etoffice.gov.uk/about-us/press-office/news/weather-and-climate/2021/record-breaking-rainfall-more-likely-due-to-climate-chang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ciencedirect.com/science/article/pii/S0167610518302290"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28B07-55E5-43ED-97AB-9B767745D9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1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Most popular measures discussed – window upgrades. Also, some interest in internal wall insulation and upgrades to loft insulation.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Some consideration of heat pumps and on-site renewables, but more frequent consideration of improving existing heating systems, either with new boilers, new radiators, or new heating networks (e.g. underfloor heating).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83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Most popular measures discussed – window upgrades. Also, some interest in internal wall insulation and upgrades to loft insulation.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Some consideration of heat pumps and on-site renewables, but more frequent consideration of improving existing heating systems, either with new boilers, new radiators, or new heating networks (e.g. underfloor heating).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83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GB" sz="1200" b="0" i="0" u="none" strike="noStrike" kern="1200" cap="none" spc="0" normalizeH="0" baseline="0" noProof="0" dirty="0">
                <a:ln>
                  <a:noFill/>
                </a:ln>
                <a:solidFill>
                  <a:srgbClr val="404040"/>
                </a:solidFill>
                <a:effectLst/>
                <a:uLnTx/>
                <a:uFillTx/>
                <a:latin typeface="Arial"/>
                <a:ea typeface="+mn-ea"/>
                <a:cs typeface="+mn-cs"/>
              </a:rPr>
              <a:t>Space heating demand:</a:t>
            </a:r>
          </a:p>
          <a:p>
            <a:pPr>
              <a:defRPr/>
            </a:pPr>
            <a:endParaRPr kumimoji="0" lang="en-GB" sz="1200" b="0" i="0" u="none" strike="noStrike" kern="1200" cap="none" spc="0" normalizeH="0" baseline="0" noProof="0" dirty="0">
              <a:ln>
                <a:noFill/>
              </a:ln>
              <a:solidFill>
                <a:srgbClr val="404040"/>
              </a:solidFill>
              <a:effectLst/>
              <a:uLnTx/>
              <a:uFillTx/>
              <a:latin typeface="Arial"/>
              <a:ea typeface="+mn-ea"/>
              <a:cs typeface="+mn-cs"/>
            </a:endParaRPr>
          </a:p>
          <a:p>
            <a:pPr>
              <a:defRPr/>
            </a:pPr>
            <a:r>
              <a:rPr kumimoji="0" lang="en-GB" sz="1200" b="0" i="0" u="none" strike="noStrike" kern="1200" cap="none" spc="0" normalizeH="0" baseline="0" noProof="0" dirty="0">
                <a:ln>
                  <a:noFill/>
                </a:ln>
                <a:solidFill>
                  <a:srgbClr val="404040"/>
                </a:solidFill>
                <a:effectLst/>
                <a:uLnTx/>
                <a:uFillTx/>
                <a:latin typeface="Arial"/>
                <a:ea typeface="+mn-ea"/>
                <a:cs typeface="+mn-cs"/>
              </a:rPr>
              <a:t>Basic measures – 30% decrease </a:t>
            </a:r>
          </a:p>
          <a:p>
            <a:pPr>
              <a:defRPr/>
            </a:pPr>
            <a:r>
              <a:rPr lang="en-GB" sz="1200" dirty="0">
                <a:solidFill>
                  <a:srgbClr val="404040"/>
                </a:solidFill>
                <a:latin typeface="Arial"/>
              </a:rPr>
              <a:t>Further measures (without heat pump or solar) – 45% decrease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Heat pump included – 47% decrease (note would completely cut proposed use of gas, and use of electricity would go up to compensate)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Carbon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Basic measures – 21% decrease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measures (without heat pump or solar) – 32%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Heat pump and solar included – 84% decrease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85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09DE3-D3BD-433E-A2E8-F132A9AAB4A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868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08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26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88900" y="742950"/>
            <a:ext cx="6619875" cy="3724275"/>
          </a:xfrm>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561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Segoe UI Semilight" panose="020B0402040204020203" pitchFamily="34" charset="0"/>
                <a:cs typeface="Segoe UI Semilight" panose="020B0402040204020203" pitchFamily="34" charset="0"/>
              </a:rPr>
              <a:t>As part of our LEAD project, we have been trialling new and innovative approaches to providing in-person advice.</a:t>
            </a:r>
            <a:endParaRPr lang="en-GB" b="0" i="0">
              <a:effectLst/>
              <a:latin typeface="Arial" panose="020B0604020202020204" pitchFamily="34" charset="0"/>
            </a:endParaRPr>
          </a:p>
          <a:p>
            <a:pPr algn="l">
              <a:buFont typeface="Arial" panose="020B0604020202020204" pitchFamily="34" charset="0"/>
              <a:buChar char="•"/>
            </a:pPr>
            <a:r>
              <a:rPr lang="en-GB" b="0" i="0">
                <a:effectLst/>
                <a:latin typeface="Arial" panose="020B0604020202020204" pitchFamily="34" charset="0"/>
              </a:rPr>
              <a:t>Hard-to-reach households can mean those who are particularly isolated or rural or digitally excluded. But it also includes people who don’t know what ‘retrofit’ means or who feel they are unable to make significant home improvements. This can be because of concern around costs, lack of confidence or worries about the disruption caused by building work.</a:t>
            </a:r>
          </a:p>
          <a:p>
            <a:pPr algn="l">
              <a:buFont typeface="Arial" panose="020B0604020202020204" pitchFamily="34" charset="0"/>
              <a:buChar char="•"/>
            </a:pPr>
            <a:r>
              <a:rPr lang="en-GB" b="0" i="0">
                <a:effectLst/>
                <a:latin typeface="Arial" panose="020B0604020202020204" pitchFamily="34" charset="0"/>
              </a:rPr>
              <a:t>Hard-to-treat homes are those that aren’t typically thought of as eligible for retrofit, for example, older or listed buildings, park homes, off-gas homes, or homes in conservation areas.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Segoe UI Semilight" panose="020B0402040204020203" pitchFamily="34" charset="0"/>
                <a:cs typeface="Segoe UI Semilight" panose="020B0402040204020203" pitchFamily="34" charset="0"/>
              </a:rPr>
              <a:t>CSE has partnered with Bath and West Community Energy (BWCE) and Bristol Energy Network (BEN). </a:t>
            </a:r>
            <a:endParaRPr lang="en-GB" b="0" i="0">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6272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Green Open Homes have been part of community efforts encouraging retrofit for decades now. The goal of green open home events are for neighbours to inspire others by opening up their homes for a day and showing visitors what energy efficiency or sustainable measures they’ve taken, and offer the honest truth of how they got to where they are.</a:t>
            </a:r>
          </a:p>
          <a:p>
            <a:endParaRPr lang="en-GB"/>
          </a:p>
          <a:p>
            <a:r>
              <a:rPr lang="en-GB"/>
              <a:t>Through the LEAD project, we’ve focused on traditional and hard to treat buildings. The LEAD project has allowed us to pilot a new frame on the regular green open home model – the not yet green open home.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5111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a:latin typeface="Segoe UI Semilight" panose="020B0402040204020203" pitchFamily="34" charset="0"/>
                <a:cs typeface="Segoe UI Semilight" panose="020B0402040204020203" pitchFamily="34" charset="0"/>
              </a:rPr>
              <a:t>Working with Sustainable Clevedon we hosted an open home day with a twist, the home that was opened happened to be a traditional building that’s Grade II listed, thankfully it’s unoccupied as it’s suffering from a few damp issues. </a:t>
            </a:r>
          </a:p>
          <a:p>
            <a:pPr>
              <a:lnSpc>
                <a:spcPct val="100000"/>
              </a:lnSpc>
            </a:pPr>
            <a:endParaRPr lang="en-GB">
              <a:latin typeface="Segoe UI Semilight" panose="020B0402040204020203" pitchFamily="34" charset="0"/>
              <a:cs typeface="Segoe UI Semilight" panose="020B0402040204020203" pitchFamily="34" charset="0"/>
            </a:endParaRPr>
          </a:p>
          <a:p>
            <a:pPr>
              <a:lnSpc>
                <a:spcPct val="100000"/>
              </a:lnSpc>
            </a:pPr>
            <a:r>
              <a:rPr lang="en-GB">
                <a:latin typeface="Segoe UI Semilight" panose="020B0402040204020203" pitchFamily="34" charset="0"/>
                <a:cs typeface="Segoe UI Semilight" panose="020B0402040204020203" pitchFamily="34" charset="0"/>
              </a:rPr>
              <a:t>We chose this as we felt it would be useful for local residence to take a tour around a house that’s similar to theirs, discuss what’s causing some of the damp and mould issues, and hopefully get an idea of where to start with making improvements. </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888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14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Kate</a:t>
            </a: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Steve and I had 4 sessions during the day, each with a presentation on the basics of building retrofit, followed by a guided tour of the home. Just over an hour for each group. </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In the presentation we outlined what we would be looking for, and then </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On the tour we identified and discussed some of the usual suspects that often lead to damp and mould, leaking gutters, faulty drainage, lack of repair and maintenance, inappropriate damp proof injections, inappropriate cement pointing and plasters, poorly fitted roof insulation, and lack of ventilation provision. </a:t>
            </a: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Following on from the tour we had lots of questions and discussion, it seems some of the issues mentioned seem to be pretty common yet finding suitable advice and help to deal with these issues is tricky. </a:t>
            </a: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And as always at community events there are tales of woe and lessons to be learnt from past retrofit mistakes which always makes for good learning.</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1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1623-5747-A36B-1C86-422B06077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61FB7-3FDD-62FC-1729-831CD3766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E1114-E342-1D82-292C-95257420A2BD}"/>
              </a:ext>
            </a:extLst>
          </p:cNvPr>
          <p:cNvSpPr>
            <a:spLocks noGrp="1"/>
          </p:cNvSpPr>
          <p:nvPr>
            <p:ph type="body" idx="1"/>
          </p:nvPr>
        </p:nvSpPr>
        <p:spPr/>
        <p:txBody>
          <a:bodyPr/>
          <a:lstStyle/>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In practice this is what it looked like ^</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The outcomes of the day were promising. People were generally intrigued to learn more about dealing with issues first, having presumed that retrofit only meant insulation and heat pumps. This quote showed that people were reconsidering what they needed to be doing in their homes.</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endParaRPr lang="en-GB"/>
          </a:p>
        </p:txBody>
      </p:sp>
      <p:sp>
        <p:nvSpPr>
          <p:cNvPr id="4" name="Slide Number Placeholder 3">
            <a:extLst>
              <a:ext uri="{FF2B5EF4-FFF2-40B4-BE49-F238E27FC236}">
                <a16:creationId xmlns:a16="http://schemas.microsoft.com/office/drawing/2014/main" id="{80CDC608-EA8F-E65D-3680-BCE7422526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038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173C-19A3-B5EB-55C7-7CA8C2CCA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C1BCE-4359-04D5-8AF3-2B9EFE7BF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A1FE4-279B-789F-D152-78242D760C70}"/>
              </a:ext>
            </a:extLst>
          </p:cNvPr>
          <p:cNvSpPr>
            <a:spLocks noGrp="1"/>
          </p:cNvSpPr>
          <p:nvPr>
            <p:ph type="body" idx="1"/>
          </p:nvPr>
        </p:nvSpPr>
        <p:spPr/>
        <p:txBody>
          <a:bodyPr/>
          <a:lstStyle/>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The outcomes of the day were promising. People were generally intrigued to learn more about dealing with issues first, having presumed that retrofit only meant insulation and heat pumps. </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This quote showed that people were reconsidering what they needed to be doing in their homes.</a:t>
            </a:r>
          </a:p>
          <a:p>
            <a:pPr marL="0" indent="0">
              <a:buNone/>
            </a:pPr>
            <a:endParaRPr lang="en-GB" sz="1200">
              <a:effectLst/>
              <a:latin typeface="Segoe UI Semilight" panose="020B0402040204020203" pitchFamily="34" charset="0"/>
              <a:ea typeface="Calibri" panose="020F0502020204030204" pitchFamily="34" charset="0"/>
              <a:cs typeface="Segoe UI Semilight" panose="020B0402040204020203" pitchFamily="34" charset="0"/>
            </a:endParaRPr>
          </a:p>
          <a:p>
            <a:pPr marL="0" indent="0">
              <a:buNone/>
            </a:pPr>
            <a:r>
              <a:rPr lang="en-GB" sz="1200">
                <a:effectLst/>
                <a:latin typeface="Segoe UI Semilight" panose="020B0402040204020203" pitchFamily="34" charset="0"/>
                <a:ea typeface="Calibri" panose="020F0502020204030204" pitchFamily="34" charset="0"/>
                <a:cs typeface="Segoe UI Semilight" panose="020B0402040204020203" pitchFamily="34" charset="0"/>
              </a:rPr>
              <a:t>This is key because we want to prevent poorly informed retrofit or maladapted retrofit.</a:t>
            </a:r>
          </a:p>
          <a:p>
            <a:pPr>
              <a:lnSpc>
                <a:spcPct val="120000"/>
              </a:lnSpc>
            </a:pPr>
            <a:endParaRPr lang="en-GB"/>
          </a:p>
        </p:txBody>
      </p:sp>
      <p:sp>
        <p:nvSpPr>
          <p:cNvPr id="4" name="Slide Number Placeholder 3">
            <a:extLst>
              <a:ext uri="{FF2B5EF4-FFF2-40B4-BE49-F238E27FC236}">
                <a16:creationId xmlns:a16="http://schemas.microsoft.com/office/drawing/2014/main" id="{389E1274-D51B-6F34-9E73-E03F2B3A21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44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1200">
                <a:latin typeface="Segoe UI Semilight" panose="020B0402040204020203" pitchFamily="34" charset="0"/>
                <a:cs typeface="Segoe UI Semilight" panose="020B0402040204020203" pitchFamily="34" charset="0"/>
              </a:rPr>
              <a:t>A bespoke approach to older, traditional homes. Old homes have had lots of work done by owners over the years so it’s important to look at all the different elements and focus on what you’re dealing with before adding new works.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a:latin typeface="Segoe UI Semilight" panose="020B0402040204020203" pitchFamily="34" charset="0"/>
                <a:cs typeface="Segoe UI Semilight" panose="020B0402040204020203" pitchFamily="34" charset="0"/>
              </a:rPr>
              <a:t>Some people in our area are dealing with inappropriate past retrofit measures, such as wall insulation, which has made their homes more damp. Sometimes these people are opening their homes as part of traditional green open home events, with the best of intentions – but adding insulation does not solve all problems, and this is a common example of people mal-adapting their homes to be more energy efficient. We were concerned that Green Open Homes can over simplify advice to home owners which is less helpful for owners of old homes. The one-size-fits all approach to retrofit is not suitable for the large variety of homes in the UK.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a:latin typeface="Segoe UI Semilight" panose="020B0402040204020203" pitchFamily="34" charset="0"/>
                <a:cs typeface="Segoe UI Semilight" panose="020B0402040204020203" pitchFamily="34" charset="0"/>
              </a:rPr>
              <a:t>Additionally, Green Open Homes can be swung towards </a:t>
            </a:r>
            <a:r>
              <a:rPr lang="en-GB" sz="1200" err="1">
                <a:latin typeface="Segoe UI Semilight" panose="020B0402040204020203" pitchFamily="34" charset="0"/>
                <a:cs typeface="Segoe UI Semilight" panose="020B0402040204020203" pitchFamily="34" charset="0"/>
              </a:rPr>
              <a:t>superhomes</a:t>
            </a:r>
            <a:r>
              <a:rPr lang="en-GB" sz="1200">
                <a:latin typeface="Segoe UI Semilight" panose="020B0402040204020203" pitchFamily="34" charset="0"/>
                <a:cs typeface="Segoe UI Semilight" panose="020B0402040204020203" pitchFamily="34" charset="0"/>
              </a:rPr>
              <a:t>, </a:t>
            </a:r>
            <a:r>
              <a:rPr lang="en-GB" sz="1200" err="1">
                <a:latin typeface="Segoe UI Semilight" panose="020B0402040204020203" pitchFamily="34" charset="0"/>
                <a:cs typeface="Segoe UI Semilight" panose="020B0402040204020203" pitchFamily="34" charset="0"/>
              </a:rPr>
              <a:t>passiv</a:t>
            </a:r>
            <a:r>
              <a:rPr lang="en-GB" sz="1200">
                <a:latin typeface="Segoe UI Semilight" panose="020B0402040204020203" pitchFamily="34" charset="0"/>
                <a:cs typeface="Segoe UI Semilight" panose="020B0402040204020203" pitchFamily="34" charset="0"/>
              </a:rPr>
              <a:t> homes, which are less relatable, and the focus on green or eco terms means that the audience is narrowed to people already committed to investing a fair amount of money into carbon reduction measures.</a:t>
            </a:r>
          </a:p>
          <a:p>
            <a:pPr>
              <a:lnSpc>
                <a:spcPct val="120000"/>
              </a:lnSpc>
            </a:pPr>
            <a:endParaRPr lang="en-GB" sz="1200">
              <a:latin typeface="Segoe UI Semilight" panose="020B0402040204020203" pitchFamily="34" charset="0"/>
              <a:cs typeface="Segoe UI Semilight" panose="020B0402040204020203" pitchFamily="34" charset="0"/>
            </a:endParaRPr>
          </a:p>
          <a:p>
            <a:pPr>
              <a:lnSpc>
                <a:spcPct val="120000"/>
              </a:lnSpc>
            </a:pPr>
            <a:endParaRPr lang="en-GB" sz="1200">
              <a:latin typeface="Segoe UI Semilight" panose="020B0402040204020203" pitchFamily="34" charset="0"/>
              <a:cs typeface="Segoe UI Semilight" panose="020B0402040204020203" pitchFamily="34" charset="0"/>
            </a:endParaRPr>
          </a:p>
          <a:p>
            <a:pPr>
              <a:lnSpc>
                <a:spcPct val="120000"/>
              </a:lnSpc>
            </a:pPr>
            <a:r>
              <a:rPr lang="en-GB" sz="1200">
                <a:latin typeface="Segoe UI Semilight" panose="020B0402040204020203" pitchFamily="34" charset="0"/>
                <a:cs typeface="Segoe UI Semilight" panose="020B0402040204020203" pitchFamily="34" charset="0"/>
              </a:rPr>
              <a:t>Not Yet Green Open Homes is open to a wider audience of people and is more relatable. It avoids promoting maladaptation by showing valuable repairs and damp management insights for homeowners as a first step before retrofit. It serves as a good starting point for what to look at, what to consider etc.</a:t>
            </a:r>
          </a:p>
          <a:p>
            <a:pPr>
              <a:lnSpc>
                <a:spcPct val="120000"/>
              </a:lnSpc>
            </a:pPr>
            <a:endParaRPr lang="en-GB" sz="120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38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2966" lvl="1" indent="-185766">
              <a:buFont typeface="Arial" panose="020B0604020202020204" pitchFamily="34" charset="0"/>
              <a:buChar char="•"/>
            </a:pPr>
            <a:r>
              <a:rPr lang="en-GB" sz="1200"/>
              <a:t>Image on the right comes from the Chartered institute of builders (CIOB) Technical information sheet on retrofitting buildings, and shows that expanded polystyrene (EPS) which is commonly used on traditional buildings is not suitable as it’s vapour impermeable and may end up causing more hard than good.</a:t>
            </a:r>
          </a:p>
          <a:p>
            <a:pPr marL="642966" lvl="1" indent="-185766">
              <a:buFont typeface="Arial" panose="020B0604020202020204" pitchFamily="34" charset="0"/>
              <a:buChar char="•"/>
            </a:pPr>
            <a:r>
              <a:rPr lang="en-GB" sz="1200"/>
              <a:t> </a:t>
            </a:r>
          </a:p>
          <a:p>
            <a:pPr marL="642966" lvl="1" indent="-185766">
              <a:buFont typeface="Arial" panose="020B0604020202020204" pitchFamily="34" charset="0"/>
              <a:buChar char="•"/>
            </a:pPr>
            <a:r>
              <a:rPr lang="en-GB" sz="1200"/>
              <a:t>Guidance from Historic England - Minimise harm and risk of maladaptation</a:t>
            </a:r>
          </a:p>
          <a:p>
            <a:pPr marL="642966" lvl="1" indent="-185766">
              <a:buFont typeface="Arial" panose="020B0604020202020204" pitchFamily="34" charset="0"/>
              <a:buChar char="•"/>
            </a:pPr>
            <a:r>
              <a:rPr lang="en-GB" sz="1200"/>
              <a:t>An understanding of how a building performs is essential to avoid proposals which result in maladaptation, such as increasing the likelihood of damp through providing inadequate ventilation. Certain retrofit strategies, particularly those designed specifically for modern construction, are not appropriate for historic buildings.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31CC5-CFCE-4F0B-82D5-D07FB115841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6168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It’s a growing problem</a:t>
            </a:r>
          </a:p>
          <a:p>
            <a:pPr marL="171450" indent="-171450">
              <a:buFont typeface="Arial" panose="020B0604020202020204" pitchFamily="34" charset="0"/>
              <a:buChar char="•"/>
            </a:pPr>
            <a:r>
              <a:rPr lang="en-GB"/>
              <a:t>Bad for the environment</a:t>
            </a:r>
          </a:p>
          <a:p>
            <a:pPr marL="171450" indent="-171450">
              <a:buFont typeface="Arial" panose="020B0604020202020204" pitchFamily="34" charset="0"/>
              <a:buChar char="•"/>
            </a:pPr>
            <a:r>
              <a:rPr lang="en-GB"/>
              <a:t>Waste of money</a:t>
            </a:r>
          </a:p>
          <a:p>
            <a:pPr marL="171450" indent="-171450">
              <a:buFont typeface="Arial" panose="020B0604020202020204" pitchFamily="34" charset="0"/>
              <a:buChar char="•"/>
            </a:pPr>
            <a:r>
              <a:rPr lang="en-GB"/>
              <a:t>Causes misery</a:t>
            </a:r>
          </a:p>
          <a:p>
            <a:pPr marL="171450" indent="-171450">
              <a:buFont typeface="Arial" panose="020B0604020202020204" pitchFamily="34" charset="0"/>
              <a:buChar char="•"/>
            </a:pPr>
            <a:r>
              <a:rPr lang="en-GB"/>
              <a:t>Harmful to health</a:t>
            </a:r>
          </a:p>
          <a:p>
            <a:pPr marL="171450" indent="-171450">
              <a:buFont typeface="Arial" panose="020B0604020202020204" pitchFamily="34" charset="0"/>
              <a:buChar char="•"/>
            </a:pPr>
            <a:r>
              <a:rPr lang="en-GB"/>
              <a:t>Harmful to our buildings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808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67EC-A20E-9BF9-C78A-03F887014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1CAD1-884E-3A47-BEA4-69933C10C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E26A2-8A83-0623-FE66-B101E36704A2}"/>
              </a:ext>
            </a:extLst>
          </p:cNvPr>
          <p:cNvSpPr>
            <a:spLocks noGrp="1"/>
          </p:cNvSpPr>
          <p:nvPr>
            <p:ph type="body" idx="1"/>
          </p:nvPr>
        </p:nvSpPr>
        <p:spPr/>
        <p:txBody>
          <a:bodyPr/>
          <a:lstStyle/>
          <a:p>
            <a:r>
              <a:rPr lang="en-GB" sz="1200">
                <a:latin typeface="Segoe UI" panose="020B0502040204020203" pitchFamily="34" charset="0"/>
                <a:cs typeface="Segoe UI" panose="020B0502040204020203" pitchFamily="34" charset="0"/>
              </a:rPr>
              <a:t>Inappropriate modern materials</a:t>
            </a:r>
          </a:p>
          <a:p>
            <a:endParaRPr lang="en-US" altLang="en-US">
              <a:latin typeface="Arial" panose="020B0604020202020204" pitchFamily="34" charset="0"/>
            </a:endParaRPr>
          </a:p>
          <a:p>
            <a:r>
              <a:rPr lang="en-US" altLang="en-US">
                <a:latin typeface="Arial" panose="020B0604020202020204" pitchFamily="34" charset="0"/>
              </a:rPr>
              <a:t>So what happens when you put impermeable materials on the outside of a historic building</a:t>
            </a:r>
          </a:p>
          <a:p>
            <a:r>
              <a:rPr lang="en-US" altLang="en-US">
                <a:latin typeface="Arial" panose="020B0604020202020204" pitchFamily="34" charset="0"/>
              </a:rPr>
              <a:t>Wet wall = cold wall</a:t>
            </a:r>
          </a:p>
          <a:p>
            <a:r>
              <a:rPr lang="en-US" altLang="en-US">
                <a:latin typeface="Arial" panose="020B0604020202020204" pitchFamily="34" charset="0"/>
              </a:rPr>
              <a:t>Rotting timbers</a:t>
            </a:r>
          </a:p>
          <a:p>
            <a:endParaRPr lang="en-GB"/>
          </a:p>
        </p:txBody>
      </p:sp>
      <p:sp>
        <p:nvSpPr>
          <p:cNvPr id="4" name="Slide Number Placeholder 3">
            <a:extLst>
              <a:ext uri="{FF2B5EF4-FFF2-40B4-BE49-F238E27FC236}">
                <a16:creationId xmlns:a16="http://schemas.microsoft.com/office/drawing/2014/main" id="{12F1F8C3-B4CC-DC88-68CC-44BA8E6A78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31CC5-CFCE-4F0B-82D5-D07FB11584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2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the event we also had frank conversations with people talking about retrofit measures in their home which hadn’t worked as well as they’d been promised – for example spray foam on people’s roof timbers making it impossible to get home insurance or a mortgage as the surveyor can’t see the roof timbers. </a:t>
            </a:r>
          </a:p>
          <a:p>
            <a:endParaRPr lang="en-GB"/>
          </a:p>
          <a:p>
            <a:r>
              <a:rPr lang="en-GB"/>
              <a:t>These are examples of home in Clevedon where the owners had a home survey from an insulation company which recommended external wall insulation. Their home is up on the sea front, and their cavity walls were filled with urea formaldehyde insulation about 30 years ago. The surveyor did not consider the faulty (and also, dangerously emitting) </a:t>
            </a:r>
            <a:r>
              <a:rPr lang="en-GB" err="1"/>
              <a:t>formadehyde</a:t>
            </a:r>
            <a:r>
              <a:rPr lang="en-GB"/>
              <a:t> based insulation. And so this household had external wall insulation fitted at a high cost. But they are still dealing with damp and mould inside and the external wall is already darkening with damp. And the old, wet cavity wall insulation is crumbling carcinogens into their loft space. To fix the problems they will need to take all the external </a:t>
            </a:r>
            <a:r>
              <a:rPr lang="en-GB" err="1"/>
              <a:t>wal</a:t>
            </a:r>
            <a:r>
              <a:rPr lang="en-GB"/>
              <a:t> insulation off and remove the cavity insulation, which would come at significant cost. </a:t>
            </a:r>
          </a:p>
          <a:p>
            <a:endParaRPr lang="en-GB"/>
          </a:p>
          <a:p>
            <a:r>
              <a:rPr lang="en-GB"/>
              <a:t>Installers have incentives to sell measures which may not be appropriate given the condition of buildings, but which are recommended, for example by an EPC certificate. Installers may not have a reason to consider a whole house approach, especially when only some measures are government funded. And it’s quite difficult for people to know what to do, they are bombarded with information. </a:t>
            </a:r>
          </a:p>
          <a:p>
            <a:endParaRPr lang="en-GB"/>
          </a:p>
          <a:p>
            <a:r>
              <a:rPr lang="en-GB"/>
              <a:t>This is why not yet green open homes are so important – they are a way to receive impartial advice BEFORE retrofit work which can prevent unintentional, costly maladaptation.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9419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GOH are a good way to  talk about the incredibly unsexy issue of damp.</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r>
              <a:rPr lang="en-GB"/>
              <a:t>With climate change, there is a higher prevalence of storms. The instances of rain driven by storms hitting the sides of homes instead of the rooves means that there is more pressure on gutters, drainage systems and the walls, or fabric, of buildings to cope with the excess wind driven rain. Especially traditional homes which have been inappropriately rendered or insulated.</a:t>
            </a:r>
          </a:p>
          <a:p>
            <a:pPr marL="0" indent="0">
              <a:buFont typeface="Arial" panose="020B0604020202020204" pitchFamily="34" charset="0"/>
              <a:buNone/>
            </a:pPr>
            <a:endParaRPr lang="en-GB"/>
          </a:p>
          <a:p>
            <a:pPr marL="0" indent="0">
              <a:buFont typeface="Arial" panose="020B0604020202020204" pitchFamily="34" charset="0"/>
              <a:buNone/>
            </a:pPr>
            <a:r>
              <a:rPr lang="en-GB"/>
              <a:t>Cold damp walls lose heat faster than dry walls, and damp walls with insulation added on may never dry out properly, leading to mould and health problems for residents. This is why retrofit needs to consider damp and repairs as part of energy efficiency measures, and why not-yet-green open homes can play an important role in increasing the visibility of these issues and, crucially, helping people to think about their whole home before they retrofit. </a:t>
            </a:r>
          </a:p>
          <a:p>
            <a:pPr marL="0" indent="0">
              <a:buFont typeface="Arial" panose="020B0604020202020204" pitchFamily="34" charset="0"/>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effectLst/>
                <a:latin typeface="Frutiger 45 Light"/>
                <a:ea typeface="Frutiger 45 Light"/>
                <a:cs typeface="Frutiger 45 Light"/>
              </a:rPr>
              <a:t>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effectLst/>
              <a:latin typeface="Frutiger 45 Light"/>
              <a:ea typeface="Frutiger 45 Light"/>
              <a:cs typeface="Frutiger 45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effectLst/>
                <a:latin typeface="Frutiger 45 Light"/>
                <a:ea typeface="Frutiger 45 Light"/>
                <a:cs typeface="Frutiger 45 Light"/>
              </a:rPr>
              <a:t>(Royal Meteorological Society (2021) The State of the UK Climate 2020. https://www.rmets.org/metmatters/state-uk-climate-2020</a:t>
            </a:r>
          </a:p>
          <a:p>
            <a:pPr eaLnBrk="1" hangingPunct="1"/>
            <a:r>
              <a:rPr lang="en-GB" sz="1200" b="0" i="1"/>
              <a:t>https://www.metoffice.gov.uk/research/climate/maps-and-data/about/state-of-climate</a:t>
            </a:r>
          </a:p>
          <a:p>
            <a:pPr eaLnBrk="1" hangingPunct="1"/>
            <a:r>
              <a:rPr lang="en-GB" sz="1600" i="1">
                <a:hlinkClick r:id="rId3"/>
              </a:rPr>
              <a:t>Record-breaking rain more likely due to climate change - Met Office</a:t>
            </a:r>
            <a:endParaRPr lang="en-GB" sz="1600" i="1"/>
          </a:p>
          <a:p>
            <a:pPr marL="0" marR="0" lvl="0" indent="0" algn="l" defTabSz="914400" rtl="0" eaLnBrk="1" fontAlgn="auto" latinLnBrk="0" hangingPunct="1">
              <a:lnSpc>
                <a:spcPct val="100000"/>
              </a:lnSpc>
              <a:spcBef>
                <a:spcPts val="0"/>
              </a:spcBef>
              <a:spcAft>
                <a:spcPts val="0"/>
              </a:spcAft>
              <a:buClrTx/>
              <a:buSzTx/>
              <a:buFontTx/>
              <a:buNone/>
              <a:tabLst/>
              <a:defRPr/>
            </a:pPr>
            <a:r>
              <a:rPr lang="en-GB"/>
              <a:t>Research : </a:t>
            </a:r>
            <a:r>
              <a:rPr lang="en-GB">
                <a:hlinkClick r:id="rId4"/>
              </a:rPr>
              <a:t>Characterisation of building exposure to wind-driven rain in the UK and evaluation of current standards – ScienceDirect</a:t>
            </a:r>
            <a:endParaRPr lang="en-GB"/>
          </a:p>
          <a:p>
            <a:pPr eaLnBrk="1" hangingPunct="1"/>
            <a:endParaRPr lang="en-GB" sz="1200" i="1">
              <a:effectLst/>
              <a:latin typeface="Frutiger 45 Light"/>
              <a:ea typeface="Frutiger 45 Light"/>
              <a:cs typeface="Frutiger 45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31CC5-CFCE-4F0B-82D5-D07FB11584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52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latin typeface="Segoe UI Semilight" panose="020B0402040204020203" pitchFamily="34" charset="0"/>
                <a:cs typeface="Segoe UI Semilight" panose="020B0402040204020203" pitchFamily="34" charset="0"/>
              </a:rPr>
              <a:t>Third sector leading the way</a:t>
            </a:r>
          </a:p>
          <a:p>
            <a:r>
              <a:rPr lang="en-GB">
                <a:latin typeface="Segoe UI Semilight" panose="020B0402040204020203" pitchFamily="34" charset="0"/>
                <a:cs typeface="Segoe UI Semilight" panose="020B0402040204020203" pitchFamily="34" charset="0"/>
              </a:rPr>
              <a:t>Impartial advice</a:t>
            </a:r>
          </a:p>
          <a:p>
            <a:r>
              <a:rPr lang="en-GB">
                <a:latin typeface="Segoe UI Semilight" panose="020B0402040204020203" pitchFamily="34" charset="0"/>
                <a:cs typeface="Segoe UI Semilight" panose="020B0402040204020203" pitchFamily="34" charset="0"/>
              </a:rPr>
              <a:t>Looking at a home in disrepair rather than a “super home” with flashy measures = avoiding mistakes by starting with whole home approach</a:t>
            </a:r>
          </a:p>
          <a:p>
            <a:endParaRPr lang="en-GB">
              <a:latin typeface="Segoe UI Semilight" panose="020B0402040204020203" pitchFamily="34" charset="0"/>
              <a:cs typeface="Segoe UI Semilight" panose="020B0402040204020203" pitchFamily="34" charset="0"/>
            </a:endParaRPr>
          </a:p>
          <a:p>
            <a:r>
              <a:rPr lang="en-GB">
                <a:latin typeface="Segoe UI Semilight" panose="020B0402040204020203" pitchFamily="34" charset="0"/>
                <a:cs typeface="Segoe UI Semilight" panose="020B0402040204020203" pitchFamily="34" charset="0"/>
              </a:rPr>
              <a:t>We’ve run these events in two North Somerset villages and are building up</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117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Ongoing activity by local authorities to produce guidance on retrofitting homes, including emphasis on traditional and listed buildings. Examples above from the last few years (2022 onwards) demonstrating growing need for guidance for homeowners, from planning and building professionals. Guidance informs not only how to implement retrofit effectively, but further planning and heritage considerations where this remains a complex factor in facilitating home upgrades, particularly where dealing with listed buildings.</a:t>
            </a:r>
          </a:p>
          <a:p>
            <a:pPr marL="171450" indent="-171450">
              <a:buFontTx/>
              <a:buChar char="-"/>
            </a:pPr>
            <a:r>
              <a:rPr lang="en-GB" dirty="0"/>
              <a:t>2024 - national government has recognised the important role that historic buildings play in the transition to Net Zero by 2050, where 21% of total housing stock pre-dates 1919. Oldest building stock in Europe which consistently performs poorly, with buildings being responsible for 17% total carbon emissions across the UK. </a:t>
            </a:r>
          </a:p>
          <a:p>
            <a:pPr marL="171450" indent="-171450">
              <a:buFontTx/>
              <a:buChar char="-"/>
            </a:pPr>
            <a:r>
              <a:rPr lang="en-GB" dirty="0"/>
              <a:t>HEAN published July 2024 by Historic England with comprehensive guidance about certain elements of retrofit, setting out a national position on retrofit changes and the best practice heritage approach.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747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Lydia &amp; Kate at a community event in </a:t>
            </a:r>
            <a:r>
              <a:rPr lang="en-GB" err="1"/>
              <a:t>Dundry</a:t>
            </a:r>
            <a:endParaRPr lang="en-GB"/>
          </a:p>
          <a:p>
            <a:pPr marL="171450" indent="-171450">
              <a:buFontTx/>
              <a:buChar char="-"/>
            </a:pPr>
            <a:r>
              <a:rPr lang="en-GB"/>
              <a:t>Online retrofit training for GOH home openers</a:t>
            </a:r>
          </a:p>
          <a:p>
            <a:pPr marL="171450" indent="-171450">
              <a:buFontTx/>
              <a:buChar char="-"/>
            </a:pPr>
            <a:r>
              <a:rPr lang="en-GB"/>
              <a:t>GOH in Clevedon coming up this weekend</a:t>
            </a:r>
          </a:p>
          <a:p>
            <a:pPr marL="171450" indent="-171450">
              <a:buFontTx/>
              <a:buChar char="-"/>
            </a:pPr>
            <a:r>
              <a:rPr lang="en-GB"/>
              <a:t>Portishead ENERGY Expo next weekend</a:t>
            </a:r>
          </a:p>
          <a:p>
            <a:pPr marL="171450" indent="-171450">
              <a:buFontTx/>
              <a:buChar char="-"/>
            </a:pPr>
            <a:r>
              <a:rPr lang="en-GB"/>
              <a:t>Sherlock Homes resources for young people about retrofit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249E-D9F6-4E49-BADC-ADE076D2DB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6403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4919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Built environment professionals &amp; installers</a:t>
            </a:r>
          </a:p>
          <a:p>
            <a:pPr marL="171450" indent="-171450">
              <a:buFont typeface="Arial" panose="020B0604020202020204" pitchFamily="34" charset="0"/>
              <a:buChar char="•"/>
            </a:pPr>
            <a:r>
              <a:rPr lang="en-GB" dirty="0"/>
              <a:t>Not required to have training in conservation or retrofit to be a built environment professional or installer  </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 If they get a historic retrofit case, they go to the ‘experts’ for advice, however the experts speak different languages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156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Retrofit professionals</a:t>
            </a:r>
          </a:p>
          <a:p>
            <a:pPr marL="171450" indent="-171450">
              <a:buFont typeface="Arial" panose="020B0604020202020204" pitchFamily="34" charset="0"/>
              <a:buChar char="•"/>
            </a:pPr>
            <a:r>
              <a:rPr lang="en-GB" dirty="0"/>
              <a:t>May or may not understand historic buildings – PAS 2035 – Level 3 course. </a:t>
            </a:r>
          </a:p>
          <a:p>
            <a:pPr marL="171450" indent="-171450">
              <a:buFont typeface="Arial" panose="020B0604020202020204" pitchFamily="34" charset="0"/>
              <a:buChar char="•"/>
            </a:pPr>
            <a:r>
              <a:rPr lang="en-GB" dirty="0"/>
              <a:t>Listed buildings - Often overly or insufficiently ‘conservative’ in what they recommend to clients, unable to do basic heritage assessment to advise on what might be suitable</a:t>
            </a:r>
          </a:p>
          <a:p>
            <a:endParaRPr lang="en-GB" dirty="0"/>
          </a:p>
          <a:p>
            <a:r>
              <a:rPr lang="en-GB" dirty="0"/>
              <a:t>Conservation Professionals</a:t>
            </a:r>
          </a:p>
          <a:p>
            <a:pPr marL="171450" indent="-171450">
              <a:buFont typeface="Arial" panose="020B0604020202020204" pitchFamily="34" charset="0"/>
              <a:buChar char="•"/>
            </a:pPr>
            <a:r>
              <a:rPr lang="en-GB" dirty="0"/>
              <a:t>Expert knowledge of how the building has been constructed and how to keep it functioning as intended</a:t>
            </a:r>
          </a:p>
          <a:p>
            <a:pPr marL="171450" indent="-171450">
              <a:buFont typeface="Arial" panose="020B0604020202020204" pitchFamily="34" charset="0"/>
              <a:buChar char="•"/>
            </a:pPr>
            <a:r>
              <a:rPr lang="en-GB" dirty="0"/>
              <a:t>Intimate understanding of what makes the buildings special</a:t>
            </a:r>
          </a:p>
          <a:p>
            <a:pPr marL="171450" indent="-171450">
              <a:buFont typeface="Arial" panose="020B0604020202020204" pitchFamily="34" charset="0"/>
              <a:buChar char="•"/>
            </a:pPr>
            <a:r>
              <a:rPr lang="en-GB" dirty="0"/>
              <a:t>Concerned about change and harm – unintended consequences ‘once it’s gone it’s gone forever’</a:t>
            </a:r>
          </a:p>
          <a:p>
            <a:pPr marL="171450" indent="-171450">
              <a:buFont typeface="Arial" panose="020B0604020202020204" pitchFamily="34" charset="0"/>
              <a:buChar char="•"/>
            </a:pPr>
            <a:r>
              <a:rPr lang="en-GB" dirty="0"/>
              <a:t>U Values etc a foreign language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5571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5F444-7E83-4530-8617-A767CC85D7A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7274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7574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trained</a:t>
            </a:r>
          </a:p>
          <a:p>
            <a:endParaRPr lang="en-GB" dirty="0"/>
          </a:p>
          <a:p>
            <a:r>
              <a:rPr lang="en-GB" dirty="0"/>
              <a:t>- Being trained together – having a baseline of understanding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3475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123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2505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56F7C-A1D8-6F6E-CEC7-0EF26D4DD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6F5A1-7BA1-5DB8-4979-D0C5F3346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0D9F8-28A7-0158-CF2B-E51CF19147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003F99-FDE9-F257-3BBB-C84D9BF6E2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3D725-BDD7-7841-84F8-1A2114737B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58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600"/>
              </a:spcBef>
              <a:spcAft>
                <a:spcPts val="600"/>
              </a:spcAft>
              <a:buFont typeface="Wingdings" panose="05000000000000000000" pitchFamily="2" charset="2"/>
              <a:buChar char=""/>
            </a:pPr>
            <a:r>
              <a:rPr lang="en-GB" sz="2000" dirty="0">
                <a:ea typeface="Times New Roman" panose="02020603050405020304" pitchFamily="18" charset="0"/>
              </a:rPr>
              <a:t>Historic England 2022 survey of listed building owners and occupiers (including landlords) – seeking reasons as to why residents may not be interested in applying for LBC or retrofit projects. </a:t>
            </a:r>
          </a:p>
          <a:p>
            <a:pPr marL="342900" lvl="0" indent="-342900">
              <a:spcBef>
                <a:spcPts val="600"/>
              </a:spcBef>
              <a:spcAft>
                <a:spcPts val="600"/>
              </a:spcAft>
              <a:buFont typeface="Wingdings" panose="05000000000000000000" pitchFamily="2" charset="2"/>
              <a:buChar char=""/>
            </a:pPr>
            <a:r>
              <a:rPr lang="en-GB" sz="2000" dirty="0">
                <a:ea typeface="Times New Roman" panose="02020603050405020304" pitchFamily="18" charset="0"/>
              </a:rPr>
              <a:t>Control group in conservation area.</a:t>
            </a:r>
          </a:p>
          <a:p>
            <a:pPr marL="342900" lvl="0" indent="-342900">
              <a:spcBef>
                <a:spcPts val="600"/>
              </a:spcBef>
              <a:spcAft>
                <a:spcPts val="600"/>
              </a:spcAft>
              <a:buFont typeface="Wingdings" panose="05000000000000000000" pitchFamily="2" charset="2"/>
              <a:buChar char=""/>
            </a:pPr>
            <a:r>
              <a:rPr lang="en-GB" sz="2000" dirty="0">
                <a:ea typeface="Times New Roman" panose="02020603050405020304" pitchFamily="18" charset="0"/>
              </a:rPr>
              <a:t>Common answers:</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Unaffordable cost/lack of funding</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Complexity of application process/negative advice from Local Planning Authority (LPA)</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Difficulty in finding professionals</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Unreasonable supporting information</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Disruptive works</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Potential to affect historic character of property</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Local opposition</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Unlikely to reduce energy costs</a:t>
            </a:r>
          </a:p>
          <a:p>
            <a:pPr marL="515700" lvl="0"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Note common issues with residents within the conservation area, where buildings are similarly considered as ‘hard to treat’ – greater planning controls, and areas may contain higher concentration of listed or traditional buildings with comparable technical considerations in terms of how retrofit should be implemented (e.g. permeable materials).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771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98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D47DD3-841A-4A46-BB9C-04B5070D02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4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14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25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Ongoing activity by local authorities to produce guidance on retrofitting homes, including emphasis on traditional and listed buildings. Examples above from the last few years (2022 onwards) demonstrating growing need for guidance for homeowners, from planning and building professionals. Guidance informs not only how to implement retrofit effectively, but further planning and heritage considerations where this remains a complex factor in facilitating home upgrades, particularly where dealing with listed buildings.</a:t>
            </a:r>
          </a:p>
          <a:p>
            <a:pPr marL="171450" indent="-171450">
              <a:buFontTx/>
              <a:buChar char="-"/>
            </a:pPr>
            <a:r>
              <a:rPr lang="en-GB" dirty="0"/>
              <a:t>2024 - national government has recognised the important role that historic buildings play in the transition to Net Zero by 2050, where 21% of total housing stock pre-dates 1919. Oldest building stock in Europe which consistently performs poorly, with buildings being responsible for 17% total carbon emissions across the UK. </a:t>
            </a:r>
          </a:p>
          <a:p>
            <a:pPr marL="171450" indent="-171450">
              <a:buFontTx/>
              <a:buChar char="-"/>
            </a:pPr>
            <a:r>
              <a:rPr lang="en-GB" dirty="0"/>
              <a:t>HEAN published July 2024 by Historic England with comprehensive guidance about certain elements of retrofit, setting out a national position on retrofit changes and the best practice heritage approach.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71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228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Most popular measures discussed – window upgrades. Also, some interest in internal wall insulation and upgrades to loft insulation.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Large focus on building maintenance where it was found that building performance had been affected by areas of fabric disrepair, damp, or previous harmful alterations (e.g. tanking, cement render).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ea typeface="Times New Roman" panose="02020603050405020304" pitchFamily="18" charset="0"/>
              </a:rPr>
              <a:t>Where certain measures may not be appropriate, such as replacement windows, alternatives have been discussed such as secondary glazing – finding alternatives to address a problem.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4431E-A16F-4389-AEC6-2357A0F8CD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46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31937252-EACE-4232-855F-5C47E3F8B087}"/>
              </a:ext>
            </a:extLst>
          </p:cNvPr>
          <p:cNvSpPr>
            <a:spLocks noGrp="1"/>
          </p:cNvSpPr>
          <p:nvPr>
            <p:ph type="ctrTitle"/>
          </p:nvPr>
        </p:nvSpPr>
        <p:spPr>
          <a:xfrm>
            <a:off x="448056" y="623455"/>
            <a:ext cx="5343144" cy="1152421"/>
          </a:xfrm>
        </p:spPr>
        <p:txBody>
          <a:bodyPr anchor="t">
            <a:noAutofit/>
          </a:bodyPr>
          <a:lstStyle/>
          <a:p>
            <a:r>
              <a:rPr lang="en-US"/>
              <a:t>Click to edit Master title style</a:t>
            </a:r>
            <a:endParaRPr lang="en-US" dirty="0"/>
          </a:p>
        </p:txBody>
      </p:sp>
      <p:sp>
        <p:nvSpPr>
          <p:cNvPr id="16" name="Subtitle">
            <a:extLst>
              <a:ext uri="{FF2B5EF4-FFF2-40B4-BE49-F238E27FC236}">
                <a16:creationId xmlns:a16="http://schemas.microsoft.com/office/drawing/2014/main" id="{3507450D-E801-41C1-9FD7-923530A06BD4}"/>
              </a:ext>
            </a:extLst>
          </p:cNvPr>
          <p:cNvSpPr>
            <a:spLocks noGrp="1"/>
          </p:cNvSpPr>
          <p:nvPr>
            <p:ph type="subTitle" idx="1" hasCustomPrompt="1"/>
          </p:nvPr>
        </p:nvSpPr>
        <p:spPr>
          <a:xfrm>
            <a:off x="448056" y="2073310"/>
            <a:ext cx="5343144" cy="3132000"/>
          </a:xfrm>
        </p:spPr>
        <p:txBody>
          <a:bodyPr anchor="t">
            <a:noAutofit/>
          </a:bodyPr>
          <a:lstStyle>
            <a:lvl1pPr marL="0" indent="0">
              <a:buNone/>
              <a:defRPr/>
            </a:lvl1pPr>
          </a:lstStyle>
          <a:p>
            <a:r>
              <a:rPr lang="en-US" dirty="0"/>
              <a:t>Subtitle</a:t>
            </a:r>
          </a:p>
        </p:txBody>
      </p:sp>
      <p:pic>
        <p:nvPicPr>
          <p:cNvPr id="7" name="Picture" descr="Bath and North East Somerset Council logo with slogan Improving People's Lives.">
            <a:extLst>
              <a:ext uri="{FF2B5EF4-FFF2-40B4-BE49-F238E27FC236}">
                <a16:creationId xmlns:a16="http://schemas.microsoft.com/office/drawing/2014/main" id="{E57664C6-DA8F-1CE9-9C1C-1E12CCFAAED5}"/>
              </a:ext>
            </a:extLst>
          </p:cNvPr>
          <p:cNvPicPr>
            <a:picLocks noChangeAspect="1"/>
          </p:cNvPicPr>
          <p:nvPr/>
        </p:nvPicPr>
        <p:blipFill>
          <a:blip r:embed="rId2"/>
          <a:stretch>
            <a:fillRect/>
          </a:stretch>
        </p:blipFill>
        <p:spPr>
          <a:xfrm>
            <a:off x="448056" y="5621745"/>
            <a:ext cx="1571625" cy="873824"/>
          </a:xfrm>
          <a:prstGeom prst="rect">
            <a:avLst/>
          </a:prstGeom>
        </p:spPr>
      </p:pic>
      <p:pic>
        <p:nvPicPr>
          <p:cNvPr id="11" name="Picture 10" descr="Four images of areas within Bath and North East Somerset. Top left the Great Bath in the Roman Baths at night. Top right outside of the Civic Centre in Keynsham. Bottom left Midsomer Norton High Street busy with shoppers. Bottom right is looking down into Bath City Centre across a meadow of wild flowers.">
            <a:extLst>
              <a:ext uri="{FF2B5EF4-FFF2-40B4-BE49-F238E27FC236}">
                <a16:creationId xmlns:a16="http://schemas.microsoft.com/office/drawing/2014/main" id="{FF589907-AFF1-0182-7D01-9D885966EFE3}"/>
              </a:ext>
            </a:extLst>
          </p:cNvPr>
          <p:cNvPicPr>
            <a:picLocks noChangeAspect="1"/>
          </p:cNvPicPr>
          <p:nvPr/>
        </p:nvPicPr>
        <p:blipFill>
          <a:blip r:embed="rId3"/>
          <a:stretch>
            <a:fillRect/>
          </a:stretch>
        </p:blipFill>
        <p:spPr>
          <a:xfrm>
            <a:off x="6129249" y="631765"/>
            <a:ext cx="5688713" cy="5688713"/>
          </a:xfrm>
          <a:prstGeom prst="rect">
            <a:avLst/>
          </a:prstGeom>
        </p:spPr>
      </p:pic>
    </p:spTree>
    <p:extLst>
      <p:ext uri="{BB962C8B-B14F-4D97-AF65-F5344CB8AC3E}">
        <p14:creationId xmlns:p14="http://schemas.microsoft.com/office/powerpoint/2010/main" val="304991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1">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926BD44-2224-46FF-A4E7-9C9FFE19726B}"/>
              </a:ext>
            </a:extLst>
          </p:cNvPr>
          <p:cNvSpPr>
            <a:spLocks noGrp="1"/>
          </p:cNvSpPr>
          <p:nvPr>
            <p:ph type="title"/>
          </p:nvPr>
        </p:nvSpPr>
        <p:spPr>
          <a:xfrm>
            <a:off x="441960" y="640080"/>
            <a:ext cx="5294312" cy="1332000"/>
          </a:xfrm>
        </p:spPr>
        <p:txBody>
          <a:bodyPr anchor="t">
            <a:noAutofit/>
          </a:bodyPr>
          <a:lstStyle>
            <a:lvl1pPr>
              <a:defRPr/>
            </a:lvl1pPr>
          </a:lstStyle>
          <a:p>
            <a:r>
              <a:rPr lang="en-US"/>
              <a:t>Click to edit Master title style</a:t>
            </a:r>
            <a:endParaRPr lang="en-US" dirty="0"/>
          </a:p>
        </p:txBody>
      </p:sp>
      <p:sp>
        <p:nvSpPr>
          <p:cNvPr id="2" name="Content Placeholder" descr="Tag=AccentColor&#10;Flavor=Light&#10;Target=Bullets">
            <a:extLst>
              <a:ext uri="{FF2B5EF4-FFF2-40B4-BE49-F238E27FC236}">
                <a16:creationId xmlns:a16="http://schemas.microsoft.com/office/drawing/2014/main" id="{9AAB395E-C25A-71B8-80B2-6F39E032A84A}"/>
              </a:ext>
            </a:extLst>
          </p:cNvPr>
          <p:cNvSpPr>
            <a:spLocks noGrp="1"/>
          </p:cNvSpPr>
          <p:nvPr>
            <p:ph idx="1" hasCustomPrompt="1"/>
          </p:nvPr>
        </p:nvSpPr>
        <p:spPr>
          <a:xfrm>
            <a:off x="446088" y="2191256"/>
            <a:ext cx="5294312" cy="4200400"/>
          </a:xfrm>
        </p:spPr>
        <p:txBody>
          <a:bodyPr anchor="t" anchorCtr="0">
            <a:normAutofit/>
          </a:bodyPr>
          <a:lstStyle>
            <a:lvl1pPr marL="0" indent="0">
              <a:buNone/>
              <a:defRPr/>
            </a:lvl1pPr>
          </a:lstStyle>
          <a:p>
            <a:pPr marL="0" marR="0" lvl="0" indent="0" algn="l" defTabSz="457200" rtl="0" eaLnBrk="1" fontAlgn="auto" latinLnBrk="0" hangingPunct="1">
              <a:lnSpc>
                <a:spcPct val="100000"/>
              </a:lnSpc>
              <a:spcBef>
                <a:spcPct val="20000"/>
              </a:spcBef>
              <a:spcAft>
                <a:spcPts val="600"/>
              </a:spcAft>
              <a:buClr>
                <a:schemeClr val="accent1"/>
              </a:buClr>
              <a:buSzPct val="92000"/>
              <a:buFontTx/>
              <a:buNone/>
              <a:tabLst/>
              <a:defRPr/>
            </a:pPr>
            <a:r>
              <a:rPr lang="en-US" dirty="0"/>
              <a:t>Click here to add text or select icon below.</a:t>
            </a:r>
          </a:p>
        </p:txBody>
      </p:sp>
      <p:sp>
        <p:nvSpPr>
          <p:cNvPr id="10" name="Picture Placeholder">
            <a:extLst>
              <a:ext uri="{FF2B5EF4-FFF2-40B4-BE49-F238E27FC236}">
                <a16:creationId xmlns:a16="http://schemas.microsoft.com/office/drawing/2014/main" id="{06C12940-675F-4BDC-8733-71FEBC2FDCCF}"/>
              </a:ext>
            </a:extLst>
          </p:cNvPr>
          <p:cNvSpPr>
            <a:spLocks noGrp="1"/>
          </p:cNvSpPr>
          <p:nvPr>
            <p:ph type="pic" sz="quarter" idx="13" hasCustomPrompt="1"/>
          </p:nvPr>
        </p:nvSpPr>
        <p:spPr>
          <a:xfrm>
            <a:off x="6235699" y="640080"/>
            <a:ext cx="2408935" cy="5751576"/>
          </a:xfrm>
          <a:solidFill>
            <a:srgbClr val="9CF395"/>
          </a:solidFill>
        </p:spPr>
        <p:txBody>
          <a:bodyPr anchor="t" anchorCtr="0"/>
          <a:lstStyle>
            <a:lvl1pPr marL="0" indent="0" algn="l">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11" name="Picture Placeholder">
            <a:extLst>
              <a:ext uri="{FF2B5EF4-FFF2-40B4-BE49-F238E27FC236}">
                <a16:creationId xmlns:a16="http://schemas.microsoft.com/office/drawing/2014/main" id="{63AD391F-F462-4773-B9C7-B512F55F6812}"/>
              </a:ext>
            </a:extLst>
          </p:cNvPr>
          <p:cNvSpPr>
            <a:spLocks noGrp="1"/>
          </p:cNvSpPr>
          <p:nvPr>
            <p:ph type="pic" sz="quarter" idx="14" hasCustomPrompt="1"/>
          </p:nvPr>
        </p:nvSpPr>
        <p:spPr>
          <a:xfrm>
            <a:off x="8775700" y="640080"/>
            <a:ext cx="2974340" cy="5751576"/>
          </a:xfrm>
          <a:solidFill>
            <a:srgbClr val="9CF395"/>
          </a:solidFill>
        </p:spPr>
        <p:txBody>
          <a:bodyPr anchor="t" anchorCtr="0"/>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Tree>
    <p:extLst>
      <p:ext uri="{BB962C8B-B14F-4D97-AF65-F5344CB8AC3E}">
        <p14:creationId xmlns:p14="http://schemas.microsoft.com/office/powerpoint/2010/main" val="150476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E787D40-90B5-470E-95A2-784F1CB479C9}"/>
              </a:ext>
            </a:extLst>
          </p:cNvPr>
          <p:cNvSpPr>
            <a:spLocks noGrp="1"/>
          </p:cNvSpPr>
          <p:nvPr>
            <p:ph type="ctrTitle"/>
          </p:nvPr>
        </p:nvSpPr>
        <p:spPr>
          <a:xfrm>
            <a:off x="449580" y="4322102"/>
            <a:ext cx="11292839" cy="1153609"/>
          </a:xfrm>
        </p:spPr>
        <p:txBody>
          <a:bodyPr anchor="t">
            <a:noAutofit/>
          </a:bodyPr>
          <a:lstStyle/>
          <a:p>
            <a:r>
              <a:rPr lang="en-US"/>
              <a:t>Click to edit Master title style</a:t>
            </a:r>
            <a:endParaRPr lang="en-US" dirty="0"/>
          </a:p>
        </p:txBody>
      </p:sp>
      <p:sp>
        <p:nvSpPr>
          <p:cNvPr id="6" name="Subtitle">
            <a:extLst>
              <a:ext uri="{FF2B5EF4-FFF2-40B4-BE49-F238E27FC236}">
                <a16:creationId xmlns:a16="http://schemas.microsoft.com/office/drawing/2014/main" id="{DDD90A03-8871-46F6-B527-27A279CAF3FE}"/>
              </a:ext>
            </a:extLst>
          </p:cNvPr>
          <p:cNvSpPr>
            <a:spLocks noGrp="1"/>
          </p:cNvSpPr>
          <p:nvPr>
            <p:ph type="subTitle" idx="1"/>
          </p:nvPr>
        </p:nvSpPr>
        <p:spPr>
          <a:xfrm>
            <a:off x="449583" y="5475712"/>
            <a:ext cx="11292836" cy="590321"/>
          </a:xfrm>
        </p:spPr>
        <p:txBody>
          <a:bodyPr>
            <a:noAutofit/>
          </a:bodyPr>
          <a:lstStyle>
            <a:lvl1pPr marL="0" indent="0">
              <a:buNone/>
              <a:defRPr/>
            </a:lvl1pPr>
          </a:lstStyle>
          <a:p>
            <a:r>
              <a:rPr lang="en-US"/>
              <a:t>Click to edit Master subtitle style</a:t>
            </a:r>
            <a:endParaRPr lang="en-US" dirty="0"/>
          </a:p>
        </p:txBody>
      </p:sp>
      <p:sp>
        <p:nvSpPr>
          <p:cNvPr id="9" name="Picture Placeholder">
            <a:extLst>
              <a:ext uri="{FF2B5EF4-FFF2-40B4-BE49-F238E27FC236}">
                <a16:creationId xmlns:a16="http://schemas.microsoft.com/office/drawing/2014/main" id="{18C0DC8A-3006-4A75-A9BA-FCA96D2C38A9}"/>
              </a:ext>
            </a:extLst>
          </p:cNvPr>
          <p:cNvSpPr>
            <a:spLocks noGrp="1"/>
          </p:cNvSpPr>
          <p:nvPr>
            <p:ph type="pic" sz="quarter" idx="13" hasCustomPrompt="1"/>
          </p:nvPr>
        </p:nvSpPr>
        <p:spPr>
          <a:xfrm>
            <a:off x="449580" y="631766"/>
            <a:ext cx="11292840" cy="3528753"/>
          </a:xfrm>
          <a:solidFill>
            <a:srgbClr val="9CF395"/>
          </a:solidFill>
        </p:spPr>
        <p:txBody>
          <a:bodyPr anchor="t"/>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Tree>
    <p:extLst>
      <p:ext uri="{BB962C8B-B14F-4D97-AF65-F5344CB8AC3E}">
        <p14:creationId xmlns:p14="http://schemas.microsoft.com/office/powerpoint/2010/main" val="238871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9CC542F-D03C-4537-9B6E-7F653B651524}"/>
              </a:ext>
            </a:extLst>
          </p:cNvPr>
          <p:cNvSpPr>
            <a:spLocks noGrp="1"/>
          </p:cNvSpPr>
          <p:nvPr>
            <p:ph type="title"/>
          </p:nvPr>
        </p:nvSpPr>
        <p:spPr>
          <a:xfrm>
            <a:off x="446088" y="964277"/>
            <a:ext cx="11247148" cy="532014"/>
          </a:xfrm>
        </p:spPr>
        <p:txBody>
          <a:bodyPr>
            <a:noAutofit/>
          </a:bodyPr>
          <a:lstStyle/>
          <a:p>
            <a:r>
              <a:rPr lang="en-US">
                <a:solidFill>
                  <a:schemeClr val="tx2"/>
                </a:solidFill>
              </a:rPr>
              <a:t>Click to edit Master title style</a:t>
            </a:r>
            <a:endParaRPr lang="en-US" dirty="0">
              <a:solidFill>
                <a:schemeClr val="tx2"/>
              </a:solidFill>
            </a:endParaRPr>
          </a:p>
        </p:txBody>
      </p:sp>
      <p:sp>
        <p:nvSpPr>
          <p:cNvPr id="6" name="Content Placeholder" descr="Tag=AccentColor&#10;Flavor=Light&#10;Target=Bullets">
            <a:extLst>
              <a:ext uri="{FF2B5EF4-FFF2-40B4-BE49-F238E27FC236}">
                <a16:creationId xmlns:a16="http://schemas.microsoft.com/office/drawing/2014/main" id="{C768CCB8-0718-4D4E-8EE1-1D287550057B}"/>
              </a:ext>
            </a:extLst>
          </p:cNvPr>
          <p:cNvSpPr>
            <a:spLocks noGrp="1"/>
          </p:cNvSpPr>
          <p:nvPr>
            <p:ph idx="1" hasCustomPrompt="1"/>
          </p:nvPr>
        </p:nvSpPr>
        <p:spPr>
          <a:xfrm>
            <a:off x="446088" y="2280156"/>
            <a:ext cx="3703320" cy="4093212"/>
          </a:xfrm>
        </p:spPr>
        <p:txBody>
          <a:bodyPr anchor="t" anchorCtr="0">
            <a:normAutofit/>
          </a:bodyPr>
          <a:lstStyle>
            <a:lvl1pPr marL="0" indent="0">
              <a:buNone/>
              <a:defRPr/>
            </a:lvl1pPr>
          </a:lstStyle>
          <a:p>
            <a:pPr marL="0" marR="0" lvl="0" indent="0" algn="l" defTabSz="457200" rtl="0" eaLnBrk="1" fontAlgn="auto" latinLnBrk="0" hangingPunct="1">
              <a:lnSpc>
                <a:spcPct val="100000"/>
              </a:lnSpc>
              <a:spcBef>
                <a:spcPct val="20000"/>
              </a:spcBef>
              <a:spcAft>
                <a:spcPts val="600"/>
              </a:spcAft>
              <a:buClr>
                <a:schemeClr val="accent1"/>
              </a:buClr>
              <a:buSzPct val="92000"/>
              <a:buFontTx/>
              <a:buNone/>
              <a:tabLst/>
              <a:defRPr/>
            </a:pPr>
            <a:r>
              <a:rPr lang="en-US" dirty="0"/>
              <a:t>Click here to add text or select icon below.</a:t>
            </a:r>
          </a:p>
        </p:txBody>
      </p:sp>
      <p:sp>
        <p:nvSpPr>
          <p:cNvPr id="7" name="Picture Placeholder">
            <a:extLst>
              <a:ext uri="{FF2B5EF4-FFF2-40B4-BE49-F238E27FC236}">
                <a16:creationId xmlns:a16="http://schemas.microsoft.com/office/drawing/2014/main" id="{AB676DA1-4E16-B5B8-F0B3-1CFCFEB225CD}"/>
              </a:ext>
            </a:extLst>
          </p:cNvPr>
          <p:cNvSpPr>
            <a:spLocks noGrp="1"/>
          </p:cNvSpPr>
          <p:nvPr>
            <p:ph type="pic" sz="quarter" idx="13" hasCustomPrompt="1"/>
          </p:nvPr>
        </p:nvSpPr>
        <p:spPr>
          <a:xfrm>
            <a:off x="4321787" y="2280156"/>
            <a:ext cx="3613264" cy="4093212"/>
          </a:xfrm>
          <a:solidFill>
            <a:srgbClr val="9CF395"/>
          </a:solidFill>
        </p:spPr>
        <p:txBody>
          <a:bodyPr anchor="t"/>
          <a:lstStyle>
            <a:lvl1pPr marL="0" indent="0" algn="l">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8" name="Picture Placeholder">
            <a:extLst>
              <a:ext uri="{FF2B5EF4-FFF2-40B4-BE49-F238E27FC236}">
                <a16:creationId xmlns:a16="http://schemas.microsoft.com/office/drawing/2014/main" id="{28B100C0-302B-2EA8-381B-844962E76897}"/>
              </a:ext>
            </a:extLst>
          </p:cNvPr>
          <p:cNvSpPr>
            <a:spLocks noGrp="1"/>
          </p:cNvSpPr>
          <p:nvPr>
            <p:ph type="pic" sz="quarter" idx="14" hasCustomPrompt="1"/>
          </p:nvPr>
        </p:nvSpPr>
        <p:spPr>
          <a:xfrm>
            <a:off x="8079970" y="2280156"/>
            <a:ext cx="3613265" cy="4093212"/>
          </a:xfrm>
          <a:solidFill>
            <a:srgbClr val="9CF395"/>
          </a:solidFill>
        </p:spPr>
        <p:txBody>
          <a:bodyPr anchor="t"/>
          <a:lstStyle>
            <a:lvl1pPr marL="0" indent="0" algn="l">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Tree>
    <p:extLst>
      <p:ext uri="{BB962C8B-B14F-4D97-AF65-F5344CB8AC3E}">
        <p14:creationId xmlns:p14="http://schemas.microsoft.com/office/powerpoint/2010/main" val="104392734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9CC542F-D03C-4537-9B6E-7F653B651524}"/>
              </a:ext>
            </a:extLst>
          </p:cNvPr>
          <p:cNvSpPr>
            <a:spLocks noGrp="1"/>
          </p:cNvSpPr>
          <p:nvPr>
            <p:ph type="title"/>
          </p:nvPr>
        </p:nvSpPr>
        <p:spPr>
          <a:xfrm>
            <a:off x="446088" y="964277"/>
            <a:ext cx="11247148" cy="532014"/>
          </a:xfrm>
        </p:spPr>
        <p:txBody>
          <a:bodyPr>
            <a:noAutofit/>
          </a:bodyPr>
          <a:lstStyle/>
          <a:p>
            <a:r>
              <a:rPr lang="en-US">
                <a:solidFill>
                  <a:schemeClr val="tx2"/>
                </a:solidFill>
              </a:rPr>
              <a:t>Click to edit Master title style</a:t>
            </a:r>
            <a:endParaRPr lang="en-US" dirty="0">
              <a:solidFill>
                <a:schemeClr val="tx2"/>
              </a:solidFill>
            </a:endParaRPr>
          </a:p>
        </p:txBody>
      </p:sp>
      <p:sp>
        <p:nvSpPr>
          <p:cNvPr id="6" name="Content Placeholder" descr="Tag=AccentColor&#10;Flavor=Light&#10;Target=Bullets">
            <a:extLst>
              <a:ext uri="{FF2B5EF4-FFF2-40B4-BE49-F238E27FC236}">
                <a16:creationId xmlns:a16="http://schemas.microsoft.com/office/drawing/2014/main" id="{C768CCB8-0718-4D4E-8EE1-1D287550057B}"/>
              </a:ext>
            </a:extLst>
          </p:cNvPr>
          <p:cNvSpPr>
            <a:spLocks noGrp="1"/>
          </p:cNvSpPr>
          <p:nvPr>
            <p:ph idx="1" hasCustomPrompt="1"/>
          </p:nvPr>
        </p:nvSpPr>
        <p:spPr>
          <a:xfrm>
            <a:off x="446087" y="1828800"/>
            <a:ext cx="11247147" cy="4544568"/>
          </a:xfrm>
        </p:spPr>
        <p:txBody>
          <a:bodyPr anchor="t" anchorCtr="0">
            <a:normAutofit/>
          </a:bodyPr>
          <a:lstStyle>
            <a:lvl1pPr marL="0" indent="0">
              <a:buNone/>
              <a:defRPr/>
            </a:lvl1pPr>
          </a:lstStyle>
          <a:p>
            <a:pPr marL="0" marR="0" lvl="0" indent="0" algn="l" defTabSz="457200" rtl="0" eaLnBrk="1" fontAlgn="auto" latinLnBrk="0" hangingPunct="1">
              <a:lnSpc>
                <a:spcPct val="100000"/>
              </a:lnSpc>
              <a:spcBef>
                <a:spcPct val="20000"/>
              </a:spcBef>
              <a:spcAft>
                <a:spcPts val="600"/>
              </a:spcAft>
              <a:buClr>
                <a:schemeClr val="accent1"/>
              </a:buClr>
              <a:buSzPct val="92000"/>
              <a:buFontTx/>
              <a:buNone/>
              <a:tabLst/>
              <a:defRPr/>
            </a:pPr>
            <a:r>
              <a:rPr lang="en-US" dirty="0"/>
              <a:t>Click here to add text or select icon below.</a:t>
            </a:r>
          </a:p>
        </p:txBody>
      </p:sp>
    </p:spTree>
    <p:extLst>
      <p:ext uri="{BB962C8B-B14F-4D97-AF65-F5344CB8AC3E}">
        <p14:creationId xmlns:p14="http://schemas.microsoft.com/office/powerpoint/2010/main" val="4447859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9CC542F-D03C-4537-9B6E-7F653B651524}"/>
              </a:ext>
            </a:extLst>
          </p:cNvPr>
          <p:cNvSpPr>
            <a:spLocks noGrp="1"/>
          </p:cNvSpPr>
          <p:nvPr>
            <p:ph type="title"/>
          </p:nvPr>
        </p:nvSpPr>
        <p:spPr>
          <a:xfrm>
            <a:off x="446088" y="964277"/>
            <a:ext cx="11299824" cy="532014"/>
          </a:xfrm>
        </p:spPr>
        <p:txBody>
          <a:bodyPr>
            <a:noAutofit/>
          </a:bodyPr>
          <a:lstStyle/>
          <a:p>
            <a:r>
              <a:rPr lang="en-US">
                <a:solidFill>
                  <a:schemeClr val="tx2"/>
                </a:solidFill>
              </a:rPr>
              <a:t>Click to edit Master title style</a:t>
            </a:r>
            <a:endParaRPr lang="en-US" dirty="0">
              <a:solidFill>
                <a:schemeClr val="tx2"/>
              </a:solidFill>
            </a:endParaRPr>
          </a:p>
        </p:txBody>
      </p:sp>
      <p:sp>
        <p:nvSpPr>
          <p:cNvPr id="6" name="Content Placeholder" descr="Tag=AccentColor&#10;Flavor=Light&#10;Target=Bullets">
            <a:extLst>
              <a:ext uri="{FF2B5EF4-FFF2-40B4-BE49-F238E27FC236}">
                <a16:creationId xmlns:a16="http://schemas.microsoft.com/office/drawing/2014/main" id="{C768CCB8-0718-4D4E-8EE1-1D287550057B}"/>
              </a:ext>
            </a:extLst>
          </p:cNvPr>
          <p:cNvSpPr>
            <a:spLocks noGrp="1"/>
          </p:cNvSpPr>
          <p:nvPr>
            <p:ph idx="1" hasCustomPrompt="1"/>
          </p:nvPr>
        </p:nvSpPr>
        <p:spPr>
          <a:xfrm>
            <a:off x="446088" y="2011216"/>
            <a:ext cx="5282360" cy="4397898"/>
          </a:xfrm>
        </p:spPr>
        <p:txBody>
          <a:bodyPr anchor="t" anchorCtr="0">
            <a:normAutofit/>
          </a:bodyPr>
          <a:lstStyle>
            <a:lvl1pPr marL="0" indent="0">
              <a:buNone/>
              <a:defRPr/>
            </a:lvl1pPr>
          </a:lstStyle>
          <a:p>
            <a:r>
              <a:rPr lang="en-US" dirty="0"/>
              <a:t>Click here to add text or select icon below.</a:t>
            </a:r>
          </a:p>
        </p:txBody>
      </p:sp>
      <p:sp>
        <p:nvSpPr>
          <p:cNvPr id="8" name="Content Placeholder" descr="Tag=AccentColor&#10;Flavor=Light&#10;Target=Bullets">
            <a:extLst>
              <a:ext uri="{FF2B5EF4-FFF2-40B4-BE49-F238E27FC236}">
                <a16:creationId xmlns:a16="http://schemas.microsoft.com/office/drawing/2014/main" id="{3B6614A9-A41F-EDFA-5878-6B758FF441E0}"/>
              </a:ext>
            </a:extLst>
          </p:cNvPr>
          <p:cNvSpPr>
            <a:spLocks noGrp="1"/>
          </p:cNvSpPr>
          <p:nvPr>
            <p:ph idx="10" hasCustomPrompt="1"/>
          </p:nvPr>
        </p:nvSpPr>
        <p:spPr>
          <a:xfrm>
            <a:off x="6311154" y="2011216"/>
            <a:ext cx="5434758" cy="4397897"/>
          </a:xfrm>
        </p:spPr>
        <p:txBody>
          <a:bodyPr anchor="t" anchorCtr="0">
            <a:normAutofit/>
          </a:bodyPr>
          <a:lstStyle>
            <a:lvl1pPr marL="0" indent="0">
              <a:buNone/>
              <a:defRPr/>
            </a:lvl1pPr>
          </a:lstStyle>
          <a:p>
            <a:pPr marL="0" marR="0" lvl="0" indent="0" algn="l" defTabSz="457200" rtl="0" eaLnBrk="1" fontAlgn="auto" latinLnBrk="0" hangingPunct="1">
              <a:lnSpc>
                <a:spcPct val="100000"/>
              </a:lnSpc>
              <a:spcBef>
                <a:spcPct val="20000"/>
              </a:spcBef>
              <a:spcAft>
                <a:spcPts val="600"/>
              </a:spcAft>
              <a:buClr>
                <a:schemeClr val="accent1"/>
              </a:buClr>
              <a:buSzPct val="92000"/>
              <a:buFontTx/>
              <a:buNone/>
              <a:tabLst/>
              <a:defRPr/>
            </a:pPr>
            <a:r>
              <a:rPr lang="en-US" dirty="0"/>
              <a:t>Click here to add text or select icon below.</a:t>
            </a:r>
          </a:p>
        </p:txBody>
      </p:sp>
    </p:spTree>
    <p:extLst>
      <p:ext uri="{BB962C8B-B14F-4D97-AF65-F5344CB8AC3E}">
        <p14:creationId xmlns:p14="http://schemas.microsoft.com/office/powerpoint/2010/main" val="421511086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yout 6">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47040" y="579120"/>
            <a:ext cx="11297920" cy="1139952"/>
          </a:xfrm>
        </p:spPr>
        <p:txBody>
          <a:bodyPr anchor="t">
            <a:noAutofit/>
          </a:bodyPr>
          <a:lstStyle>
            <a:lvl1pPr>
              <a:defRPr/>
            </a:lvl1pPr>
          </a:lstStyle>
          <a:p>
            <a:r>
              <a:rPr lang="en-US" dirty="0"/>
              <a:t>Click to add title</a:t>
            </a:r>
          </a:p>
        </p:txBody>
      </p:sp>
      <p:sp>
        <p:nvSpPr>
          <p:cNvPr id="7" name="Picture Placeholder">
            <a:extLst>
              <a:ext uri="{FF2B5EF4-FFF2-40B4-BE49-F238E27FC236}">
                <a16:creationId xmlns:a16="http://schemas.microsoft.com/office/drawing/2014/main" id="{3B9690E8-0AA0-453A-A2BA-3C4A02401F33}"/>
              </a:ext>
            </a:extLst>
          </p:cNvPr>
          <p:cNvSpPr>
            <a:spLocks noGrp="1"/>
          </p:cNvSpPr>
          <p:nvPr>
            <p:ph type="pic" sz="quarter" idx="13" hasCustomPrompt="1"/>
          </p:nvPr>
        </p:nvSpPr>
        <p:spPr>
          <a:xfrm>
            <a:off x="588612" y="2800318"/>
            <a:ext cx="2560320" cy="1764792"/>
          </a:xfrm>
          <a:solidFill>
            <a:srgbClr val="9CF395"/>
          </a:solidFill>
          <a:ln>
            <a:solidFill>
              <a:schemeClr val="accent1"/>
            </a:solidFill>
          </a:ln>
        </p:spPr>
        <p:txBody>
          <a:bodyPr anchor="t" anchorCtr="0">
            <a:normAutofit/>
          </a:bodyPr>
          <a:lstStyle>
            <a:lvl1pPr marL="0" indent="0" algn="l">
              <a:buNone/>
              <a:defRPr sz="14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11" name="Text Placeholder">
            <a:extLst>
              <a:ext uri="{FF2B5EF4-FFF2-40B4-BE49-F238E27FC236}">
                <a16:creationId xmlns:a16="http://schemas.microsoft.com/office/drawing/2014/main" id="{97CAE430-B148-4FE1-B142-E196CFFEBAB1}"/>
              </a:ext>
            </a:extLst>
          </p:cNvPr>
          <p:cNvSpPr>
            <a:spLocks noGrp="1"/>
          </p:cNvSpPr>
          <p:nvPr>
            <p:ph type="body" sz="quarter" idx="17" hasCustomPrompt="1"/>
          </p:nvPr>
        </p:nvSpPr>
        <p:spPr>
          <a:xfrm>
            <a:off x="588612" y="461366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Click to add text</a:t>
            </a:r>
          </a:p>
        </p:txBody>
      </p:sp>
      <p:sp>
        <p:nvSpPr>
          <p:cNvPr id="12" name="Text Placeholder">
            <a:extLst>
              <a:ext uri="{FF2B5EF4-FFF2-40B4-BE49-F238E27FC236}">
                <a16:creationId xmlns:a16="http://schemas.microsoft.com/office/drawing/2014/main" id="{F34D7C92-7171-4768-A26F-CE08A04FAAA2}"/>
              </a:ext>
            </a:extLst>
          </p:cNvPr>
          <p:cNvSpPr>
            <a:spLocks noGrp="1"/>
          </p:cNvSpPr>
          <p:nvPr>
            <p:ph type="body" sz="quarter" idx="18" hasCustomPrompt="1"/>
          </p:nvPr>
        </p:nvSpPr>
        <p:spPr>
          <a:xfrm>
            <a:off x="588612" y="4951788"/>
            <a:ext cx="2560320" cy="696142"/>
          </a:xfrm>
        </p:spPr>
        <p:txBody>
          <a:bodyPr lIns="146304" tIns="0" rIns="0" bIns="0" anchor="t" anchorCtr="0">
            <a:normAutofit/>
          </a:bodyPr>
          <a:lstStyle>
            <a:lvl1pPr marL="0" indent="0" algn="l">
              <a:lnSpc>
                <a:spcPct val="100000"/>
              </a:lnSpc>
              <a:spcBef>
                <a:spcPts val="0"/>
              </a:spcBef>
              <a:buNone/>
              <a:defRPr sz="1600" b="0" spc="0" baseline="0">
                <a:solidFill>
                  <a:schemeClr val="tx1"/>
                </a:solidFill>
              </a:defRPr>
            </a:lvl1pPr>
          </a:lstStyle>
          <a:p>
            <a:pPr lvl="0"/>
            <a:r>
              <a:rPr lang="en-US" dirty="0"/>
              <a:t>Click to add text</a:t>
            </a:r>
          </a:p>
        </p:txBody>
      </p:sp>
      <p:sp>
        <p:nvSpPr>
          <p:cNvPr id="13" name="Picture Placeholder">
            <a:extLst>
              <a:ext uri="{FF2B5EF4-FFF2-40B4-BE49-F238E27FC236}">
                <a16:creationId xmlns:a16="http://schemas.microsoft.com/office/drawing/2014/main" id="{91EBE236-D9BF-46C4-8CE2-60F7CD40E76D}"/>
              </a:ext>
            </a:extLst>
          </p:cNvPr>
          <p:cNvSpPr>
            <a:spLocks noGrp="1"/>
          </p:cNvSpPr>
          <p:nvPr>
            <p:ph type="pic" sz="quarter" idx="14" hasCustomPrompt="1"/>
          </p:nvPr>
        </p:nvSpPr>
        <p:spPr>
          <a:xfrm>
            <a:off x="3413623" y="2800318"/>
            <a:ext cx="2326777" cy="1764792"/>
          </a:xfrm>
          <a:solidFill>
            <a:srgbClr val="9CF395"/>
          </a:solidFill>
          <a:ln>
            <a:solidFill>
              <a:schemeClr val="accent1"/>
            </a:solidFill>
          </a:ln>
        </p:spPr>
        <p:txBody>
          <a:bodyPr anchor="t" anchorCtr="0">
            <a:normAutofit/>
          </a:bodyPr>
          <a:lstStyle>
            <a:lvl1pPr marL="0" indent="0" algn="l">
              <a:buNone/>
              <a:defRPr sz="14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14" name="Text Placeholder">
            <a:extLst>
              <a:ext uri="{FF2B5EF4-FFF2-40B4-BE49-F238E27FC236}">
                <a16:creationId xmlns:a16="http://schemas.microsoft.com/office/drawing/2014/main" id="{3755B2FB-A969-40D9-919A-8DBCA8B76552}"/>
              </a:ext>
            </a:extLst>
          </p:cNvPr>
          <p:cNvSpPr>
            <a:spLocks noGrp="1"/>
          </p:cNvSpPr>
          <p:nvPr>
            <p:ph type="body" sz="quarter" idx="19" hasCustomPrompt="1"/>
          </p:nvPr>
        </p:nvSpPr>
        <p:spPr>
          <a:xfrm>
            <a:off x="3413623" y="4613666"/>
            <a:ext cx="2326777"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Click to add text</a:t>
            </a:r>
          </a:p>
        </p:txBody>
      </p:sp>
      <p:sp>
        <p:nvSpPr>
          <p:cNvPr id="15" name="Text Placeholder">
            <a:extLst>
              <a:ext uri="{FF2B5EF4-FFF2-40B4-BE49-F238E27FC236}">
                <a16:creationId xmlns:a16="http://schemas.microsoft.com/office/drawing/2014/main" id="{C047E0AE-451F-4E70-A217-3D51A5FCA8D0}"/>
              </a:ext>
            </a:extLst>
          </p:cNvPr>
          <p:cNvSpPr>
            <a:spLocks noGrp="1"/>
          </p:cNvSpPr>
          <p:nvPr>
            <p:ph type="body" sz="quarter" idx="20" hasCustomPrompt="1"/>
          </p:nvPr>
        </p:nvSpPr>
        <p:spPr>
          <a:xfrm>
            <a:off x="3413623" y="4951788"/>
            <a:ext cx="2326777" cy="696142"/>
          </a:xfrm>
        </p:spPr>
        <p:txBody>
          <a:bodyPr lIns="146304" tIns="0" rIns="0" bIns="0" anchor="t" anchorCtr="0">
            <a:normAutofit/>
          </a:bodyPr>
          <a:lstStyle>
            <a:lvl1pPr marL="0" indent="0" algn="l">
              <a:lnSpc>
                <a:spcPct val="100000"/>
              </a:lnSpc>
              <a:spcBef>
                <a:spcPts val="0"/>
              </a:spcBef>
              <a:buNone/>
              <a:defRPr sz="1600" b="0" spc="0" baseline="0">
                <a:solidFill>
                  <a:schemeClr val="tx1"/>
                </a:solidFill>
              </a:defRPr>
            </a:lvl1pPr>
          </a:lstStyle>
          <a:p>
            <a:pPr lvl="0"/>
            <a:r>
              <a:rPr lang="en-US" dirty="0"/>
              <a:t>Click to add text</a:t>
            </a:r>
          </a:p>
        </p:txBody>
      </p:sp>
      <p:sp>
        <p:nvSpPr>
          <p:cNvPr id="16" name="Picture Placeholder">
            <a:extLst>
              <a:ext uri="{FF2B5EF4-FFF2-40B4-BE49-F238E27FC236}">
                <a16:creationId xmlns:a16="http://schemas.microsoft.com/office/drawing/2014/main" id="{92DC936D-218B-4AB2-A141-83C839EE378E}"/>
              </a:ext>
            </a:extLst>
          </p:cNvPr>
          <p:cNvSpPr>
            <a:spLocks noGrp="1"/>
          </p:cNvSpPr>
          <p:nvPr>
            <p:ph type="pic" sz="quarter" idx="15" hasCustomPrompt="1"/>
          </p:nvPr>
        </p:nvSpPr>
        <p:spPr>
          <a:xfrm>
            <a:off x="6224179" y="2800318"/>
            <a:ext cx="2560320" cy="1764792"/>
          </a:xfrm>
          <a:solidFill>
            <a:srgbClr val="9CF395"/>
          </a:solidFill>
          <a:ln>
            <a:solidFill>
              <a:schemeClr val="accent1"/>
            </a:solidFill>
          </a:ln>
        </p:spPr>
        <p:txBody>
          <a:bodyPr anchor="t" anchorCtr="0">
            <a:normAutofit/>
          </a:bodyPr>
          <a:lstStyle>
            <a:lvl1pPr marL="0" indent="0" algn="l">
              <a:buNone/>
              <a:defRPr sz="14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17" name="Text Placeholder">
            <a:extLst>
              <a:ext uri="{FF2B5EF4-FFF2-40B4-BE49-F238E27FC236}">
                <a16:creationId xmlns:a16="http://schemas.microsoft.com/office/drawing/2014/main" id="{5085FD65-394A-47FA-BF7A-013D84C8706A}"/>
              </a:ext>
            </a:extLst>
          </p:cNvPr>
          <p:cNvSpPr>
            <a:spLocks noGrp="1"/>
          </p:cNvSpPr>
          <p:nvPr>
            <p:ph type="body" sz="quarter" idx="21" hasCustomPrompt="1"/>
          </p:nvPr>
        </p:nvSpPr>
        <p:spPr>
          <a:xfrm>
            <a:off x="6224179" y="461366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Click to add text</a:t>
            </a:r>
          </a:p>
        </p:txBody>
      </p:sp>
      <p:sp>
        <p:nvSpPr>
          <p:cNvPr id="18" name="Text Placeholder">
            <a:extLst>
              <a:ext uri="{FF2B5EF4-FFF2-40B4-BE49-F238E27FC236}">
                <a16:creationId xmlns:a16="http://schemas.microsoft.com/office/drawing/2014/main" id="{23417874-DD14-461C-B278-0DE8032D272B}"/>
              </a:ext>
            </a:extLst>
          </p:cNvPr>
          <p:cNvSpPr>
            <a:spLocks noGrp="1"/>
          </p:cNvSpPr>
          <p:nvPr>
            <p:ph type="body" sz="quarter" idx="22" hasCustomPrompt="1"/>
          </p:nvPr>
        </p:nvSpPr>
        <p:spPr>
          <a:xfrm>
            <a:off x="6224179" y="4951788"/>
            <a:ext cx="2560320" cy="696142"/>
          </a:xfrm>
        </p:spPr>
        <p:txBody>
          <a:bodyPr lIns="146304" tIns="0" rIns="0" bIns="0" anchor="t" anchorCtr="0">
            <a:normAutofit/>
          </a:bodyPr>
          <a:lstStyle>
            <a:lvl1pPr marL="0" indent="0" algn="l">
              <a:lnSpc>
                <a:spcPct val="100000"/>
              </a:lnSpc>
              <a:spcBef>
                <a:spcPts val="0"/>
              </a:spcBef>
              <a:buNone/>
              <a:defRPr sz="1600" b="0" spc="0" baseline="0">
                <a:solidFill>
                  <a:schemeClr val="tx1"/>
                </a:solidFill>
              </a:defRPr>
            </a:lvl1pPr>
          </a:lstStyle>
          <a:p>
            <a:pPr lvl="0"/>
            <a:r>
              <a:rPr lang="en-US" dirty="0"/>
              <a:t>Click to add text</a:t>
            </a:r>
          </a:p>
        </p:txBody>
      </p:sp>
      <p:sp>
        <p:nvSpPr>
          <p:cNvPr id="19" name="Picture Placeholder">
            <a:extLst>
              <a:ext uri="{FF2B5EF4-FFF2-40B4-BE49-F238E27FC236}">
                <a16:creationId xmlns:a16="http://schemas.microsoft.com/office/drawing/2014/main" id="{A8685BFC-DF7F-4414-8D3E-652C9EF13554}"/>
              </a:ext>
            </a:extLst>
          </p:cNvPr>
          <p:cNvSpPr>
            <a:spLocks noGrp="1"/>
          </p:cNvSpPr>
          <p:nvPr>
            <p:ph type="pic" sz="quarter" idx="16" hasCustomPrompt="1"/>
          </p:nvPr>
        </p:nvSpPr>
        <p:spPr>
          <a:xfrm>
            <a:off x="9028350" y="2801105"/>
            <a:ext cx="2560320" cy="1764792"/>
          </a:xfrm>
          <a:solidFill>
            <a:srgbClr val="9CF395"/>
          </a:solidFill>
          <a:ln>
            <a:solidFill>
              <a:schemeClr val="accent1"/>
            </a:solidFill>
          </a:ln>
        </p:spPr>
        <p:txBody>
          <a:bodyPr anchor="t" anchorCtr="0">
            <a:normAutofit/>
          </a:bodyPr>
          <a:lstStyle>
            <a:lvl1pPr marL="0" indent="0" algn="l">
              <a:buNone/>
              <a:defRPr sz="14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on symbol to add picture. After include alt text</a:t>
            </a:r>
          </a:p>
        </p:txBody>
      </p:sp>
      <p:sp>
        <p:nvSpPr>
          <p:cNvPr id="20" name="Text Placeholder">
            <a:extLst>
              <a:ext uri="{FF2B5EF4-FFF2-40B4-BE49-F238E27FC236}">
                <a16:creationId xmlns:a16="http://schemas.microsoft.com/office/drawing/2014/main" id="{801A82CD-E0FD-4C28-B287-439356FAE8D1}"/>
              </a:ext>
            </a:extLst>
          </p:cNvPr>
          <p:cNvSpPr>
            <a:spLocks noGrp="1"/>
          </p:cNvSpPr>
          <p:nvPr>
            <p:ph type="body" sz="quarter" idx="23" hasCustomPrompt="1"/>
          </p:nvPr>
        </p:nvSpPr>
        <p:spPr>
          <a:xfrm>
            <a:off x="9028350" y="461366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Click to add text</a:t>
            </a:r>
          </a:p>
        </p:txBody>
      </p:sp>
      <p:sp>
        <p:nvSpPr>
          <p:cNvPr id="21" name="Text Placeholder">
            <a:extLst>
              <a:ext uri="{FF2B5EF4-FFF2-40B4-BE49-F238E27FC236}">
                <a16:creationId xmlns:a16="http://schemas.microsoft.com/office/drawing/2014/main" id="{C1ACEAC1-C62C-4024-9525-268AB724274D}"/>
              </a:ext>
            </a:extLst>
          </p:cNvPr>
          <p:cNvSpPr>
            <a:spLocks noGrp="1"/>
          </p:cNvSpPr>
          <p:nvPr>
            <p:ph type="body" sz="quarter" idx="24" hasCustomPrompt="1"/>
          </p:nvPr>
        </p:nvSpPr>
        <p:spPr>
          <a:xfrm>
            <a:off x="9028350" y="4951788"/>
            <a:ext cx="2560320" cy="696142"/>
          </a:xfrm>
        </p:spPr>
        <p:txBody>
          <a:bodyPr lIns="146304" tIns="0" rIns="0" bIns="0" anchor="t" anchorCtr="0">
            <a:normAutofit/>
          </a:bodyPr>
          <a:lstStyle>
            <a:lvl1pPr marL="0" indent="0" algn="l">
              <a:lnSpc>
                <a:spcPct val="100000"/>
              </a:lnSpc>
              <a:spcBef>
                <a:spcPts val="0"/>
              </a:spcBef>
              <a:buNone/>
              <a:defRPr sz="1600" b="0" spc="0" baseline="0">
                <a:solidFill>
                  <a:schemeClr val="tx1"/>
                </a:solidFill>
              </a:defRPr>
            </a:lvl1pPr>
          </a:lstStyle>
          <a:p>
            <a:pPr lvl="0"/>
            <a:r>
              <a:rPr lang="en-US" dirty="0"/>
              <a:t>Click to add text</a:t>
            </a:r>
          </a:p>
        </p:txBody>
      </p:sp>
    </p:spTree>
    <p:extLst>
      <p:ext uri="{BB962C8B-B14F-4D97-AF65-F5344CB8AC3E}">
        <p14:creationId xmlns:p14="http://schemas.microsoft.com/office/powerpoint/2010/main" val="365271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yout 7">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C3CF926-D9CF-C29F-A70A-6BE012952B86}"/>
              </a:ext>
            </a:extLst>
          </p:cNvPr>
          <p:cNvSpPr>
            <a:spLocks noGrp="1"/>
          </p:cNvSpPr>
          <p:nvPr>
            <p:ph type="title"/>
          </p:nvPr>
        </p:nvSpPr>
        <p:spPr>
          <a:xfrm>
            <a:off x="446086" y="3833078"/>
            <a:ext cx="11371876" cy="532014"/>
          </a:xfrm>
        </p:spPr>
        <p:txBody>
          <a:bodyPr>
            <a:noAutofit/>
          </a:bodyPr>
          <a:lstStyle/>
          <a:p>
            <a:r>
              <a:rPr lang="en-US">
                <a:solidFill>
                  <a:schemeClr val="tx2"/>
                </a:solidFill>
              </a:rPr>
              <a:t>Click to edit Master title style</a:t>
            </a:r>
            <a:endParaRPr lang="en-US" dirty="0">
              <a:solidFill>
                <a:schemeClr val="tx2"/>
              </a:solidFill>
            </a:endParaRPr>
          </a:p>
        </p:txBody>
      </p:sp>
      <p:sp>
        <p:nvSpPr>
          <p:cNvPr id="2" name="Content Placeholder" descr="Tag=AccentColor&#10;Flavor=Light&#10;Target=Bullets">
            <a:extLst>
              <a:ext uri="{FF2B5EF4-FFF2-40B4-BE49-F238E27FC236}">
                <a16:creationId xmlns:a16="http://schemas.microsoft.com/office/drawing/2014/main" id="{9490715F-B442-3EBC-5142-FA413FA2ADF2}"/>
              </a:ext>
            </a:extLst>
          </p:cNvPr>
          <p:cNvSpPr>
            <a:spLocks noGrp="1"/>
          </p:cNvSpPr>
          <p:nvPr>
            <p:ph idx="1" hasCustomPrompt="1"/>
          </p:nvPr>
        </p:nvSpPr>
        <p:spPr>
          <a:xfrm>
            <a:off x="446087" y="4688540"/>
            <a:ext cx="11371876" cy="1684827"/>
          </a:xfrm>
        </p:spPr>
        <p:txBody>
          <a:bodyPr anchor="t" anchorCtr="0">
            <a:normAutofit/>
          </a:bodyPr>
          <a:lstStyle>
            <a:lvl1pPr marL="0" indent="0">
              <a:buNone/>
              <a:defRPr/>
            </a:lvl1pPr>
          </a:lstStyle>
          <a:p>
            <a:pPr marL="0" marR="0" lvl="0" indent="0" algn="l" defTabSz="457200" rtl="0" eaLnBrk="1" fontAlgn="auto" latinLnBrk="0" hangingPunct="1">
              <a:lnSpc>
                <a:spcPct val="100000"/>
              </a:lnSpc>
              <a:spcBef>
                <a:spcPct val="20000"/>
              </a:spcBef>
              <a:spcAft>
                <a:spcPts val="600"/>
              </a:spcAft>
              <a:buClr>
                <a:schemeClr val="accent1"/>
              </a:buClr>
              <a:buSzPct val="92000"/>
              <a:buFontTx/>
              <a:buNone/>
              <a:tabLst/>
              <a:defRPr/>
            </a:pPr>
            <a:r>
              <a:rPr lang="en-US" dirty="0"/>
              <a:t>Click here to add text or select icon below.</a:t>
            </a:r>
          </a:p>
        </p:txBody>
      </p:sp>
      <p:sp>
        <p:nvSpPr>
          <p:cNvPr id="12" name="Picture Placeholder">
            <a:extLst>
              <a:ext uri="{FF2B5EF4-FFF2-40B4-BE49-F238E27FC236}">
                <a16:creationId xmlns:a16="http://schemas.microsoft.com/office/drawing/2014/main" id="{5972A87D-479C-4157-A7C5-33D8FC7B2974}"/>
              </a:ext>
            </a:extLst>
          </p:cNvPr>
          <p:cNvSpPr>
            <a:spLocks noGrp="1"/>
          </p:cNvSpPr>
          <p:nvPr>
            <p:ph type="pic" sz="quarter" idx="13" hasCustomPrompt="1"/>
          </p:nvPr>
        </p:nvSpPr>
        <p:spPr>
          <a:xfrm>
            <a:off x="448056" y="693279"/>
            <a:ext cx="2578608" cy="2816352"/>
          </a:xfrm>
          <a:solidFill>
            <a:srgbClr val="9CF395"/>
          </a:solidFill>
        </p:spPr>
        <p:txBody>
          <a:bodyPr anchor="t">
            <a:normAutofit/>
          </a:bodyPr>
          <a:lstStyle>
            <a:lvl1pPr marL="0" indent="0" algn="l">
              <a:buNone/>
              <a:defRPr sz="16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 and include alt text</a:t>
            </a:r>
          </a:p>
        </p:txBody>
      </p:sp>
      <p:sp>
        <p:nvSpPr>
          <p:cNvPr id="13" name="Picture Placeholder">
            <a:extLst>
              <a:ext uri="{FF2B5EF4-FFF2-40B4-BE49-F238E27FC236}">
                <a16:creationId xmlns:a16="http://schemas.microsoft.com/office/drawing/2014/main" id="{78EE581A-A98D-4A1B-B826-3C60801D6672}"/>
              </a:ext>
            </a:extLst>
          </p:cNvPr>
          <p:cNvSpPr>
            <a:spLocks noGrp="1"/>
          </p:cNvSpPr>
          <p:nvPr>
            <p:ph type="pic" sz="quarter" idx="14" hasCustomPrompt="1"/>
          </p:nvPr>
        </p:nvSpPr>
        <p:spPr>
          <a:xfrm>
            <a:off x="3225800" y="693279"/>
            <a:ext cx="2578608" cy="2816352"/>
          </a:xfrm>
          <a:solidFill>
            <a:srgbClr val="9CF395"/>
          </a:solidFill>
        </p:spPr>
        <p:txBody>
          <a:bodyPr anchor="t">
            <a:normAutofit/>
          </a:bodyPr>
          <a:lstStyle>
            <a:lvl1pPr marL="0" indent="0" algn="l">
              <a:buNone/>
              <a:defRPr sz="16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 and include alt text</a:t>
            </a:r>
          </a:p>
        </p:txBody>
      </p:sp>
      <p:sp>
        <p:nvSpPr>
          <p:cNvPr id="14" name="Picture Placeholder">
            <a:extLst>
              <a:ext uri="{FF2B5EF4-FFF2-40B4-BE49-F238E27FC236}">
                <a16:creationId xmlns:a16="http://schemas.microsoft.com/office/drawing/2014/main" id="{16AE88BE-E502-4D34-AAE9-6EE48F1ACE29}"/>
              </a:ext>
            </a:extLst>
          </p:cNvPr>
          <p:cNvSpPr>
            <a:spLocks noGrp="1"/>
          </p:cNvSpPr>
          <p:nvPr>
            <p:ph type="pic" sz="quarter" idx="15" hasCustomPrompt="1"/>
          </p:nvPr>
        </p:nvSpPr>
        <p:spPr>
          <a:xfrm>
            <a:off x="6257544" y="693279"/>
            <a:ext cx="2578608" cy="2816352"/>
          </a:xfrm>
          <a:solidFill>
            <a:srgbClr val="9CF395"/>
          </a:solidFill>
        </p:spPr>
        <p:txBody>
          <a:bodyPr anchor="t">
            <a:normAutofit/>
          </a:bodyPr>
          <a:lstStyle>
            <a:lvl1pPr marL="0" indent="0" algn="l">
              <a:buNone/>
              <a:defRPr sz="16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 and include alt text</a:t>
            </a:r>
          </a:p>
        </p:txBody>
      </p:sp>
      <p:sp>
        <p:nvSpPr>
          <p:cNvPr id="16" name="Picture Placeholder">
            <a:extLst>
              <a:ext uri="{FF2B5EF4-FFF2-40B4-BE49-F238E27FC236}">
                <a16:creationId xmlns:a16="http://schemas.microsoft.com/office/drawing/2014/main" id="{9FD0C6B3-E0D9-4177-8079-178D1B0F530D}"/>
              </a:ext>
            </a:extLst>
          </p:cNvPr>
          <p:cNvSpPr>
            <a:spLocks noGrp="1"/>
          </p:cNvSpPr>
          <p:nvPr>
            <p:ph type="pic" sz="quarter" idx="16" hasCustomPrompt="1"/>
          </p:nvPr>
        </p:nvSpPr>
        <p:spPr>
          <a:xfrm>
            <a:off x="9162288" y="693279"/>
            <a:ext cx="2578608" cy="2816352"/>
          </a:xfrm>
          <a:solidFill>
            <a:srgbClr val="9CF395"/>
          </a:solidFill>
        </p:spPr>
        <p:txBody>
          <a:bodyPr anchor="t">
            <a:normAutofit/>
          </a:bodyPr>
          <a:lstStyle>
            <a:lvl1pPr marL="0" indent="0" algn="l">
              <a:buNone/>
              <a:defRPr sz="1600"/>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add picture and include alt text</a:t>
            </a:r>
          </a:p>
        </p:txBody>
      </p:sp>
    </p:spTree>
    <p:extLst>
      <p:ext uri="{BB962C8B-B14F-4D97-AF65-F5344CB8AC3E}">
        <p14:creationId xmlns:p14="http://schemas.microsoft.com/office/powerpoint/2010/main" val="392347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yout 8">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2A3DB05-0617-7F51-CA4C-5462EC6A0FC9}"/>
              </a:ext>
            </a:extLst>
          </p:cNvPr>
          <p:cNvSpPr>
            <a:spLocks noGrp="1"/>
          </p:cNvSpPr>
          <p:nvPr>
            <p:ph type="title"/>
          </p:nvPr>
        </p:nvSpPr>
        <p:spPr>
          <a:xfrm>
            <a:off x="446088" y="964277"/>
            <a:ext cx="11247148" cy="532014"/>
          </a:xfrm>
        </p:spPr>
        <p:txBody>
          <a:bodyPr>
            <a:noAutofit/>
          </a:bodyPr>
          <a:lstStyle/>
          <a:p>
            <a:r>
              <a:rPr lang="en-US">
                <a:solidFill>
                  <a:schemeClr val="tx2"/>
                </a:solidFill>
              </a:rPr>
              <a:t>Click to edit Master title style</a:t>
            </a:r>
            <a:endParaRPr lang="en-US" dirty="0">
              <a:solidFill>
                <a:schemeClr val="tx2"/>
              </a:solidFill>
            </a:endParaRPr>
          </a:p>
        </p:txBody>
      </p:sp>
    </p:spTree>
    <p:extLst>
      <p:ext uri="{BB962C8B-B14F-4D97-AF65-F5344CB8AC3E}">
        <p14:creationId xmlns:p14="http://schemas.microsoft.com/office/powerpoint/2010/main" val="362801319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9E45-3C76-4CC2-388F-5302684FCF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0C12FD-5AEE-A8D0-88E3-3BDAC871FF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7A0EE-2509-4403-C955-B722C869DAA3}"/>
              </a:ext>
            </a:extLst>
          </p:cNvPr>
          <p:cNvSpPr>
            <a:spLocks noGrp="1"/>
          </p:cNvSpPr>
          <p:nvPr>
            <p:ph type="dt" sz="half" idx="10"/>
          </p:nvPr>
        </p:nvSpPr>
        <p:spPr/>
        <p:txBody>
          <a:bodyPr/>
          <a:lstStyle/>
          <a:p>
            <a:fld id="{129F2ADC-B80C-45F6-A29A-2CDE96CDC8F9}" type="datetimeFigureOut">
              <a:rPr lang="en-GB" smtClean="0"/>
              <a:t>23/10/2024</a:t>
            </a:fld>
            <a:endParaRPr lang="en-GB"/>
          </a:p>
        </p:txBody>
      </p:sp>
      <p:sp>
        <p:nvSpPr>
          <p:cNvPr id="5" name="Footer Placeholder 4">
            <a:extLst>
              <a:ext uri="{FF2B5EF4-FFF2-40B4-BE49-F238E27FC236}">
                <a16:creationId xmlns:a16="http://schemas.microsoft.com/office/drawing/2014/main" id="{CA33D5E2-44EB-7290-CBB8-CA376E0F88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823C51-51A5-E7B1-4522-F69B131ED250}"/>
              </a:ext>
            </a:extLst>
          </p:cNvPr>
          <p:cNvSpPr>
            <a:spLocks noGrp="1"/>
          </p:cNvSpPr>
          <p:nvPr>
            <p:ph type="sldNum" sz="quarter" idx="12"/>
          </p:nvPr>
        </p:nvSpPr>
        <p:spPr/>
        <p:txBody>
          <a:bodyPr/>
          <a:lstStyle/>
          <a:p>
            <a:fld id="{DF0B2E41-9E1C-47F8-841C-1EC09E1CA617}" type="slidenum">
              <a:rPr lang="en-GB" smtClean="0"/>
              <a:t>‹#›</a:t>
            </a:fld>
            <a:endParaRPr lang="en-GB"/>
          </a:p>
        </p:txBody>
      </p:sp>
    </p:spTree>
    <p:extLst>
      <p:ext uri="{BB962C8B-B14F-4D97-AF65-F5344CB8AC3E}">
        <p14:creationId xmlns:p14="http://schemas.microsoft.com/office/powerpoint/2010/main" val="1856077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77217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4265834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 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142945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748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dirty="0"/>
              <a:t>TITLE</a:t>
            </a:r>
            <a:endParaRPr lang="en-GB" dirty="0"/>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dirty="0"/>
            </a:br>
            <a:r>
              <a:rPr lang="en-US" dirty="0"/>
              <a:t>SUBTITLE</a:t>
            </a:r>
            <a:endParaRPr lang="en-GB" dirty="0"/>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019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dirty="0"/>
              <a:t>Title </a:t>
            </a:r>
            <a:endParaRPr lang="en-GB" dirty="0"/>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23/10/2024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875279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23/10/2024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dirty="0"/>
              <a:t>Title</a:t>
            </a:r>
            <a:endParaRPr lang="en-GB" dirty="0"/>
          </a:p>
        </p:txBody>
      </p:sp>
    </p:spTree>
    <p:extLst>
      <p:ext uri="{BB962C8B-B14F-4D97-AF65-F5344CB8AC3E}">
        <p14:creationId xmlns:p14="http://schemas.microsoft.com/office/powerpoint/2010/main" val="62194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487606"/>
            <a:ext cx="12192000" cy="4435522"/>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rgbClr val="7A8791"/>
          </a:solidFill>
        </p:spPr>
        <p:txBody>
          <a:bodyPr wrap="square" lIns="0" tIns="0" rIns="0" bIns="0" rtlCol="0"/>
          <a:lstStyle/>
          <a:p>
            <a:endParaRPr sz="1092" dirty="0">
              <a:solidFill>
                <a:schemeClr val="bg1"/>
              </a:solidFill>
              <a:latin typeface="Trebuchet MS" panose="020B0603020202020204" pitchFamily="34" charset="0"/>
            </a:endParaRPr>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dirty="0"/>
              <a:t>Click to add title</a:t>
            </a:r>
            <a:endParaRPr lang="en-GB" dirty="0"/>
          </a:p>
        </p:txBody>
      </p:sp>
    </p:spTree>
    <p:extLst>
      <p:ext uri="{BB962C8B-B14F-4D97-AF65-F5344CB8AC3E}">
        <p14:creationId xmlns:p14="http://schemas.microsoft.com/office/powerpoint/2010/main" val="385885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C58E-1073-C34B-EAAB-630B55730D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39137B-26AC-654C-63DA-804269B6C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0271D4-7267-A68A-4FAF-E45074ACAEA4}"/>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3CDE4228-E9C5-4289-C9A6-9976261DA4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F1A91C-0CF2-4336-EFEA-B0D361F47793}"/>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872649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9FD3-D1AD-3E2A-0938-2BA93CFEDD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76CB47-E3C0-D0B9-6B6D-E12DBA712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DC23-A193-89CE-A429-D06147FEDD7F}"/>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E23FA27B-EB50-EEBB-261A-77C66B89CA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355CE9-3A42-6237-576C-CC0E37A41278}"/>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632606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621D-C991-CB34-22E8-A134BEA81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1B643B-6458-4DD2-DD30-009D539809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1F212-BCAA-2905-6B81-B9396D41FADB}"/>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40F5124D-9B12-6C2C-1A1A-1CC41C8D34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1708D-343E-6FBC-B25C-CEC4F661C866}"/>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181783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221C-068F-4102-957F-46AC9641F7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98A793-9844-E205-BB4C-BB15EC9BA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274B1B-D84C-ADF0-0D8D-B1296C3EA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2C82AD-19AD-93CE-21E7-D5A29DE5CE16}"/>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6" name="Footer Placeholder 5">
            <a:extLst>
              <a:ext uri="{FF2B5EF4-FFF2-40B4-BE49-F238E27FC236}">
                <a16:creationId xmlns:a16="http://schemas.microsoft.com/office/drawing/2014/main" id="{48A8E4DE-25C3-678D-9630-6A3D5DB8FC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43FAA1-8120-1A79-0EB8-C16E3B927BE6}"/>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3010235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7F1B-078D-6C4D-1D58-7D8D9875D9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19DF0F-D50B-9DF4-EADE-43004E0CF4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22FC8-16CF-F8CC-9987-16A765A8BE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DF3878-8B1F-0009-CB7C-ECB6F44B79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20DC1-A7B6-594B-7F4B-4C8B2366C5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EE4667-34EF-D4AF-B21C-0222A564737A}"/>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8" name="Footer Placeholder 7">
            <a:extLst>
              <a:ext uri="{FF2B5EF4-FFF2-40B4-BE49-F238E27FC236}">
                <a16:creationId xmlns:a16="http://schemas.microsoft.com/office/drawing/2014/main" id="{0ED2E545-AFB0-5AFF-DA8A-C35DCC29C7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E1AA75-5DE8-12FA-1FA8-EA5F1C096083}"/>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1900303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4FE8-67E1-81A6-D490-5B58108EC1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53E292-C1A5-B5A6-9CEC-2FDFE7D398AE}"/>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4" name="Footer Placeholder 3">
            <a:extLst>
              <a:ext uri="{FF2B5EF4-FFF2-40B4-BE49-F238E27FC236}">
                <a16:creationId xmlns:a16="http://schemas.microsoft.com/office/drawing/2014/main" id="{F39ED889-91B8-5A5B-B136-775C1F67F5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21B7045-3002-25F0-1501-801DDB633860}"/>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875438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AD1DA-E5AF-F429-EDC8-19263FF0E8D1}"/>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3" name="Footer Placeholder 2">
            <a:extLst>
              <a:ext uri="{FF2B5EF4-FFF2-40B4-BE49-F238E27FC236}">
                <a16:creationId xmlns:a16="http://schemas.microsoft.com/office/drawing/2014/main" id="{D865940B-9CF0-3B57-6A7B-CEF8C64151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FD9D8A-960C-2798-114C-B83DA6014775}"/>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262335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159E-71B7-96C3-5677-8B561219C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9C6DEC-4495-904E-8AAA-24F863DC8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2E70D6-162D-0414-7926-67D0FA47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92D5CC-1574-5DAE-8FA9-FCAE618649D4}"/>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6" name="Footer Placeholder 5">
            <a:extLst>
              <a:ext uri="{FF2B5EF4-FFF2-40B4-BE49-F238E27FC236}">
                <a16:creationId xmlns:a16="http://schemas.microsoft.com/office/drawing/2014/main" id="{E7FB934B-909D-A41F-F432-809C7059F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C2FE64-DFAE-B389-CC1F-826C3B3CADB0}"/>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3878766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777D5-0A80-E130-530C-CE410660B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1FA27E-CF71-14EC-53E1-CA7064EEE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153254-7240-5F39-310E-23730B219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66242-91D0-AC9E-CDC2-897157AEFC6A}"/>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6" name="Footer Placeholder 5">
            <a:extLst>
              <a:ext uri="{FF2B5EF4-FFF2-40B4-BE49-F238E27FC236}">
                <a16:creationId xmlns:a16="http://schemas.microsoft.com/office/drawing/2014/main" id="{341AFC00-FC0E-2CAC-CC7E-6079E31221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B379CF-E0AB-76A0-2EEE-697F71BE41DD}"/>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2796430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CF4-F828-1215-86DF-2886B84E94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DDF2A4-6A15-0852-8C0B-C4A452ADFB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83BCC-34E5-229A-7C3A-69578D8AB5D9}"/>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1A81E1F5-186B-96C4-DBAD-B8D48C9684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FF9F6-244B-6CCF-4BA5-1CBB35E8FDFC}"/>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179596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A6598-C0DC-722D-252A-1B2F54A1E5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340598-AA05-2533-ED01-209512472A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8A0517-EBFE-DBBE-914C-B637CF88B3EC}"/>
              </a:ext>
            </a:extLst>
          </p:cNvPr>
          <p:cNvSpPr>
            <a:spLocks noGrp="1"/>
          </p:cNvSpPr>
          <p:nvPr>
            <p:ph type="dt" sz="half" idx="10"/>
          </p:nvPr>
        </p:nvSpPr>
        <p:spPr/>
        <p:txBody>
          <a:body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1542DD91-4D5A-F7F1-4157-EB7AEA0552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5F2592-CBCE-41D4-A956-5DDD85F763FE}"/>
              </a:ext>
            </a:extLst>
          </p:cNvPr>
          <p:cNvSpPr>
            <a:spLocks noGrp="1"/>
          </p:cNvSpPr>
          <p:nvPr>
            <p:ph type="sldNum" sz="quarter" idx="12"/>
          </p:nvPr>
        </p:nvSpPr>
        <p:spPr/>
        <p:txBody>
          <a:bodyPr/>
          <a:lstStyle/>
          <a:p>
            <a:fld id="{30F43645-054D-4789-A7B4-252E3ACE0725}" type="slidenum">
              <a:rPr lang="en-GB" smtClean="0"/>
              <a:t>‹#›</a:t>
            </a:fld>
            <a:endParaRPr lang="en-GB"/>
          </a:p>
        </p:txBody>
      </p:sp>
    </p:spTree>
    <p:extLst>
      <p:ext uri="{BB962C8B-B14F-4D97-AF65-F5344CB8AC3E}">
        <p14:creationId xmlns:p14="http://schemas.microsoft.com/office/powerpoint/2010/main" val="1630471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CD02-2DDC-E486-1243-45E30F52A1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44DFBE-E092-B05E-089E-C8D7EC38E457}"/>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4" name="Footer Placeholder 3">
            <a:extLst>
              <a:ext uri="{FF2B5EF4-FFF2-40B4-BE49-F238E27FC236}">
                <a16:creationId xmlns:a16="http://schemas.microsoft.com/office/drawing/2014/main" id="{A23F9EF1-3506-DAF8-8376-DC4BECD13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59CC01-D456-6B57-922C-C23251B96316}"/>
              </a:ext>
            </a:extLst>
          </p:cNvPr>
          <p:cNvSpPr>
            <a:spLocks noGrp="1"/>
          </p:cNvSpPr>
          <p:nvPr>
            <p:ph type="sldNum" sz="quarter" idx="12"/>
          </p:nvPr>
        </p:nvSpPr>
        <p:spPr/>
        <p:txBody>
          <a:bodyPr/>
          <a:lstStyle/>
          <a:p>
            <a:fld id="{500DE340-650C-4E3D-9C9F-AB6A9BF12BCC}" type="slidenum">
              <a:rPr lang="en-GB" smtClean="0"/>
              <a:t>‹#›</a:t>
            </a:fld>
            <a:endParaRPr lang="en-GB"/>
          </a:p>
        </p:txBody>
      </p:sp>
      <p:sp>
        <p:nvSpPr>
          <p:cNvPr id="6" name="Content Placeholder 2">
            <a:extLst>
              <a:ext uri="{FF2B5EF4-FFF2-40B4-BE49-F238E27FC236}">
                <a16:creationId xmlns:a16="http://schemas.microsoft.com/office/drawing/2014/main" id="{DC6B3D5F-1B60-419F-1CDC-D2EA4A90A1CA}"/>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48283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82F1-78B9-635A-E6C0-FB9751CEAB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5BAB87-4390-D931-CB48-9DD00EA35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ECAF2F-780B-B800-3C9D-409B987D1AED}"/>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5" name="Footer Placeholder 4">
            <a:extLst>
              <a:ext uri="{FF2B5EF4-FFF2-40B4-BE49-F238E27FC236}">
                <a16:creationId xmlns:a16="http://schemas.microsoft.com/office/drawing/2014/main" id="{7128F673-8552-2E40-C7A7-50CA0E435A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1D1FC0-984C-F994-9592-B67DD044BA7B}"/>
              </a:ext>
            </a:extLst>
          </p:cNvPr>
          <p:cNvSpPr>
            <a:spLocks noGrp="1"/>
          </p:cNvSpPr>
          <p:nvPr>
            <p:ph type="sldNum" sz="quarter" idx="12"/>
          </p:nvPr>
        </p:nvSpPr>
        <p:spPr/>
        <p:txBody>
          <a:bodyPr/>
          <a:lstStyle/>
          <a:p>
            <a:fld id="{500DE340-650C-4E3D-9C9F-AB6A9BF12BCC}" type="slidenum">
              <a:rPr lang="en-GB" smtClean="0"/>
              <a:t>‹#›</a:t>
            </a:fld>
            <a:endParaRPr lang="en-GB"/>
          </a:p>
        </p:txBody>
      </p:sp>
      <p:pic>
        <p:nvPicPr>
          <p:cNvPr id="11" name="Picture 10" descr="A logo with words on it&#10;&#10;Description automatically generated">
            <a:extLst>
              <a:ext uri="{FF2B5EF4-FFF2-40B4-BE49-F238E27FC236}">
                <a16:creationId xmlns:a16="http://schemas.microsoft.com/office/drawing/2014/main" id="{A3D7A521-8CD2-67FC-A52A-A824829687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8697" y="33090"/>
            <a:ext cx="1017911" cy="1114034"/>
          </a:xfrm>
          <a:prstGeom prst="rect">
            <a:avLst/>
          </a:prstGeom>
        </p:spPr>
      </p:pic>
      <p:sp>
        <p:nvSpPr>
          <p:cNvPr id="12" name="Title 1">
            <a:extLst>
              <a:ext uri="{FF2B5EF4-FFF2-40B4-BE49-F238E27FC236}">
                <a16:creationId xmlns:a16="http://schemas.microsoft.com/office/drawing/2014/main" id="{6F973F02-2C84-FC4D-E5FF-6A567E287FFF}"/>
              </a:ext>
            </a:extLst>
          </p:cNvPr>
          <p:cNvSpPr txBox="1">
            <a:spLocks/>
          </p:cNvSpPr>
          <p:nvPr userDrawn="1"/>
        </p:nvSpPr>
        <p:spPr>
          <a:xfrm>
            <a:off x="838200" y="280286"/>
            <a:ext cx="10515600" cy="815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Tree>
    <p:extLst>
      <p:ext uri="{BB962C8B-B14F-4D97-AF65-F5344CB8AC3E}">
        <p14:creationId xmlns:p14="http://schemas.microsoft.com/office/powerpoint/2010/main" val="3844410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6C36-F10D-38BE-B6BA-B93E53BFD6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A3D6C8-CE15-108B-603F-B683367441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CB1360-D864-A7EF-6DAA-0011F6FE0787}"/>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5" name="Footer Placeholder 4">
            <a:extLst>
              <a:ext uri="{FF2B5EF4-FFF2-40B4-BE49-F238E27FC236}">
                <a16:creationId xmlns:a16="http://schemas.microsoft.com/office/drawing/2014/main" id="{83B6BC0F-85CD-A005-D6FF-86B8CF4236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C03594-57EA-A369-1EB5-B55D9D71B91F}"/>
              </a:ext>
            </a:extLst>
          </p:cNvPr>
          <p:cNvSpPr>
            <a:spLocks noGrp="1"/>
          </p:cNvSpPr>
          <p:nvPr>
            <p:ph type="sldNum" sz="quarter" idx="12"/>
          </p:nvPr>
        </p:nvSpPr>
        <p:spPr/>
        <p:txBody>
          <a:bodyPr/>
          <a:lstStyle/>
          <a:p>
            <a:fld id="{500DE340-650C-4E3D-9C9F-AB6A9BF12BCC}" type="slidenum">
              <a:rPr lang="en-GB" smtClean="0"/>
              <a:t>‹#›</a:t>
            </a:fld>
            <a:endParaRPr lang="en-GB"/>
          </a:p>
        </p:txBody>
      </p:sp>
    </p:spTree>
    <p:extLst>
      <p:ext uri="{BB962C8B-B14F-4D97-AF65-F5344CB8AC3E}">
        <p14:creationId xmlns:p14="http://schemas.microsoft.com/office/powerpoint/2010/main" val="2113538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CD02-2DDC-E486-1243-45E30F52A1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44DFBE-E092-B05E-089E-C8D7EC38E457}"/>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4" name="Footer Placeholder 3">
            <a:extLst>
              <a:ext uri="{FF2B5EF4-FFF2-40B4-BE49-F238E27FC236}">
                <a16:creationId xmlns:a16="http://schemas.microsoft.com/office/drawing/2014/main" id="{A23F9EF1-3506-DAF8-8376-DC4BECD13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59CC01-D456-6B57-922C-C23251B96316}"/>
              </a:ext>
            </a:extLst>
          </p:cNvPr>
          <p:cNvSpPr>
            <a:spLocks noGrp="1"/>
          </p:cNvSpPr>
          <p:nvPr>
            <p:ph type="sldNum" sz="quarter" idx="12"/>
          </p:nvPr>
        </p:nvSpPr>
        <p:spPr/>
        <p:txBody>
          <a:bodyPr/>
          <a:lstStyle/>
          <a:p>
            <a:fld id="{500DE340-650C-4E3D-9C9F-AB6A9BF12BCC}" type="slidenum">
              <a:rPr lang="en-GB" smtClean="0"/>
              <a:t>‹#›</a:t>
            </a:fld>
            <a:endParaRPr lang="en-GB"/>
          </a:p>
        </p:txBody>
      </p:sp>
      <p:sp>
        <p:nvSpPr>
          <p:cNvPr id="6" name="Content Placeholder 2">
            <a:extLst>
              <a:ext uri="{FF2B5EF4-FFF2-40B4-BE49-F238E27FC236}">
                <a16:creationId xmlns:a16="http://schemas.microsoft.com/office/drawing/2014/main" id="{DC6B3D5F-1B60-419F-1CDC-D2EA4A90A1CA}"/>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70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FC61-F866-BA1A-F741-73B84C6549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D14382C-19DD-447A-20D6-2454237DF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919EF9-C963-A803-EFCA-5B258639A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F6B35-7B3D-1649-32CA-E7EE09BD144D}"/>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6" name="Footer Placeholder 5">
            <a:extLst>
              <a:ext uri="{FF2B5EF4-FFF2-40B4-BE49-F238E27FC236}">
                <a16:creationId xmlns:a16="http://schemas.microsoft.com/office/drawing/2014/main" id="{7DB9A813-D753-3C0F-EC56-B539A4B827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957A75-EA58-178F-22E7-593E5C6CCAA9}"/>
              </a:ext>
            </a:extLst>
          </p:cNvPr>
          <p:cNvSpPr>
            <a:spLocks noGrp="1"/>
          </p:cNvSpPr>
          <p:nvPr>
            <p:ph type="sldNum" sz="quarter" idx="12"/>
          </p:nvPr>
        </p:nvSpPr>
        <p:spPr/>
        <p:txBody>
          <a:bodyPr/>
          <a:lstStyle/>
          <a:p>
            <a:fld id="{500DE340-650C-4E3D-9C9F-AB6A9BF12BCC}" type="slidenum">
              <a:rPr lang="en-GB" smtClean="0"/>
              <a:t>‹#›</a:t>
            </a:fld>
            <a:endParaRPr lang="en-GB"/>
          </a:p>
        </p:txBody>
      </p:sp>
    </p:spTree>
    <p:extLst>
      <p:ext uri="{BB962C8B-B14F-4D97-AF65-F5344CB8AC3E}">
        <p14:creationId xmlns:p14="http://schemas.microsoft.com/office/powerpoint/2010/main" val="882638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10/23/2024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a:p>
        </p:txBody>
      </p:sp>
    </p:spTree>
    <p:extLst>
      <p:ext uri="{BB962C8B-B14F-4D97-AF65-F5344CB8AC3E}">
        <p14:creationId xmlns:p14="http://schemas.microsoft.com/office/powerpoint/2010/main" val="3143240246"/>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10/23/2024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a:p>
        </p:txBody>
      </p:sp>
    </p:spTree>
    <p:extLst>
      <p:ext uri="{BB962C8B-B14F-4D97-AF65-F5344CB8AC3E}">
        <p14:creationId xmlns:p14="http://schemas.microsoft.com/office/powerpoint/2010/main" val="479132143"/>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10/23/2024</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a:p>
        </p:txBody>
      </p:sp>
    </p:spTree>
    <p:extLst>
      <p:ext uri="{BB962C8B-B14F-4D97-AF65-F5344CB8AC3E}">
        <p14:creationId xmlns:p14="http://schemas.microsoft.com/office/powerpoint/2010/main" val="2223871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10/23/2024</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a:p>
        </p:txBody>
      </p:sp>
    </p:spTree>
    <p:extLst>
      <p:ext uri="{BB962C8B-B14F-4D97-AF65-F5344CB8AC3E}">
        <p14:creationId xmlns:p14="http://schemas.microsoft.com/office/powerpoint/2010/main" val="4084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CD02-2DDC-E486-1243-45E30F52A1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44DFBE-E092-B05E-089E-C8D7EC38E457}"/>
              </a:ext>
            </a:extLst>
          </p:cNvPr>
          <p:cNvSpPr>
            <a:spLocks noGrp="1"/>
          </p:cNvSpPr>
          <p:nvPr>
            <p:ph type="dt" sz="half" idx="10"/>
          </p:nvPr>
        </p:nvSpPr>
        <p:spPr/>
        <p:txBody>
          <a:bodyPr/>
          <a:lstStyle/>
          <a:p>
            <a:fld id="{A621D195-D738-400D-9D9C-2DB226DC8744}" type="datetimeFigureOut">
              <a:rPr lang="en-GB" smtClean="0"/>
              <a:t>23/10/2024</a:t>
            </a:fld>
            <a:endParaRPr lang="en-GB"/>
          </a:p>
        </p:txBody>
      </p:sp>
      <p:sp>
        <p:nvSpPr>
          <p:cNvPr id="4" name="Footer Placeholder 3">
            <a:extLst>
              <a:ext uri="{FF2B5EF4-FFF2-40B4-BE49-F238E27FC236}">
                <a16:creationId xmlns:a16="http://schemas.microsoft.com/office/drawing/2014/main" id="{A23F9EF1-3506-DAF8-8376-DC4BECD13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59CC01-D456-6B57-922C-C23251B96316}"/>
              </a:ext>
            </a:extLst>
          </p:cNvPr>
          <p:cNvSpPr>
            <a:spLocks noGrp="1"/>
          </p:cNvSpPr>
          <p:nvPr>
            <p:ph type="sldNum" sz="quarter" idx="12"/>
          </p:nvPr>
        </p:nvSpPr>
        <p:spPr/>
        <p:txBody>
          <a:bodyPr/>
          <a:lstStyle/>
          <a:p>
            <a:fld id="{500DE340-650C-4E3D-9C9F-AB6A9BF12BCC}" type="slidenum">
              <a:rPr lang="en-GB" smtClean="0"/>
              <a:t>‹#›</a:t>
            </a:fld>
            <a:endParaRPr lang="en-GB"/>
          </a:p>
        </p:txBody>
      </p:sp>
      <p:sp>
        <p:nvSpPr>
          <p:cNvPr id="6" name="Content Placeholder 2">
            <a:extLst>
              <a:ext uri="{FF2B5EF4-FFF2-40B4-BE49-F238E27FC236}">
                <a16:creationId xmlns:a16="http://schemas.microsoft.com/office/drawing/2014/main" id="{DC6B3D5F-1B60-419F-1CDC-D2EA4A90A1CA}"/>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33402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4C60-5138-E231-3373-8ED11F7248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1195316-869A-C9E7-2114-17534B862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742290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64D3-39B6-EF2A-E88D-FFC8D0AECC4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CC462C-A2DA-8104-23AC-340E20B327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2951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C2F4-27AE-23B4-D253-60F65CA89A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21AB0F0-1637-8B17-8E67-708ED94338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B6E91EA-D92B-D0B6-64F6-5AE8352D892B}"/>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5" name="Footer Placeholder 4">
            <a:extLst>
              <a:ext uri="{FF2B5EF4-FFF2-40B4-BE49-F238E27FC236}">
                <a16:creationId xmlns:a16="http://schemas.microsoft.com/office/drawing/2014/main" id="{9382D913-8712-AD9E-F815-4314D5025005}"/>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1189564-4B5F-DEC5-714E-5ACC83CCF324}"/>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2548220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DCAA-9325-2CDB-7C2B-9DBDA980FA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9F95D62-EAC4-82BE-8A6C-EFB29F42D6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907AF43-7EF6-C949-9CA9-B33816285A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584A730-5D63-B4E7-DFFA-FDED3CFDD31D}"/>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6" name="Footer Placeholder 5">
            <a:extLst>
              <a:ext uri="{FF2B5EF4-FFF2-40B4-BE49-F238E27FC236}">
                <a16:creationId xmlns:a16="http://schemas.microsoft.com/office/drawing/2014/main" id="{CD6EA511-522F-5786-5743-E320C00A0162}"/>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2349A77-0123-8C63-CF92-592C6D02AF96}"/>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715739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EEE2-B617-FAC7-2290-EAA29756803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650C954-C0B8-0C2F-5CF1-F84309242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A32322B-844A-9C12-CE30-F436DDC9AF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4F17ADF-8944-763D-2E64-58072771E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D919E3-3C11-7C29-E410-D78AFFD59BB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584A1DA-A516-52AB-0DDA-D3E47618E6FC}"/>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8" name="Footer Placeholder 7">
            <a:extLst>
              <a:ext uri="{FF2B5EF4-FFF2-40B4-BE49-F238E27FC236}">
                <a16:creationId xmlns:a16="http://schemas.microsoft.com/office/drawing/2014/main" id="{215F7737-CE98-E114-6278-0B17E6C80300}"/>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0D0954E-43CE-0DF1-E772-B2479AA8CF24}"/>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3398227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F24F-FCF5-246C-6E01-426B673EAD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F0018B3-C9CA-C51D-F424-38F3980B5750}"/>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4" name="Footer Placeholder 3">
            <a:extLst>
              <a:ext uri="{FF2B5EF4-FFF2-40B4-BE49-F238E27FC236}">
                <a16:creationId xmlns:a16="http://schemas.microsoft.com/office/drawing/2014/main" id="{4C9D55AF-EC58-83F4-4FD9-E385E12143D0}"/>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7F5EF22-379B-5FC5-5DE0-03E5D2CB5F7B}"/>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2571244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488FF-F110-7F50-FD35-219F63845BCA}"/>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3" name="Footer Placeholder 2">
            <a:extLst>
              <a:ext uri="{FF2B5EF4-FFF2-40B4-BE49-F238E27FC236}">
                <a16:creationId xmlns:a16="http://schemas.microsoft.com/office/drawing/2014/main" id="{2A71A6F8-7F8B-A6B5-8CF3-0DBA038D1932}"/>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3DBEF74-6EA2-64F3-34FE-8619C14DD44F}"/>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4089068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B7-5741-869C-91CB-54B26EA552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CFB1DB3-DE15-11E6-FB1D-80D49A75A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DD0C154-0E25-F2D4-06EB-C3EFC04FA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99F6C6-9411-8F6C-4B71-FDCC9862A8AA}"/>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6" name="Footer Placeholder 5">
            <a:extLst>
              <a:ext uri="{FF2B5EF4-FFF2-40B4-BE49-F238E27FC236}">
                <a16:creationId xmlns:a16="http://schemas.microsoft.com/office/drawing/2014/main" id="{917064CD-B170-1A75-0227-CCEB3595E75D}"/>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0D6EF3F-889D-D042-7F00-23152577A664}"/>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338942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77D-F072-C111-33CD-EF8BF6BD74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1FBE19D-43D1-40DC-96CC-7A72A7FDB3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FBA03ECC-9DB3-3355-F7E8-CF40F0195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68A236-3B23-B0E1-FCFB-E8E0BB5BADA0}"/>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6" name="Footer Placeholder 5">
            <a:extLst>
              <a:ext uri="{FF2B5EF4-FFF2-40B4-BE49-F238E27FC236}">
                <a16:creationId xmlns:a16="http://schemas.microsoft.com/office/drawing/2014/main" id="{ECBE5ED5-EAEF-7359-3960-7CF8ACD3D0AA}"/>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473B77A-5DAC-5678-20E9-3503316BEAE2}"/>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27932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8A30-9043-5457-379D-14EC0B7D5D5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E085AF7-DDD5-F3DB-E860-8B854648BA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F70E3F-3524-7284-88F5-54FE0256271B}"/>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5" name="Footer Placeholder 4">
            <a:extLst>
              <a:ext uri="{FF2B5EF4-FFF2-40B4-BE49-F238E27FC236}">
                <a16:creationId xmlns:a16="http://schemas.microsoft.com/office/drawing/2014/main" id="{11AACB71-45B6-F90F-FF09-B77271AEB152}"/>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15FB742-4FE1-FCDF-05B8-57F2C9E12C3E}"/>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2097092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15DC0-B86B-B78F-1EE9-6A225D27FD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25653CE-790A-EBEA-34FA-5C6EDDB983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0D1146-5DB0-9AE6-A231-05155E68112D}"/>
              </a:ext>
            </a:extLst>
          </p:cNvPr>
          <p:cNvSpPr>
            <a:spLocks noGrp="1"/>
          </p:cNvSpPr>
          <p:nvPr>
            <p:ph type="dt" sz="half" idx="10"/>
          </p:nvPr>
        </p:nvSpPr>
        <p:spPr>
          <a:xfrm>
            <a:off x="838200" y="6356350"/>
            <a:ext cx="2743200" cy="365125"/>
          </a:xfrm>
          <a:prstGeom prst="rect">
            <a:avLst/>
          </a:prstGeom>
        </p:spPr>
        <p:txBody>
          <a:bodyPr/>
          <a:lstStyle/>
          <a:p>
            <a:fld id="{F589C802-87D5-4C81-9D3B-1E0CEED7EFB0}" type="datetimeFigureOut">
              <a:rPr lang="en-GB" smtClean="0"/>
              <a:t>23/10/2024</a:t>
            </a:fld>
            <a:endParaRPr lang="en-GB"/>
          </a:p>
        </p:txBody>
      </p:sp>
      <p:sp>
        <p:nvSpPr>
          <p:cNvPr id="5" name="Footer Placeholder 4">
            <a:extLst>
              <a:ext uri="{FF2B5EF4-FFF2-40B4-BE49-F238E27FC236}">
                <a16:creationId xmlns:a16="http://schemas.microsoft.com/office/drawing/2014/main" id="{2DA0E59F-58D0-0939-B671-000297A6FD2D}"/>
              </a:ext>
            </a:extLst>
          </p:cNvPr>
          <p:cNvSpPr>
            <a:spLocks noGrp="1"/>
          </p:cNvSpPr>
          <p:nvPr>
            <p:ph type="ftr" sz="quarter" idx="11"/>
          </p:nvPr>
        </p:nvSpPr>
        <p:spPr>
          <a:xfrm>
            <a:off x="4038600" y="5605464"/>
            <a:ext cx="838200" cy="1116012"/>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6DA429F-1D71-7807-5A8D-E473190D19C9}"/>
              </a:ext>
            </a:extLst>
          </p:cNvPr>
          <p:cNvSpPr>
            <a:spLocks noGrp="1"/>
          </p:cNvSpPr>
          <p:nvPr>
            <p:ph type="sldNum" sz="quarter" idx="12"/>
          </p:nvPr>
        </p:nvSpPr>
        <p:spPr>
          <a:xfrm>
            <a:off x="8610600" y="6356350"/>
            <a:ext cx="2743200" cy="365125"/>
          </a:xfrm>
          <a:prstGeom prst="rect">
            <a:avLst/>
          </a:prstGeom>
        </p:spPr>
        <p:txBody>
          <a:bodyPr/>
          <a:lstStyle/>
          <a:p>
            <a:fld id="{D9F5DACD-0A4C-4F75-9FE4-0B2A2C3CF9A8}" type="slidenum">
              <a:rPr lang="en-GB" smtClean="0"/>
              <a:t>‹#›</a:t>
            </a:fld>
            <a:endParaRPr lang="en-GB"/>
          </a:p>
        </p:txBody>
      </p:sp>
    </p:spTree>
    <p:extLst>
      <p:ext uri="{BB962C8B-B14F-4D97-AF65-F5344CB8AC3E}">
        <p14:creationId xmlns:p14="http://schemas.microsoft.com/office/powerpoint/2010/main" val="976325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7357-7EF1-3446-5A69-FD0433599F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7DC45D-C4BB-BD5B-73FF-60B86B2F8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20596B0-011D-B635-E13D-131E4F677E97}"/>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6" name="Slide Number Placeholder 5">
            <a:extLst>
              <a:ext uri="{FF2B5EF4-FFF2-40B4-BE49-F238E27FC236}">
                <a16:creationId xmlns:a16="http://schemas.microsoft.com/office/drawing/2014/main" id="{83066C2F-3311-CD0F-8F7D-3BB83A2622F2}"/>
              </a:ext>
            </a:extLst>
          </p:cNvPr>
          <p:cNvSpPr>
            <a:spLocks noGrp="1"/>
          </p:cNvSpPr>
          <p:nvPr>
            <p:ph type="sldNum" sz="quarter" idx="12"/>
          </p:nvPr>
        </p:nvSpPr>
        <p:spPr>
          <a:xfrm>
            <a:off x="8610600" y="6356349"/>
            <a:ext cx="2743200" cy="365125"/>
          </a:xfrm>
          <a:prstGeom prst="rect">
            <a:avLst/>
          </a:prstGeom>
        </p:spPr>
        <p:txBody>
          <a:bodyPr/>
          <a:lstStyle/>
          <a:p>
            <a:fld id="{C96529FF-D382-40BD-98B5-22EFA2FA8F25}" type="slidenum">
              <a:rPr lang="en-GB" smtClean="0"/>
              <a:t>‹#›</a:t>
            </a:fld>
            <a:endParaRPr lang="en-GB" dirty="0"/>
          </a:p>
        </p:txBody>
      </p:sp>
    </p:spTree>
    <p:extLst>
      <p:ext uri="{BB962C8B-B14F-4D97-AF65-F5344CB8AC3E}">
        <p14:creationId xmlns:p14="http://schemas.microsoft.com/office/powerpoint/2010/main" val="769304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3A2B-45F2-1D79-4B38-75D2310E6A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822375-9DD7-9835-BC03-AB3E032B1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576573-0D2B-67D5-B1D6-967ACB9390C0}"/>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5" name="Footer Placeholder 4">
            <a:extLst>
              <a:ext uri="{FF2B5EF4-FFF2-40B4-BE49-F238E27FC236}">
                <a16:creationId xmlns:a16="http://schemas.microsoft.com/office/drawing/2014/main" id="{9F7C201A-E905-696D-3260-96334FE02A0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810A249-2278-8CBE-10A5-4A941BD356CF}"/>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204557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3897-B2A8-1015-F583-72B6D8480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689400-98FF-7386-4A30-85267BA6D2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045E3F-D051-8C2F-BDBA-817A532F7EB5}"/>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5" name="Footer Placeholder 4">
            <a:extLst>
              <a:ext uri="{FF2B5EF4-FFF2-40B4-BE49-F238E27FC236}">
                <a16:creationId xmlns:a16="http://schemas.microsoft.com/office/drawing/2014/main" id="{D54865A3-38B7-C3F3-420D-36FA09B24AC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D8255D4-0E63-7943-4A2B-CBAD7B8B4C16}"/>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2332405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AE93-D91A-EF66-F8A4-CEAF0990E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5F3B06-4C63-20ED-E9E4-390508456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A22BDE-40B6-566D-BE2F-867FB602A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2E0E75-E1CC-F569-06D3-0463B7B6DAA5}"/>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6" name="Footer Placeholder 5">
            <a:extLst>
              <a:ext uri="{FF2B5EF4-FFF2-40B4-BE49-F238E27FC236}">
                <a16:creationId xmlns:a16="http://schemas.microsoft.com/office/drawing/2014/main" id="{CE599100-F51B-29DF-65F1-03CCFE4B8E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B983683-A7D1-4ABC-628A-4117FA4D0F74}"/>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1807297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AFFBA-2B54-4300-C407-ACEB037CB8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7F6B4D-7EF6-5FC2-C1A6-4728215BA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CEC3FC-C6CB-E9E2-CFA0-947EAC2E0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B98ED9-24B7-79B7-347A-F20EB53CF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711B2-7B78-E232-AABD-5DDC56C05F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E89D47-BCEB-F206-86DD-488F84D4F106}"/>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8" name="Footer Placeholder 7">
            <a:extLst>
              <a:ext uri="{FF2B5EF4-FFF2-40B4-BE49-F238E27FC236}">
                <a16:creationId xmlns:a16="http://schemas.microsoft.com/office/drawing/2014/main" id="{6961CA12-CB8F-8DF4-87FF-049805CD5A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372B975-1F3A-A2D6-8E4C-11836CCEA053}"/>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3641237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9117-2852-F521-D873-37C16CFA8A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191973-A42B-5CA4-9445-B04D4E952464}"/>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4" name="Footer Placeholder 3">
            <a:extLst>
              <a:ext uri="{FF2B5EF4-FFF2-40B4-BE49-F238E27FC236}">
                <a16:creationId xmlns:a16="http://schemas.microsoft.com/office/drawing/2014/main" id="{5A948070-5CCC-2D08-042D-5EF1FA9356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D7B39647-7F17-8DAF-BB41-655778E83EC6}"/>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1813393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A1CB8-FA5E-BA26-DC0F-D068566E5066}"/>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3" name="Footer Placeholder 2">
            <a:extLst>
              <a:ext uri="{FF2B5EF4-FFF2-40B4-BE49-F238E27FC236}">
                <a16:creationId xmlns:a16="http://schemas.microsoft.com/office/drawing/2014/main" id="{0A30B078-B33A-7168-5A2F-832255367F1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94981B1C-F273-937F-3FF7-BA2AB05C3084}"/>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432019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1D94-A8DD-7AA2-955B-249073158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1F078A-6918-7FCA-477C-20D746682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600EA2-4984-A0CE-70EB-4529954B3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94F3E-B584-D6BF-B835-737A5E343B87}"/>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6" name="Footer Placeholder 5">
            <a:extLst>
              <a:ext uri="{FF2B5EF4-FFF2-40B4-BE49-F238E27FC236}">
                <a16:creationId xmlns:a16="http://schemas.microsoft.com/office/drawing/2014/main" id="{22480D38-23F6-A733-6DAC-E41A367BAE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7308180-C5DA-7A70-62F0-A985386B978B}"/>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222396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20DF-751F-46C2-B503-B6548DB34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13330F-938C-5A04-525F-2C4459E7A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8A2878-FCC9-EB38-B0EC-1EF4F987D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1B726-860C-2D09-4D43-3F3F9A2D2ED5}"/>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6" name="Footer Placeholder 5">
            <a:extLst>
              <a:ext uri="{FF2B5EF4-FFF2-40B4-BE49-F238E27FC236}">
                <a16:creationId xmlns:a16="http://schemas.microsoft.com/office/drawing/2014/main" id="{98E3BE2C-50F1-790B-6391-4E5DA961D75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BE392CE-FD99-62AE-66DF-2FC287082F4C}"/>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15171053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4260-3619-2937-BD1B-9417810F22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B1B294-8DDA-E7C5-BF81-377678366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E52523-318C-0D79-9B83-208BEB9D4021}"/>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5" name="Footer Placeholder 4">
            <a:extLst>
              <a:ext uri="{FF2B5EF4-FFF2-40B4-BE49-F238E27FC236}">
                <a16:creationId xmlns:a16="http://schemas.microsoft.com/office/drawing/2014/main" id="{CED5CA97-6AD5-721C-899A-6AE82B5064C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BEBECF8-AF7B-81CD-810B-09009B97D49A}"/>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3260756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0AFCF-C9DA-2B3D-7918-D2FA40B4F4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20560C-A477-1165-0E9C-CAA6F1BB1B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4D5F1A-E209-63E6-4128-B7580808F5E3}"/>
              </a:ext>
            </a:extLst>
          </p:cNvPr>
          <p:cNvSpPr>
            <a:spLocks noGrp="1"/>
          </p:cNvSpPr>
          <p:nvPr>
            <p:ph type="dt" sz="half" idx="10"/>
          </p:nvPr>
        </p:nvSpPr>
        <p:spPr/>
        <p:txBody>
          <a:bodyPr/>
          <a:lstStyle/>
          <a:p>
            <a:fld id="{E6B2AC9B-56BA-4923-A2D2-CDF814974C5E}" type="datetimeFigureOut">
              <a:rPr lang="en-GB" smtClean="0"/>
              <a:t>23/10/2024</a:t>
            </a:fld>
            <a:endParaRPr lang="en-GB"/>
          </a:p>
        </p:txBody>
      </p:sp>
      <p:sp>
        <p:nvSpPr>
          <p:cNvPr id="5" name="Footer Placeholder 4">
            <a:extLst>
              <a:ext uri="{FF2B5EF4-FFF2-40B4-BE49-F238E27FC236}">
                <a16:creationId xmlns:a16="http://schemas.microsoft.com/office/drawing/2014/main" id="{54BFA39A-A965-5B6C-5439-57E2DE1247F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FC14474-619A-1F49-F1F5-4F503CE8073E}"/>
              </a:ext>
            </a:extLst>
          </p:cNvPr>
          <p:cNvSpPr>
            <a:spLocks noGrp="1"/>
          </p:cNvSpPr>
          <p:nvPr>
            <p:ph type="sldNum" sz="quarter" idx="12"/>
          </p:nvPr>
        </p:nvSpPr>
        <p:spPr>
          <a:xfrm>
            <a:off x="8610600" y="6356350"/>
            <a:ext cx="2743200" cy="365125"/>
          </a:xfrm>
          <a:prstGeom prst="rect">
            <a:avLst/>
          </a:prstGeom>
        </p:spPr>
        <p:txBody>
          <a:bodyPr/>
          <a:lstStyle/>
          <a:p>
            <a:fld id="{C96529FF-D382-40BD-98B5-22EFA2FA8F25}" type="slidenum">
              <a:rPr lang="en-GB" smtClean="0"/>
              <a:t>‹#›</a:t>
            </a:fld>
            <a:endParaRPr lang="en-GB"/>
          </a:p>
        </p:txBody>
      </p:sp>
    </p:spTree>
    <p:extLst>
      <p:ext uri="{BB962C8B-B14F-4D97-AF65-F5344CB8AC3E}">
        <p14:creationId xmlns:p14="http://schemas.microsoft.com/office/powerpoint/2010/main" val="228444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3.jpe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0.png"/><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4.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37009" y="705124"/>
            <a:ext cx="11322764" cy="118955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p:cNvSpPr>
            <a:spLocks noGrp="1"/>
          </p:cNvSpPr>
          <p:nvPr>
            <p:ph type="body" idx="1"/>
          </p:nvPr>
        </p:nvSpPr>
        <p:spPr>
          <a:xfrm>
            <a:off x="437009" y="2336002"/>
            <a:ext cx="11322764" cy="3652047"/>
          </a:xfrm>
          <a:prstGeom prst="rect">
            <a:avLst/>
          </a:prstGeom>
        </p:spPr>
        <p:txBody>
          <a:bodyPr vert="horz" lIns="91440" tIns="45720" rIns="91440" bIns="45720" rtlCol="0" anchor="t">
            <a:normAutofit/>
          </a:bodyPr>
          <a:lstStyle/>
          <a:p>
            <a:pPr lvl="0"/>
            <a:r>
              <a:rPr lang="en-US" dirty="0"/>
              <a:t>Click to type</a:t>
            </a:r>
          </a:p>
        </p:txBody>
      </p:sp>
      <p:cxnSp>
        <p:nvCxnSpPr>
          <p:cNvPr id="8" name="Straight Connector 2">
            <a:extLst>
              <a:ext uri="{FF2B5EF4-FFF2-40B4-BE49-F238E27FC236}">
                <a16:creationId xmlns:a16="http://schemas.microsoft.com/office/drawing/2014/main" id="{DA78C165-B12A-4B46-AC7E-8E730F42CBBA}"/>
              </a:ext>
              <a:ext uri="{C183D7F6-B498-43B3-948B-1728B52AA6E4}">
                <adec:decorative xmlns:adec="http://schemas.microsoft.com/office/drawing/2017/decorative" val="1"/>
              </a:ext>
            </a:extLst>
          </p:cNvPr>
          <p:cNvCxnSpPr>
            <a:cxnSpLocks/>
          </p:cNvCxnSpPr>
          <p:nvPr/>
        </p:nvCxnSpPr>
        <p:spPr>
          <a:xfrm>
            <a:off x="6197601" y="495574"/>
            <a:ext cx="5562172"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D20BB053-86D6-405E-A719-7B6EF23E7207}"/>
              </a:ext>
              <a:ext uri="{C183D7F6-B498-43B3-948B-1728B52AA6E4}">
                <adec:decorative xmlns:adec="http://schemas.microsoft.com/office/drawing/2017/decorative" val="1"/>
              </a:ext>
            </a:extLst>
          </p:cNvPr>
          <p:cNvCxnSpPr>
            <a:cxnSpLocks/>
          </p:cNvCxnSpPr>
          <p:nvPr/>
        </p:nvCxnSpPr>
        <p:spPr>
          <a:xfrm>
            <a:off x="437009" y="495574"/>
            <a:ext cx="5363427"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678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457200" rtl="0" eaLnBrk="1" latinLnBrk="0" hangingPunct="1">
        <a:spcBef>
          <a:spcPct val="0"/>
        </a:spcBef>
        <a:buNone/>
        <a:defRPr sz="2800" b="0" kern="1200" cap="none">
          <a:solidFill>
            <a:schemeClr val="tx1">
              <a:lumMod val="75000"/>
              <a:lumOff val="25000"/>
            </a:schemeClr>
          </a:solidFill>
          <a:latin typeface="+mj-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dirty="0"/>
              <a:t>Click to edit title style</a:t>
            </a:r>
            <a:endParaRPr lang="en-GB" dirty="0"/>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23/10/2024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51269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D46A2-2842-2B2D-6026-AE36DD331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93B04C-D8B3-01CE-E443-68631D260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C9490-1CB5-F488-9D8A-D7E46EA58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8E821F-4CF3-4A37-A6AE-FAB5B97C2298}" type="datetimeFigureOut">
              <a:rPr lang="en-GB" smtClean="0"/>
              <a:t>23/10/2024</a:t>
            </a:fld>
            <a:endParaRPr lang="en-GB"/>
          </a:p>
        </p:txBody>
      </p:sp>
      <p:sp>
        <p:nvSpPr>
          <p:cNvPr id="5" name="Footer Placeholder 4">
            <a:extLst>
              <a:ext uri="{FF2B5EF4-FFF2-40B4-BE49-F238E27FC236}">
                <a16:creationId xmlns:a16="http://schemas.microsoft.com/office/drawing/2014/main" id="{E083BDA2-774B-58E3-14B8-4B1BA13F7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89563D0-5B46-68BA-872E-DE0661DFC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F43645-054D-4789-A7B4-252E3ACE0725}" type="slidenum">
              <a:rPr lang="en-GB" smtClean="0"/>
              <a:t>‹#›</a:t>
            </a:fld>
            <a:endParaRPr lang="en-GB"/>
          </a:p>
        </p:txBody>
      </p:sp>
    </p:spTree>
    <p:extLst>
      <p:ext uri="{BB962C8B-B14F-4D97-AF65-F5344CB8AC3E}">
        <p14:creationId xmlns:p14="http://schemas.microsoft.com/office/powerpoint/2010/main" val="38248533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D7B01-92B0-706B-F304-A1C7C63BC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F4A9B0-929F-7F89-1B28-DFA0988BC8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1D195-D738-400D-9D9C-2DB226DC8744}" type="datetimeFigureOut">
              <a:rPr lang="en-GB" smtClean="0"/>
              <a:t>23/10/2024</a:t>
            </a:fld>
            <a:endParaRPr lang="en-GB"/>
          </a:p>
        </p:txBody>
      </p:sp>
      <p:sp>
        <p:nvSpPr>
          <p:cNvPr id="5" name="Footer Placeholder 4">
            <a:extLst>
              <a:ext uri="{FF2B5EF4-FFF2-40B4-BE49-F238E27FC236}">
                <a16:creationId xmlns:a16="http://schemas.microsoft.com/office/drawing/2014/main" id="{0CD52DA6-B08C-0064-91DA-E02C00A7F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4D96B2-9FD6-09BC-2882-398057619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DE340-650C-4E3D-9C9F-AB6A9BF12BCC}" type="slidenum">
              <a:rPr lang="en-GB" smtClean="0"/>
              <a:t>‹#›</a:t>
            </a:fld>
            <a:endParaRPr lang="en-GB"/>
          </a:p>
        </p:txBody>
      </p:sp>
      <p:pic>
        <p:nvPicPr>
          <p:cNvPr id="11" name="Picture 10">
            <a:extLst>
              <a:ext uri="{FF2B5EF4-FFF2-40B4-BE49-F238E27FC236}">
                <a16:creationId xmlns:a16="http://schemas.microsoft.com/office/drawing/2014/main" id="{61F2B6E7-A48A-95ED-6226-0B5D10B91768}"/>
              </a:ext>
            </a:extLst>
          </p:cNvPr>
          <p:cNvPicPr>
            <a:picLocks noChangeAspect="1"/>
          </p:cNvPicPr>
          <p:nvPr userDrawn="1"/>
        </p:nvPicPr>
        <p:blipFill>
          <a:blip r:embed="rId11">
            <a:duotone>
              <a:prstClr val="black"/>
              <a:schemeClr val="accent1">
                <a:tint val="45000"/>
                <a:satMod val="400000"/>
              </a:schemeClr>
            </a:duotone>
          </a:blip>
          <a:stretch>
            <a:fillRect/>
          </a:stretch>
        </p:blipFill>
        <p:spPr>
          <a:xfrm>
            <a:off x="0" y="0"/>
            <a:ext cx="12192000" cy="1180214"/>
          </a:xfrm>
          <a:prstGeom prst="rect">
            <a:avLst/>
          </a:prstGeom>
        </p:spPr>
      </p:pic>
      <p:sp>
        <p:nvSpPr>
          <p:cNvPr id="2" name="Title Placeholder 1">
            <a:extLst>
              <a:ext uri="{FF2B5EF4-FFF2-40B4-BE49-F238E27FC236}">
                <a16:creationId xmlns:a16="http://schemas.microsoft.com/office/drawing/2014/main" id="{850DC6B0-BB5E-6E49-C2E2-41A2B0EC4BF4}"/>
              </a:ext>
            </a:extLst>
          </p:cNvPr>
          <p:cNvSpPr>
            <a:spLocks noGrp="1"/>
          </p:cNvSpPr>
          <p:nvPr>
            <p:ph type="title"/>
          </p:nvPr>
        </p:nvSpPr>
        <p:spPr>
          <a:xfrm>
            <a:off x="838200" y="280286"/>
            <a:ext cx="10515600" cy="815089"/>
          </a:xfrm>
          <a:prstGeom prst="rect">
            <a:avLst/>
          </a:prstGeom>
        </p:spPr>
        <p:txBody>
          <a:bodyPr vert="horz" lIns="91440" tIns="45720" rIns="91440" bIns="45720" rtlCol="0" anchor="ctr">
            <a:normAutofit/>
          </a:bodyPr>
          <a:lstStyle/>
          <a:p>
            <a:endParaRPr lang="en-GB"/>
          </a:p>
        </p:txBody>
      </p:sp>
      <p:pic>
        <p:nvPicPr>
          <p:cNvPr id="14" name="Picture 13" descr="A logo with words on it&#10;&#10;Description automatically generated">
            <a:extLst>
              <a:ext uri="{FF2B5EF4-FFF2-40B4-BE49-F238E27FC236}">
                <a16:creationId xmlns:a16="http://schemas.microsoft.com/office/drawing/2014/main" id="{513C90BF-CD3B-7294-01F7-6E8BC881EC3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958697" y="33090"/>
            <a:ext cx="1017911" cy="1114034"/>
          </a:xfrm>
          <a:prstGeom prst="rect">
            <a:avLst/>
          </a:prstGeom>
        </p:spPr>
      </p:pic>
    </p:spTree>
    <p:extLst>
      <p:ext uri="{BB962C8B-B14F-4D97-AF65-F5344CB8AC3E}">
        <p14:creationId xmlns:p14="http://schemas.microsoft.com/office/powerpoint/2010/main" val="420656332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l" defTabSz="914400" rtl="0" eaLnBrk="1" latinLnBrk="0" hangingPunct="1">
        <a:lnSpc>
          <a:spcPct val="90000"/>
        </a:lnSpc>
        <a:spcBef>
          <a:spcPct val="0"/>
        </a:spcBef>
        <a:buNone/>
        <a:defRPr sz="440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5A0D8-E89F-2724-56CF-402C99796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Master Title Style </a:t>
            </a:r>
          </a:p>
        </p:txBody>
      </p:sp>
      <p:sp>
        <p:nvSpPr>
          <p:cNvPr id="3" name="Text Placeholder 2">
            <a:extLst>
              <a:ext uri="{FF2B5EF4-FFF2-40B4-BE49-F238E27FC236}">
                <a16:creationId xmlns:a16="http://schemas.microsoft.com/office/drawing/2014/main" id="{B49758AB-70AF-6B9B-AFFB-1E492B268762}"/>
              </a:ext>
            </a:extLst>
          </p:cNvPr>
          <p:cNvSpPr>
            <a:spLocks noGrp="1"/>
          </p:cNvSpPr>
          <p:nvPr>
            <p:ph type="body" idx="1"/>
          </p:nvPr>
        </p:nvSpPr>
        <p:spPr>
          <a:xfrm>
            <a:off x="838200" y="1825625"/>
            <a:ext cx="10515600" cy="39903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green and white logo&#10;&#10;Description automatically generated">
            <a:extLst>
              <a:ext uri="{FF2B5EF4-FFF2-40B4-BE49-F238E27FC236}">
                <a16:creationId xmlns:a16="http://schemas.microsoft.com/office/drawing/2014/main" id="{6CDDEF49-F1BC-D14B-DF10-2BD16AAB50D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4779" b="24042"/>
          <a:stretch/>
        </p:blipFill>
        <p:spPr>
          <a:xfrm>
            <a:off x="9811047" y="56781"/>
            <a:ext cx="2380953" cy="1456661"/>
          </a:xfrm>
          <a:prstGeom prst="rect">
            <a:avLst/>
          </a:prstGeom>
        </p:spPr>
      </p:pic>
      <p:pic>
        <p:nvPicPr>
          <p:cNvPr id="10" name="Picture 9" descr="A group of logos on a white background&#10;&#10;Description automatically generated">
            <a:extLst>
              <a:ext uri="{FF2B5EF4-FFF2-40B4-BE49-F238E27FC236}">
                <a16:creationId xmlns:a16="http://schemas.microsoft.com/office/drawing/2014/main" id="{BE61CCDB-FB5E-C386-5AC3-6BBFE38EB3B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70668" b="10812"/>
          <a:stretch/>
        </p:blipFill>
        <p:spPr>
          <a:xfrm>
            <a:off x="2193851" y="5992456"/>
            <a:ext cx="7804298" cy="722648"/>
          </a:xfrm>
          <a:prstGeom prst="rect">
            <a:avLst/>
          </a:prstGeom>
        </p:spPr>
      </p:pic>
    </p:spTree>
    <p:extLst>
      <p:ext uri="{BB962C8B-B14F-4D97-AF65-F5344CB8AC3E}">
        <p14:creationId xmlns:p14="http://schemas.microsoft.com/office/powerpoint/2010/main" val="150603485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rgbClr val="33753C"/>
          </a:solidFill>
          <a:latin typeface="Georgia Pro Cond Semibold" panose="02040706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ro Cond Semibold" panose="02040706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ro Cond Semibold" panose="02040706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ro Cond Semibold" panose="02040706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ro Cond Semibold" panose="02040706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ro Cond Semibold" panose="02040706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1D8BD7-9A79-725E-2E23-ED0250F80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8A47F0A-011D-5C0C-4110-910BD43AA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2A33EDC-A817-34C0-3233-7830193CB6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6529FF-D382-40BD-98B5-22EFA2FA8F25}" type="slidenum">
              <a:rPr lang="en-GB" smtClean="0"/>
              <a:pPr/>
              <a:t>‹#›</a:t>
            </a:fld>
            <a:endParaRPr lang="en-GB" dirty="0"/>
          </a:p>
        </p:txBody>
      </p:sp>
      <p:pic>
        <p:nvPicPr>
          <p:cNvPr id="10" name="Picture 9" descr="A logo with a black background&#10;&#10;Description automatically generated">
            <a:extLst>
              <a:ext uri="{FF2B5EF4-FFF2-40B4-BE49-F238E27FC236}">
                <a16:creationId xmlns:a16="http://schemas.microsoft.com/office/drawing/2014/main" id="{48F957BF-8275-E6BE-3977-7054D2945971}"/>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8870535" y="6231424"/>
            <a:ext cx="2016139" cy="522901"/>
          </a:xfrm>
          <a:prstGeom prst="rect">
            <a:avLst/>
          </a:prstGeom>
        </p:spPr>
      </p:pic>
      <p:sp>
        <p:nvSpPr>
          <p:cNvPr id="12" name="TextBox 11">
            <a:extLst>
              <a:ext uri="{FF2B5EF4-FFF2-40B4-BE49-F238E27FC236}">
                <a16:creationId xmlns:a16="http://schemas.microsoft.com/office/drawing/2014/main" id="{C16FC515-FB2D-E89C-C7E0-ADA0581F0079}"/>
              </a:ext>
            </a:extLst>
          </p:cNvPr>
          <p:cNvSpPr txBox="1"/>
          <p:nvPr userDrawn="1"/>
        </p:nvSpPr>
        <p:spPr>
          <a:xfrm>
            <a:off x="3991431" y="6311900"/>
            <a:ext cx="4209138" cy="369332"/>
          </a:xfrm>
          <a:prstGeom prst="rect">
            <a:avLst/>
          </a:prstGeom>
          <a:noFill/>
        </p:spPr>
        <p:txBody>
          <a:bodyPr wrap="square">
            <a:spAutoFit/>
          </a:bodyPr>
          <a:lstStyle/>
          <a:p>
            <a:pPr algn="ctr"/>
            <a:r>
              <a:rPr lang="en-GB" dirty="0"/>
              <a:t>Far SW LEAD Consortium</a:t>
            </a:r>
          </a:p>
        </p:txBody>
      </p:sp>
    </p:spTree>
    <p:extLst>
      <p:ext uri="{BB962C8B-B14F-4D97-AF65-F5344CB8AC3E}">
        <p14:creationId xmlns:p14="http://schemas.microsoft.com/office/powerpoint/2010/main" val="33596186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hyperlink" Target="https://historicengland.org.uk/images-books/publications/planning-responsible-retrofit-of-traditional-buildings/" TargetMode="External"/><Relationship Id="rId2" Type="http://schemas.openxmlformats.org/officeDocument/2006/relationships/image" Target="../media/image17.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bin"/><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Ucf0-L8y9Q0" TargetMode="External"/><Relationship Id="rId2" Type="http://schemas.openxmlformats.org/officeDocument/2006/relationships/image" Target="../media/image20.png"/><Relationship Id="rId1" Type="http://schemas.openxmlformats.org/officeDocument/2006/relationships/slideLayout" Target="../slideLayouts/slideLayout63.xml"/><Relationship Id="rId4" Type="http://schemas.openxmlformats.org/officeDocument/2006/relationships/hyperlink" Target="https://www.energysavingdevon.org.uk/document/devon-retrofit-guid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hyperlink" Target="https://historicengland.org.uk/content/docs/research/listed-building-and-conservation-area-owner-occupier-survey-2022/"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mentimeter.com/app/presentation/aljbz27o8hkvnumkv9kf25j8kv9nrt3c/p2h6d4ag7p2r?utm_term=cta1&amp;utm_campaign=Voter+requested+results&amp;utm_content=Voter+Email1++requested+results&amp;utm_medium=email&amp;utm_source=transactional"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1/relationships/webextension" Target="../webextensions/webextension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71.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8.jpe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3.jpeg"/><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79.jpe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68.jpe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63.jpeg"/><Relationship Id="rId5" Type="http://schemas.openxmlformats.org/officeDocument/2006/relationships/image" Target="../media/image68.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68.jpeg"/><Relationship Id="rId7"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63.jpeg"/><Relationship Id="rId5" Type="http://schemas.openxmlformats.org/officeDocument/2006/relationships/image" Target="../media/image68.jpe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4.jpeg"/><Relationship Id="rId7"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3.jpeg"/><Relationship Id="rId9"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Bath,_Somerset" TargetMode="External"/><Relationship Id="rId2" Type="http://schemas.openxmlformats.org/officeDocument/2006/relationships/image" Target="../media/image99.jpeg"/><Relationship Id="rId1" Type="http://schemas.openxmlformats.org/officeDocument/2006/relationships/slideLayout" Target="../slideLayouts/slideLayout57.xml"/><Relationship Id="rId6" Type="http://schemas.microsoft.com/office/2007/relationships/hdphoto" Target="../media/hdphoto4.wdp"/><Relationship Id="rId5" Type="http://schemas.openxmlformats.org/officeDocument/2006/relationships/image" Target="../media/image100.png"/><Relationship Id="rId4" Type="http://schemas.openxmlformats.org/officeDocument/2006/relationships/hyperlink" Target="https://creativecommons.org/licenses/by-sa/3.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57.xml"/><Relationship Id="rId1" Type="http://schemas.openxmlformats.org/officeDocument/2006/relationships/video" Target="https://www.youtube.com/embed/PhnC8nvKzAo?start=43&amp;feature=oembe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mailto:info@bwce.coop" TargetMode="Externa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hyperlink" Target="https://historicengland.org.uk/images-books/publications/planning-responsible-retrofit-of-traditional-buildings/" TargetMode="Externa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microsoft.com/office/2011/relationships/webextension" Target="../webextensions/webextension2.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hyperlink" Target="http://www.swnetzerohub.org.uk/" TargetMode="External"/><Relationship Id="rId7" Type="http://schemas.openxmlformats.org/officeDocument/2006/relationships/image" Target="../media/image114.emf"/><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113.emf"/><Relationship Id="rId5" Type="http://schemas.openxmlformats.org/officeDocument/2006/relationships/hyperlink" Target="https://www.linkedin.com/company/69760253/admin/dashboard/" TargetMode="External"/><Relationship Id="rId4" Type="http://schemas.openxmlformats.org/officeDocument/2006/relationships/hyperlink" Target="mailto:swnetzerohub@westofengland-ca.gov.uk"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tcpa.org.uk/areas-of-work/climate-change/" TargetMode="External"/><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hyperlink" Target="https://historicengland.org.uk/listing/what-is-designation/listed-buildings/#b5797b67" TargetMode="Externa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9927-0620-406F-9D1A-2F4798909842}"/>
              </a:ext>
            </a:extLst>
          </p:cNvPr>
          <p:cNvSpPr>
            <a:spLocks noGrp="1"/>
          </p:cNvSpPr>
          <p:nvPr>
            <p:ph type="ctrTitle"/>
          </p:nvPr>
        </p:nvSpPr>
        <p:spPr/>
        <p:txBody>
          <a:bodyPr/>
          <a:lstStyle/>
          <a:p>
            <a:pPr algn="ctr"/>
            <a:r>
              <a:rPr lang="en-US" sz="4400" dirty="0">
                <a:latin typeface="Roboto"/>
                <a:ea typeface="Roboto"/>
                <a:cs typeface="Roboto"/>
              </a:rPr>
              <a:t>Innovations in Retrofit Advice: Retrofit, Planning &amp; Historic Housing</a:t>
            </a:r>
            <a:endParaRPr lang="en-GB" sz="4400" dirty="0"/>
          </a:p>
        </p:txBody>
      </p:sp>
    </p:spTree>
    <p:extLst>
      <p:ext uri="{BB962C8B-B14F-4D97-AF65-F5344CB8AC3E}">
        <p14:creationId xmlns:p14="http://schemas.microsoft.com/office/powerpoint/2010/main" val="333038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FB9B-A36C-B7BA-0D66-BF134C757F0B}"/>
              </a:ext>
            </a:extLst>
          </p:cNvPr>
          <p:cNvSpPr>
            <a:spLocks noGrp="1"/>
          </p:cNvSpPr>
          <p:nvPr>
            <p:ph type="title"/>
          </p:nvPr>
        </p:nvSpPr>
        <p:spPr>
          <a:xfrm>
            <a:off x="838200" y="0"/>
            <a:ext cx="10515600" cy="1325563"/>
          </a:xfrm>
        </p:spPr>
        <p:txBody>
          <a:bodyPr/>
          <a:lstStyle/>
          <a:p>
            <a:r>
              <a:rPr lang="en-GB" dirty="0"/>
              <a:t>Understanding Traditional Buildings</a:t>
            </a:r>
          </a:p>
        </p:txBody>
      </p:sp>
      <p:sp>
        <p:nvSpPr>
          <p:cNvPr id="3" name="Content Placeholder 2">
            <a:extLst>
              <a:ext uri="{FF2B5EF4-FFF2-40B4-BE49-F238E27FC236}">
                <a16:creationId xmlns:a16="http://schemas.microsoft.com/office/drawing/2014/main" id="{F2CDDC16-435B-67E6-1F6C-604A90672A9F}"/>
              </a:ext>
            </a:extLst>
          </p:cNvPr>
          <p:cNvSpPr>
            <a:spLocks noGrp="1"/>
          </p:cNvSpPr>
          <p:nvPr>
            <p:ph sz="half" idx="1"/>
          </p:nvPr>
        </p:nvSpPr>
        <p:spPr>
          <a:xfrm>
            <a:off x="727363" y="1289447"/>
            <a:ext cx="5181600" cy="4351338"/>
          </a:xfrm>
        </p:spPr>
        <p:txBody>
          <a:bodyPr>
            <a:normAutofit lnSpcReduction="10000"/>
          </a:bodyPr>
          <a:lstStyle/>
          <a:p>
            <a:r>
              <a:rPr lang="en-GB" sz="1600" dirty="0"/>
              <a:t>Traditional buildings are constructed from different materials and in different structural forms compared with modern buildings and consequently they perform differently. </a:t>
            </a:r>
          </a:p>
          <a:p>
            <a:r>
              <a:rPr lang="en-GB" sz="1600" dirty="0"/>
              <a:t>They usually heat up and cool down more slowly.</a:t>
            </a:r>
          </a:p>
          <a:p>
            <a:r>
              <a:rPr lang="en-GB" sz="1600" dirty="0"/>
              <a:t>They deal with moisture differently, allowing rain, groundwater and internal moisture (from washing, cooking and breathing) to move in a controlled way into and through their semi-permeable fabric.</a:t>
            </a:r>
          </a:p>
          <a:p>
            <a:r>
              <a:rPr lang="en-GB" sz="1600" dirty="0"/>
              <a:t>They also rely on sunshine, wind, heating and adequate internal ventilation through windows, chimneys and draughts in order to keep dry. </a:t>
            </a:r>
          </a:p>
          <a:p>
            <a:r>
              <a:rPr lang="en-GB" sz="1600" dirty="0"/>
              <a:t>In good condition and with regular maintenance, the system stays in balance. </a:t>
            </a:r>
          </a:p>
          <a:p>
            <a:r>
              <a:rPr lang="en-GB" sz="1600" dirty="0"/>
              <a:t>Changes to fabric performance, heating and ventilation, if not correctly undertaken, can change this balance and lead to problems of overheating, moulds and ill health</a:t>
            </a:r>
          </a:p>
          <a:p>
            <a:pPr marL="0" indent="0">
              <a:buNone/>
            </a:pPr>
            <a:endParaRPr lang="en-GB" sz="1600" dirty="0"/>
          </a:p>
          <a:p>
            <a:pPr marL="0" indent="0">
              <a:buNone/>
            </a:pPr>
            <a:endParaRPr lang="en-GB" sz="1600" dirty="0"/>
          </a:p>
        </p:txBody>
      </p:sp>
      <p:pic>
        <p:nvPicPr>
          <p:cNvPr id="6" name="Content Placeholder 5">
            <a:extLst>
              <a:ext uri="{FF2B5EF4-FFF2-40B4-BE49-F238E27FC236}">
                <a16:creationId xmlns:a16="http://schemas.microsoft.com/office/drawing/2014/main" id="{B473EDA8-6478-A213-B5CF-50E34DA1F6DE}"/>
              </a:ext>
            </a:extLst>
          </p:cNvPr>
          <p:cNvPicPr>
            <a:picLocks noGrp="1" noChangeAspect="1"/>
          </p:cNvPicPr>
          <p:nvPr>
            <p:ph sz="half" idx="2"/>
          </p:nvPr>
        </p:nvPicPr>
        <p:blipFill>
          <a:blip r:embed="rId2"/>
          <a:stretch>
            <a:fillRect/>
          </a:stretch>
        </p:blipFill>
        <p:spPr>
          <a:xfrm>
            <a:off x="6755713" y="1253331"/>
            <a:ext cx="4014574" cy="4351338"/>
          </a:xfrm>
        </p:spPr>
      </p:pic>
      <p:sp>
        <p:nvSpPr>
          <p:cNvPr id="8" name="TextBox 7">
            <a:extLst>
              <a:ext uri="{FF2B5EF4-FFF2-40B4-BE49-F238E27FC236}">
                <a16:creationId xmlns:a16="http://schemas.microsoft.com/office/drawing/2014/main" id="{D6C5CE57-8A57-AF15-D317-C19C4A4E6178}"/>
              </a:ext>
            </a:extLst>
          </p:cNvPr>
          <p:cNvSpPr txBox="1"/>
          <p:nvPr/>
        </p:nvSpPr>
        <p:spPr>
          <a:xfrm>
            <a:off x="850716" y="5803271"/>
            <a:ext cx="101164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https://historicengland.org.uk/images-books/publications/planning-responsible-retrofit-of-traditional-buildings/</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599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0758-2EFB-6A69-A75F-4C7C186ED762}"/>
              </a:ext>
            </a:extLst>
          </p:cNvPr>
          <p:cNvSpPr>
            <a:spLocks noGrp="1"/>
          </p:cNvSpPr>
          <p:nvPr>
            <p:ph type="title"/>
          </p:nvPr>
        </p:nvSpPr>
        <p:spPr>
          <a:xfrm>
            <a:off x="838200" y="0"/>
            <a:ext cx="10515600" cy="1325563"/>
          </a:xfrm>
        </p:spPr>
        <p:txBody>
          <a:bodyPr/>
          <a:lstStyle/>
          <a:p>
            <a:r>
              <a:rPr lang="en-GB" dirty="0"/>
              <a:t>Respected, Valued and Understood</a:t>
            </a:r>
          </a:p>
        </p:txBody>
      </p:sp>
      <p:sp>
        <p:nvSpPr>
          <p:cNvPr id="3" name="Content Placeholder 2">
            <a:extLst>
              <a:ext uri="{FF2B5EF4-FFF2-40B4-BE49-F238E27FC236}">
                <a16:creationId xmlns:a16="http://schemas.microsoft.com/office/drawing/2014/main" id="{EBD06234-ADFA-31D5-57CF-46C280C1B574}"/>
              </a:ext>
            </a:extLst>
          </p:cNvPr>
          <p:cNvSpPr>
            <a:spLocks noGrp="1"/>
          </p:cNvSpPr>
          <p:nvPr>
            <p:ph idx="1"/>
          </p:nvPr>
        </p:nvSpPr>
        <p:spPr>
          <a:xfrm>
            <a:off x="838200" y="1182829"/>
            <a:ext cx="10515600" cy="4692870"/>
          </a:xfrm>
        </p:spPr>
        <p:txBody>
          <a:bodyPr>
            <a:normAutofit fontScale="92500" lnSpcReduction="20000"/>
          </a:bodyPr>
          <a:lstStyle/>
          <a:p>
            <a:pPr>
              <a:lnSpc>
                <a:spcPct val="100000"/>
              </a:lnSpc>
            </a:pPr>
            <a:r>
              <a:rPr lang="en-GB" dirty="0"/>
              <a:t>It’s a privilege to live in a traditional building – many continue to perform well – thermal mass retaining heat in winter and cool in summer</a:t>
            </a:r>
          </a:p>
          <a:p>
            <a:pPr>
              <a:lnSpc>
                <a:spcPct val="100000"/>
              </a:lnSpc>
            </a:pPr>
            <a:r>
              <a:rPr lang="en-GB" dirty="0"/>
              <a:t>Understand, value and respect a traditional building and approach retrofit accordingly</a:t>
            </a:r>
          </a:p>
          <a:p>
            <a:pPr>
              <a:lnSpc>
                <a:spcPct val="100000"/>
              </a:lnSpc>
            </a:pPr>
            <a:r>
              <a:rPr lang="en-GB" dirty="0"/>
              <a:t>Be clear about what you’d like to achieve and how this can be done, keeping the building in balance, ideally using natural materials</a:t>
            </a:r>
          </a:p>
          <a:p>
            <a:pPr>
              <a:lnSpc>
                <a:spcPct val="100000"/>
              </a:lnSpc>
            </a:pPr>
            <a:r>
              <a:rPr lang="en-GB" dirty="0"/>
              <a:t>Seek advice from professionals such as a Retrofit Advisor/Assessor who is knowledgeable about traditional buildings</a:t>
            </a:r>
          </a:p>
          <a:p>
            <a:pPr>
              <a:lnSpc>
                <a:spcPct val="100000"/>
              </a:lnSpc>
            </a:pPr>
            <a:r>
              <a:rPr lang="en-GB" dirty="0"/>
              <a:t>If listed and/or in a conservation area/national park/national landscape seek advice from the relevant authorities once you understand the opportunities and considerations yourself and have an initial plan </a:t>
            </a:r>
          </a:p>
        </p:txBody>
      </p:sp>
    </p:spTree>
    <p:extLst>
      <p:ext uri="{BB962C8B-B14F-4D97-AF65-F5344CB8AC3E}">
        <p14:creationId xmlns:p14="http://schemas.microsoft.com/office/powerpoint/2010/main" val="258152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0758-2EFB-6A69-A75F-4C7C186ED762}"/>
              </a:ext>
            </a:extLst>
          </p:cNvPr>
          <p:cNvSpPr>
            <a:spLocks noGrp="1"/>
          </p:cNvSpPr>
          <p:nvPr>
            <p:ph type="title"/>
          </p:nvPr>
        </p:nvSpPr>
        <p:spPr>
          <a:xfrm>
            <a:off x="838200" y="0"/>
            <a:ext cx="10515600" cy="1325563"/>
          </a:xfrm>
        </p:spPr>
        <p:txBody>
          <a:bodyPr/>
          <a:lstStyle/>
          <a:p>
            <a:r>
              <a:rPr lang="en-GB" dirty="0"/>
              <a:t>A different approach for traditional buildings?</a:t>
            </a:r>
          </a:p>
        </p:txBody>
      </p:sp>
      <p:sp>
        <p:nvSpPr>
          <p:cNvPr id="3" name="Content Placeholder 2">
            <a:extLst>
              <a:ext uri="{FF2B5EF4-FFF2-40B4-BE49-F238E27FC236}">
                <a16:creationId xmlns:a16="http://schemas.microsoft.com/office/drawing/2014/main" id="{EBD06234-ADFA-31D5-57CF-46C280C1B574}"/>
              </a:ext>
            </a:extLst>
          </p:cNvPr>
          <p:cNvSpPr>
            <a:spLocks noGrp="1"/>
          </p:cNvSpPr>
          <p:nvPr>
            <p:ph idx="1"/>
          </p:nvPr>
        </p:nvSpPr>
        <p:spPr>
          <a:xfrm>
            <a:off x="838200" y="1182828"/>
            <a:ext cx="10515600" cy="4910153"/>
          </a:xfrm>
        </p:spPr>
        <p:txBody>
          <a:bodyPr>
            <a:normAutofit fontScale="77500" lnSpcReduction="20000"/>
          </a:bodyPr>
          <a:lstStyle/>
          <a:p>
            <a:pPr>
              <a:lnSpc>
                <a:spcPct val="110000"/>
              </a:lnSpc>
            </a:pPr>
            <a:r>
              <a:rPr lang="en-GB" dirty="0"/>
              <a:t>As discussed, consideration and understanding of the building’s needs is important, but not the whole story.</a:t>
            </a:r>
          </a:p>
          <a:p>
            <a:pPr>
              <a:lnSpc>
                <a:spcPct val="110000"/>
              </a:lnSpc>
            </a:pPr>
            <a:r>
              <a:rPr lang="en-GB" dirty="0"/>
              <a:t>“Planning responsible retrofit of traditional buildings” is a valuable resource in helping to understand this:</a:t>
            </a:r>
          </a:p>
          <a:p>
            <a:pPr lvl="1">
              <a:lnSpc>
                <a:spcPct val="110000"/>
              </a:lnSpc>
              <a:spcBef>
                <a:spcPts val="1000"/>
              </a:spcBef>
            </a:pPr>
            <a:r>
              <a:rPr lang="en-GB" dirty="0"/>
              <a:t> “Achieving responsible retrofit often requires compromises between different values.</a:t>
            </a:r>
          </a:p>
          <a:p>
            <a:pPr lvl="1">
              <a:lnSpc>
                <a:spcPct val="110000"/>
              </a:lnSpc>
              <a:spcBef>
                <a:spcPts val="1000"/>
              </a:spcBef>
            </a:pPr>
            <a:r>
              <a:rPr lang="en-GB" dirty="0"/>
              <a:t>It also requires a Whole Building Approach whereby there is integration of:</a:t>
            </a:r>
          </a:p>
          <a:p>
            <a:pPr lvl="2">
              <a:lnSpc>
                <a:spcPct val="110000"/>
              </a:lnSpc>
              <a:spcBef>
                <a:spcPts val="1000"/>
              </a:spcBef>
            </a:pPr>
            <a:r>
              <a:rPr lang="en-GB" dirty="0"/>
              <a:t>the fabric measures (such as insulation, new windows, draught proofing)</a:t>
            </a:r>
          </a:p>
          <a:p>
            <a:pPr lvl="2">
              <a:lnSpc>
                <a:spcPct val="110000"/>
              </a:lnSpc>
              <a:spcBef>
                <a:spcPts val="1000"/>
              </a:spcBef>
            </a:pPr>
            <a:r>
              <a:rPr lang="en-GB" dirty="0"/>
              <a:t>and services (particularly ventilation, heating, controls and</a:t>
            </a:r>
          </a:p>
          <a:p>
            <a:pPr lvl="2">
              <a:lnSpc>
                <a:spcPct val="110000"/>
              </a:lnSpc>
              <a:spcBef>
                <a:spcPts val="1000"/>
              </a:spcBef>
            </a:pPr>
            <a:r>
              <a:rPr lang="en-GB" dirty="0"/>
              <a:t>renewables)</a:t>
            </a:r>
          </a:p>
          <a:p>
            <a:pPr lvl="2">
              <a:lnSpc>
                <a:spcPct val="110000"/>
              </a:lnSpc>
              <a:spcBef>
                <a:spcPts val="1000"/>
              </a:spcBef>
            </a:pPr>
            <a:r>
              <a:rPr lang="en-GB" dirty="0"/>
              <a:t>along with proper consideration of how people live and use the building.</a:t>
            </a:r>
          </a:p>
          <a:p>
            <a:pPr lvl="1">
              <a:lnSpc>
                <a:spcPct val="110000"/>
              </a:lnSpc>
              <a:spcBef>
                <a:spcPts val="1000"/>
              </a:spcBef>
            </a:pPr>
            <a:r>
              <a:rPr lang="en-GB" dirty="0"/>
              <a:t>All of these must be adapted to the context of the building (its exposure, status, condition, form etc). When these are integrated well, a building is in balance.”</a:t>
            </a:r>
          </a:p>
          <a:p>
            <a:pPr>
              <a:lnSpc>
                <a:spcPct val="110000"/>
              </a:lnSpc>
            </a:pPr>
            <a:r>
              <a:rPr lang="en-GB" dirty="0"/>
              <a:t>This shouldn’t be any different to how retrofit of any building is approached</a:t>
            </a:r>
          </a:p>
        </p:txBody>
      </p:sp>
    </p:spTree>
    <p:extLst>
      <p:ext uri="{BB962C8B-B14F-4D97-AF65-F5344CB8AC3E}">
        <p14:creationId xmlns:p14="http://schemas.microsoft.com/office/powerpoint/2010/main" val="140776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FDB3-4D39-4A16-A4E3-75DEB5B3DCFC}"/>
              </a:ext>
            </a:extLst>
          </p:cNvPr>
          <p:cNvSpPr>
            <a:spLocks noGrp="1"/>
          </p:cNvSpPr>
          <p:nvPr>
            <p:ph type="title"/>
          </p:nvPr>
        </p:nvSpPr>
        <p:spPr/>
        <p:txBody>
          <a:bodyPr/>
          <a:lstStyle/>
          <a:p>
            <a:r>
              <a:rPr lang="en-GB" dirty="0"/>
              <a:t>Home maintenance</a:t>
            </a:r>
          </a:p>
        </p:txBody>
      </p:sp>
      <p:sp>
        <p:nvSpPr>
          <p:cNvPr id="3" name="Content Placeholder 2">
            <a:extLst>
              <a:ext uri="{FF2B5EF4-FFF2-40B4-BE49-F238E27FC236}">
                <a16:creationId xmlns:a16="http://schemas.microsoft.com/office/drawing/2014/main" id="{EE4A690D-958E-4CE3-9454-E682580BFEE8}"/>
              </a:ext>
            </a:extLst>
          </p:cNvPr>
          <p:cNvSpPr>
            <a:spLocks noGrp="1"/>
          </p:cNvSpPr>
          <p:nvPr>
            <p:ph idx="1"/>
          </p:nvPr>
        </p:nvSpPr>
        <p:spPr/>
        <p:txBody>
          <a:bodyPr>
            <a:normAutofit/>
          </a:bodyPr>
          <a:lstStyle/>
          <a:p>
            <a:r>
              <a:rPr lang="en-GB" dirty="0"/>
              <a:t>Keeping your home in good repair</a:t>
            </a:r>
          </a:p>
          <a:p>
            <a:r>
              <a:rPr lang="en-GB" dirty="0"/>
              <a:t>Checking guttering and down pipes (rainwater gear) at least once a year; and checking its able to support more intense rainfalls</a:t>
            </a:r>
          </a:p>
          <a:p>
            <a:r>
              <a:rPr lang="en-GB" dirty="0"/>
              <a:t>Sorting out slipped roof tiles etc. promptly; and keeping roofs free of moss</a:t>
            </a:r>
          </a:p>
          <a:p>
            <a:r>
              <a:rPr lang="en-GB" dirty="0"/>
              <a:t>Keeping vegetation and soil away from the walls</a:t>
            </a:r>
          </a:p>
          <a:p>
            <a:r>
              <a:rPr lang="en-GB" dirty="0"/>
              <a:t>Cleaning the exterior including windows regularly</a:t>
            </a:r>
          </a:p>
          <a:p>
            <a:r>
              <a:rPr lang="en-GB" dirty="0"/>
              <a:t>Maintaining windows and painting wooden windows and doors</a:t>
            </a:r>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274519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C5E2-AD99-410C-ABBE-5D9582802383}"/>
              </a:ext>
            </a:extLst>
          </p:cNvPr>
          <p:cNvSpPr>
            <a:spLocks noGrp="1"/>
          </p:cNvSpPr>
          <p:nvPr>
            <p:ph type="title"/>
          </p:nvPr>
        </p:nvSpPr>
        <p:spPr>
          <a:xfrm>
            <a:off x="1076325" y="44709"/>
            <a:ext cx="10515600" cy="898191"/>
          </a:xfrm>
        </p:spPr>
        <p:txBody>
          <a:bodyPr/>
          <a:lstStyle/>
          <a:p>
            <a:r>
              <a:rPr lang="en-GB" dirty="0"/>
              <a:t>Fabric First – Energy use in the home</a:t>
            </a:r>
          </a:p>
        </p:txBody>
      </p:sp>
      <p:sp>
        <p:nvSpPr>
          <p:cNvPr id="3" name="Content Placeholder 2">
            <a:extLst>
              <a:ext uri="{FF2B5EF4-FFF2-40B4-BE49-F238E27FC236}">
                <a16:creationId xmlns:a16="http://schemas.microsoft.com/office/drawing/2014/main" id="{804272F7-0267-4871-AE60-3689CF6DB8CD}"/>
              </a:ext>
            </a:extLst>
          </p:cNvPr>
          <p:cNvSpPr>
            <a:spLocks noGrp="1"/>
          </p:cNvSpPr>
          <p:nvPr>
            <p:ph idx="1"/>
          </p:nvPr>
        </p:nvSpPr>
        <p:spPr>
          <a:xfrm>
            <a:off x="6096000" y="2561995"/>
            <a:ext cx="5424055" cy="4267748"/>
          </a:xfrm>
        </p:spPr>
        <p:txBody>
          <a:bodyPr>
            <a:normAutofit/>
          </a:bodyPr>
          <a:lstStyle/>
          <a:p>
            <a:r>
              <a:rPr lang="en-GB" dirty="0"/>
              <a:t>Most energy in the home is used for space heating</a:t>
            </a:r>
          </a:p>
          <a:p>
            <a:r>
              <a:rPr lang="en-GB" dirty="0"/>
              <a:t>Reducing this is a priority</a:t>
            </a:r>
          </a:p>
        </p:txBody>
      </p:sp>
      <p:pic>
        <p:nvPicPr>
          <p:cNvPr id="4" name="Picture 3">
            <a:extLst>
              <a:ext uri="{FF2B5EF4-FFF2-40B4-BE49-F238E27FC236}">
                <a16:creationId xmlns:a16="http://schemas.microsoft.com/office/drawing/2014/main" id="{16BFB3DA-E460-4039-92EB-BF525B50C6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92725"/>
            <a:ext cx="4315691" cy="3962948"/>
          </a:xfrm>
          <a:prstGeom prst="rect">
            <a:avLst/>
          </a:prstGeom>
          <a:noFill/>
          <a:ln>
            <a:noFill/>
          </a:ln>
        </p:spPr>
      </p:pic>
    </p:spTree>
    <p:extLst>
      <p:ext uri="{BB962C8B-B14F-4D97-AF65-F5344CB8AC3E}">
        <p14:creationId xmlns:p14="http://schemas.microsoft.com/office/powerpoint/2010/main" val="2987860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C5E2-AD99-410C-ABBE-5D9582802383}"/>
              </a:ext>
            </a:extLst>
          </p:cNvPr>
          <p:cNvSpPr>
            <a:spLocks noGrp="1"/>
          </p:cNvSpPr>
          <p:nvPr>
            <p:ph type="title"/>
          </p:nvPr>
        </p:nvSpPr>
        <p:spPr>
          <a:xfrm>
            <a:off x="2015836" y="16238"/>
            <a:ext cx="10515600" cy="898191"/>
          </a:xfrm>
        </p:spPr>
        <p:txBody>
          <a:bodyPr/>
          <a:lstStyle/>
          <a:p>
            <a:r>
              <a:rPr lang="en-GB" dirty="0"/>
              <a:t>Fabric First – Reducing heat loss</a:t>
            </a:r>
          </a:p>
        </p:txBody>
      </p:sp>
      <p:grpSp>
        <p:nvGrpSpPr>
          <p:cNvPr id="29" name="Group 28">
            <a:extLst>
              <a:ext uri="{FF2B5EF4-FFF2-40B4-BE49-F238E27FC236}">
                <a16:creationId xmlns:a16="http://schemas.microsoft.com/office/drawing/2014/main" id="{C116B16A-F1C4-4038-BB4C-24DCACDCA3DD}"/>
              </a:ext>
            </a:extLst>
          </p:cNvPr>
          <p:cNvGrpSpPr/>
          <p:nvPr/>
        </p:nvGrpSpPr>
        <p:grpSpPr>
          <a:xfrm>
            <a:off x="132589" y="1874493"/>
            <a:ext cx="11816976" cy="4845212"/>
            <a:chOff x="132589" y="1638958"/>
            <a:chExt cx="11816976" cy="4845212"/>
          </a:xfrm>
        </p:grpSpPr>
        <p:graphicFrame>
          <p:nvGraphicFramePr>
            <p:cNvPr id="5" name="Object 4">
              <a:extLst>
                <a:ext uri="{FF2B5EF4-FFF2-40B4-BE49-F238E27FC236}">
                  <a16:creationId xmlns:a16="http://schemas.microsoft.com/office/drawing/2014/main" id="{ADDA2C20-5F1C-4175-AFA2-2FFBDC6B9BAE}"/>
                </a:ext>
              </a:extLst>
            </p:cNvPr>
            <p:cNvGraphicFramePr>
              <a:graphicFrameLocks noChangeAspect="1"/>
            </p:cNvGraphicFramePr>
            <p:nvPr/>
          </p:nvGraphicFramePr>
          <p:xfrm>
            <a:off x="3316013" y="2290769"/>
            <a:ext cx="4885222" cy="2890837"/>
          </p:xfrm>
          <a:graphic>
            <a:graphicData uri="http://schemas.openxmlformats.org/presentationml/2006/ole">
              <mc:AlternateContent xmlns:mc="http://schemas.openxmlformats.org/markup-compatibility/2006">
                <mc:Choice xmlns:v="urn:schemas-microsoft-com:vml" Requires="v">
                  <p:oleObj r:id="rId2" imgW="6249240" imgH="3687840" progId="">
                    <p:embed/>
                  </p:oleObj>
                </mc:Choice>
                <mc:Fallback>
                  <p:oleObj r:id="rId2" imgW="6249240" imgH="3687840" progId="">
                    <p:embed/>
                    <p:pic>
                      <p:nvPicPr>
                        <p:cNvPr id="5" name="Object 4">
                          <a:extLst>
                            <a:ext uri="{FF2B5EF4-FFF2-40B4-BE49-F238E27FC236}">
                              <a16:creationId xmlns:a16="http://schemas.microsoft.com/office/drawing/2014/main" id="{ADDA2C20-5F1C-4175-AFA2-2FFBDC6B9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013" y="2290769"/>
                          <a:ext cx="4885222" cy="2890837"/>
                        </a:xfrm>
                        <a:prstGeom prst="rect">
                          <a:avLst/>
                        </a:prstGeom>
                        <a:noFill/>
                      </p:spPr>
                    </p:pic>
                  </p:oleObj>
                </mc:Fallback>
              </mc:AlternateContent>
            </a:graphicData>
          </a:graphic>
        </p:graphicFrame>
        <p:grpSp>
          <p:nvGrpSpPr>
            <p:cNvPr id="23" name="Group 22">
              <a:extLst>
                <a:ext uri="{FF2B5EF4-FFF2-40B4-BE49-F238E27FC236}">
                  <a16:creationId xmlns:a16="http://schemas.microsoft.com/office/drawing/2014/main" id="{FCAF82F8-B2EE-45D5-B031-A86233A1DB50}"/>
                </a:ext>
              </a:extLst>
            </p:cNvPr>
            <p:cNvGrpSpPr/>
            <p:nvPr/>
          </p:nvGrpSpPr>
          <p:grpSpPr>
            <a:xfrm>
              <a:off x="7869401" y="4197927"/>
              <a:ext cx="4080164" cy="1848470"/>
              <a:chOff x="7273636" y="4197927"/>
              <a:chExt cx="4080164" cy="1848470"/>
            </a:xfrm>
          </p:grpSpPr>
          <p:sp>
            <p:nvSpPr>
              <p:cNvPr id="8" name="TextBox 7">
                <a:extLst>
                  <a:ext uri="{FF2B5EF4-FFF2-40B4-BE49-F238E27FC236}">
                    <a16:creationId xmlns:a16="http://schemas.microsoft.com/office/drawing/2014/main" id="{3DD00FA7-F425-4255-ABB6-3387337985D8}"/>
                  </a:ext>
                </a:extLst>
              </p:cNvPr>
              <p:cNvSpPr txBox="1"/>
              <p:nvPr/>
            </p:nvSpPr>
            <p:spPr>
              <a:xfrm>
                <a:off x="8181109" y="4415181"/>
                <a:ext cx="317269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Double and triple glazed </a:t>
                </a: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windows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and insulated </a:t>
                </a: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doors</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with draught proofing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Rough cost per window for double glazing £650 </a:t>
                </a:r>
              </a:p>
            </p:txBody>
          </p:sp>
          <p:cxnSp>
            <p:nvCxnSpPr>
              <p:cNvPr id="10" name="Straight Arrow Connector 9">
                <a:extLst>
                  <a:ext uri="{FF2B5EF4-FFF2-40B4-BE49-F238E27FC236}">
                    <a16:creationId xmlns:a16="http://schemas.microsoft.com/office/drawing/2014/main" id="{1A8ACB22-516A-45E0-8A99-7DA0A4AEB06B}"/>
                  </a:ext>
                </a:extLst>
              </p:cNvPr>
              <p:cNvCxnSpPr/>
              <p:nvPr/>
            </p:nvCxnSpPr>
            <p:spPr>
              <a:xfrm flipH="1" flipV="1">
                <a:off x="7273636" y="4197927"/>
                <a:ext cx="928255" cy="512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8918707-4FA4-481E-9505-A73DB31F167B}"/>
                </a:ext>
              </a:extLst>
            </p:cNvPr>
            <p:cNvGrpSpPr/>
            <p:nvPr/>
          </p:nvGrpSpPr>
          <p:grpSpPr>
            <a:xfrm>
              <a:off x="225474" y="1638958"/>
              <a:ext cx="4332671" cy="1015663"/>
              <a:chOff x="225474" y="1638958"/>
              <a:chExt cx="4332671" cy="1015663"/>
            </a:xfrm>
          </p:grpSpPr>
          <p:sp>
            <p:nvSpPr>
              <p:cNvPr id="11" name="TextBox 10">
                <a:extLst>
                  <a:ext uri="{FF2B5EF4-FFF2-40B4-BE49-F238E27FC236}">
                    <a16:creationId xmlns:a16="http://schemas.microsoft.com/office/drawing/2014/main" id="{FB73DD5C-1047-40C8-9664-9C4F2423C31A}"/>
                  </a:ext>
                </a:extLst>
              </p:cNvPr>
              <p:cNvSpPr txBox="1"/>
              <p:nvPr/>
            </p:nvSpPr>
            <p:spPr>
              <a:xfrm>
                <a:off x="225474" y="1638958"/>
                <a:ext cx="33090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Loft</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insulation (~£8/m2)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Room-in-roof</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insulation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Flat roof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insulation (~£40/m2)</a:t>
                </a:r>
              </a:p>
            </p:txBody>
          </p:sp>
          <p:cxnSp>
            <p:nvCxnSpPr>
              <p:cNvPr id="13" name="Straight Arrow Connector 12">
                <a:extLst>
                  <a:ext uri="{FF2B5EF4-FFF2-40B4-BE49-F238E27FC236}">
                    <a16:creationId xmlns:a16="http://schemas.microsoft.com/office/drawing/2014/main" id="{7721F10D-1A5E-4FBA-98FF-39E686BC16E1}"/>
                  </a:ext>
                </a:extLst>
              </p:cNvPr>
              <p:cNvCxnSpPr>
                <a:cxnSpLocks/>
              </p:cNvCxnSpPr>
              <p:nvPr/>
            </p:nvCxnSpPr>
            <p:spPr>
              <a:xfrm>
                <a:off x="3107218" y="2100623"/>
                <a:ext cx="1450927" cy="5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7F41953E-7569-484B-85B6-F9BE82385BC2}"/>
                </a:ext>
              </a:extLst>
            </p:cNvPr>
            <p:cNvSpPr txBox="1"/>
            <p:nvPr/>
          </p:nvSpPr>
          <p:spPr>
            <a:xfrm>
              <a:off x="3878817" y="5468507"/>
              <a:ext cx="37596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Floor insulation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Suspended floor (~£35/m2)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Solid floor</a:t>
              </a:r>
            </a:p>
          </p:txBody>
        </p:sp>
        <p:cxnSp>
          <p:nvCxnSpPr>
            <p:cNvPr id="17" name="Straight Arrow Connector 16">
              <a:extLst>
                <a:ext uri="{FF2B5EF4-FFF2-40B4-BE49-F238E27FC236}">
                  <a16:creationId xmlns:a16="http://schemas.microsoft.com/office/drawing/2014/main" id="{CE58572C-7005-4C0A-AC53-2EA246DF85D1}"/>
                </a:ext>
              </a:extLst>
            </p:cNvPr>
            <p:cNvCxnSpPr>
              <a:cxnSpLocks/>
            </p:cNvCxnSpPr>
            <p:nvPr/>
          </p:nvCxnSpPr>
          <p:spPr>
            <a:xfrm flipV="1">
              <a:off x="5056909" y="5015346"/>
              <a:ext cx="0" cy="453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4A69519-57C6-4383-9A2E-19A5D6D5DE36}"/>
                </a:ext>
              </a:extLst>
            </p:cNvPr>
            <p:cNvGrpSpPr/>
            <p:nvPr/>
          </p:nvGrpSpPr>
          <p:grpSpPr>
            <a:xfrm>
              <a:off x="7741569" y="2139095"/>
              <a:ext cx="3891495" cy="707886"/>
              <a:chOff x="7076537" y="2139095"/>
              <a:chExt cx="3891495" cy="707886"/>
            </a:xfrm>
          </p:grpSpPr>
          <p:sp>
            <p:nvSpPr>
              <p:cNvPr id="18" name="TextBox 17">
                <a:extLst>
                  <a:ext uri="{FF2B5EF4-FFF2-40B4-BE49-F238E27FC236}">
                    <a16:creationId xmlns:a16="http://schemas.microsoft.com/office/drawing/2014/main" id="{B9239AFE-17B4-4F15-BF53-177B26401F97}"/>
                  </a:ext>
                </a:extLst>
              </p:cNvPr>
              <p:cNvSpPr txBox="1"/>
              <p:nvPr/>
            </p:nvSpPr>
            <p:spPr>
              <a:xfrm>
                <a:off x="7795341" y="2139095"/>
                <a:ext cx="3172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Draught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Some airflow is important</a:t>
                </a:r>
              </a:p>
            </p:txBody>
          </p:sp>
          <p:cxnSp>
            <p:nvCxnSpPr>
              <p:cNvPr id="20" name="Straight Arrow Connector 19">
                <a:extLst>
                  <a:ext uri="{FF2B5EF4-FFF2-40B4-BE49-F238E27FC236}">
                    <a16:creationId xmlns:a16="http://schemas.microsoft.com/office/drawing/2014/main" id="{B1644E14-647D-4750-B4B3-1D5DA196C24B}"/>
                  </a:ext>
                </a:extLst>
              </p:cNvPr>
              <p:cNvCxnSpPr>
                <a:stCxn id="18" idx="1"/>
              </p:cNvCxnSpPr>
              <p:nvPr/>
            </p:nvCxnSpPr>
            <p:spPr>
              <a:xfrm flipH="1">
                <a:off x="7076537" y="2493038"/>
                <a:ext cx="718804" cy="107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EC15E99-ECF8-4E91-B282-42DA0C13CCEF}"/>
                </a:ext>
              </a:extLst>
            </p:cNvPr>
            <p:cNvGrpSpPr/>
            <p:nvPr/>
          </p:nvGrpSpPr>
          <p:grpSpPr>
            <a:xfrm>
              <a:off x="132589" y="3261120"/>
              <a:ext cx="3666155" cy="2862322"/>
              <a:chOff x="132589" y="3261120"/>
              <a:chExt cx="3666155" cy="2862322"/>
            </a:xfrm>
          </p:grpSpPr>
          <p:sp>
            <p:nvSpPr>
              <p:cNvPr id="21" name="TextBox 20">
                <a:extLst>
                  <a:ext uri="{FF2B5EF4-FFF2-40B4-BE49-F238E27FC236}">
                    <a16:creationId xmlns:a16="http://schemas.microsoft.com/office/drawing/2014/main" id="{7877782E-62FD-49C9-AAE8-2C91C7D8AC2E}"/>
                  </a:ext>
                </a:extLst>
              </p:cNvPr>
              <p:cNvSpPr txBox="1"/>
              <p:nvPr/>
            </p:nvSpPr>
            <p:spPr>
              <a:xfrm>
                <a:off x="132589" y="3261120"/>
                <a:ext cx="340194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External wall insulation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(EWI)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~£125/m2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Cavity wall insulation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(CWI)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~£9/m2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Internal wall insulation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(IWI)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~£182/m2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Aptos" panose="02110004020202020204"/>
                    <a:ea typeface="+mn-ea"/>
                    <a:cs typeface="+mn-cs"/>
                  </a:rPr>
                  <a:t>Party wall insulation </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(PWI)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    ~£450/wall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5" name="Straight Arrow Connector 24">
                <a:extLst>
                  <a:ext uri="{FF2B5EF4-FFF2-40B4-BE49-F238E27FC236}">
                    <a16:creationId xmlns:a16="http://schemas.microsoft.com/office/drawing/2014/main" id="{C6496201-D446-4885-A713-F3CCDC997297}"/>
                  </a:ext>
                </a:extLst>
              </p:cNvPr>
              <p:cNvCxnSpPr>
                <a:cxnSpLocks/>
              </p:cNvCxnSpPr>
              <p:nvPr/>
            </p:nvCxnSpPr>
            <p:spPr>
              <a:xfrm>
                <a:off x="2915196" y="3602172"/>
                <a:ext cx="883548" cy="304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8C10DC08-4B5C-4DBE-8EC1-434A5A4E5B6B}"/>
              </a:ext>
            </a:extLst>
          </p:cNvPr>
          <p:cNvSpPr txBox="1"/>
          <p:nvPr/>
        </p:nvSpPr>
        <p:spPr>
          <a:xfrm>
            <a:off x="225474" y="900574"/>
            <a:ext cx="117240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Heat will always try and escape to the coldest spots.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 goal is to get rid of as many cold surfaces as possible</a:t>
            </a:r>
          </a:p>
        </p:txBody>
      </p:sp>
    </p:spTree>
    <p:extLst>
      <p:ext uri="{BB962C8B-B14F-4D97-AF65-F5344CB8AC3E}">
        <p14:creationId xmlns:p14="http://schemas.microsoft.com/office/powerpoint/2010/main" val="177645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B1FF-909E-473C-8F45-44C4D795DEBE}"/>
              </a:ext>
            </a:extLst>
          </p:cNvPr>
          <p:cNvSpPr>
            <a:spLocks noGrp="1"/>
          </p:cNvSpPr>
          <p:nvPr>
            <p:ph type="title"/>
          </p:nvPr>
        </p:nvSpPr>
        <p:spPr>
          <a:xfrm>
            <a:off x="838200" y="110840"/>
            <a:ext cx="10515600" cy="898191"/>
          </a:xfrm>
        </p:spPr>
        <p:txBody>
          <a:bodyPr/>
          <a:lstStyle/>
          <a:p>
            <a:r>
              <a:rPr lang="en-GB" dirty="0"/>
              <a:t>Ventilation and Damp</a:t>
            </a:r>
          </a:p>
        </p:txBody>
      </p:sp>
      <p:sp>
        <p:nvSpPr>
          <p:cNvPr id="3" name="Content Placeholder 2">
            <a:extLst>
              <a:ext uri="{FF2B5EF4-FFF2-40B4-BE49-F238E27FC236}">
                <a16:creationId xmlns:a16="http://schemas.microsoft.com/office/drawing/2014/main" id="{006D7124-9630-47A3-8EDD-9DFDE13F433F}"/>
              </a:ext>
            </a:extLst>
          </p:cNvPr>
          <p:cNvSpPr>
            <a:spLocks noGrp="1"/>
          </p:cNvSpPr>
          <p:nvPr>
            <p:ph idx="1"/>
          </p:nvPr>
        </p:nvSpPr>
        <p:spPr>
          <a:xfrm>
            <a:off x="838200" y="1274430"/>
            <a:ext cx="10515600" cy="4697079"/>
          </a:xfrm>
        </p:spPr>
        <p:txBody>
          <a:bodyPr>
            <a:normAutofit/>
          </a:bodyPr>
          <a:lstStyle/>
          <a:p>
            <a:r>
              <a:rPr lang="en-GB" dirty="0"/>
              <a:t>Ventilation is very important for our health and the health of our homes; and ventilation is important for managing damp</a:t>
            </a:r>
          </a:p>
          <a:p>
            <a:r>
              <a:rPr lang="en-GB" dirty="0"/>
              <a:t>Damp surfaces / walls will need approx. 40% more energy to warm them up. It’s important to get rid of excess moisture within a home.</a:t>
            </a:r>
          </a:p>
          <a:p>
            <a:r>
              <a:rPr lang="en-GB" dirty="0"/>
              <a:t>Controlled ventilation includes 4 aspects:</a:t>
            </a:r>
          </a:p>
          <a:p>
            <a:pPr lvl="1"/>
            <a:r>
              <a:rPr lang="en-GB" dirty="0"/>
              <a:t>Air into rooms e.g. </a:t>
            </a:r>
            <a:r>
              <a:rPr lang="en-GB"/>
              <a:t>trickle vents </a:t>
            </a:r>
            <a:r>
              <a:rPr lang="en-GB" dirty="0"/>
              <a:t>in windows</a:t>
            </a:r>
          </a:p>
          <a:p>
            <a:pPr lvl="1"/>
            <a:r>
              <a:rPr lang="en-GB" dirty="0"/>
              <a:t>Extract ventilation in wet rooms – e.g. </a:t>
            </a:r>
            <a:r>
              <a:rPr lang="en-GB" dirty="0" err="1"/>
              <a:t>dMEVs</a:t>
            </a:r>
            <a:endParaRPr lang="en-GB" dirty="0"/>
          </a:p>
          <a:p>
            <a:pPr lvl="1"/>
            <a:r>
              <a:rPr lang="en-GB" dirty="0"/>
              <a:t>Movement of air between rooms – door undercuts</a:t>
            </a:r>
          </a:p>
          <a:p>
            <a:pPr lvl="1"/>
            <a:r>
              <a:rPr lang="en-GB" dirty="0"/>
              <a:t>Purge ventilation e.g. ability to open windows</a:t>
            </a:r>
          </a:p>
          <a:p>
            <a:pPr lvl="1"/>
            <a:endParaRPr lang="en-GB" dirty="0"/>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391760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FDB3-4D39-4A16-A4E3-75DEB5B3DCFC}"/>
              </a:ext>
            </a:extLst>
          </p:cNvPr>
          <p:cNvSpPr>
            <a:spLocks noGrp="1"/>
          </p:cNvSpPr>
          <p:nvPr>
            <p:ph type="title"/>
          </p:nvPr>
        </p:nvSpPr>
        <p:spPr/>
        <p:txBody>
          <a:bodyPr/>
          <a:lstStyle/>
          <a:p>
            <a:r>
              <a:rPr lang="en-GB" dirty="0"/>
              <a:t>Renewable heating and hot water</a:t>
            </a:r>
          </a:p>
        </p:txBody>
      </p:sp>
      <p:sp>
        <p:nvSpPr>
          <p:cNvPr id="3" name="Content Placeholder 2">
            <a:extLst>
              <a:ext uri="{FF2B5EF4-FFF2-40B4-BE49-F238E27FC236}">
                <a16:creationId xmlns:a16="http://schemas.microsoft.com/office/drawing/2014/main" id="{EE4A690D-958E-4CE3-9454-E682580BFEE8}"/>
              </a:ext>
            </a:extLst>
          </p:cNvPr>
          <p:cNvSpPr>
            <a:spLocks noGrp="1"/>
          </p:cNvSpPr>
          <p:nvPr>
            <p:ph idx="1"/>
          </p:nvPr>
        </p:nvSpPr>
        <p:spPr/>
        <p:txBody>
          <a:bodyPr>
            <a:normAutofit fontScale="85000" lnSpcReduction="20000"/>
          </a:bodyPr>
          <a:lstStyle/>
          <a:p>
            <a:r>
              <a:rPr lang="en-GB" dirty="0"/>
              <a:t>Renewable – generated from a natural resource that can be renewed e.g. wind, sun, air, water</a:t>
            </a:r>
          </a:p>
          <a:p>
            <a:endParaRPr lang="en-GB" dirty="0"/>
          </a:p>
          <a:p>
            <a:r>
              <a:rPr lang="en-GB" dirty="0"/>
              <a:t>Heating systems can be upgraded once fabric is improved</a:t>
            </a:r>
          </a:p>
          <a:p>
            <a:endParaRPr lang="en-GB" dirty="0"/>
          </a:p>
          <a:p>
            <a:r>
              <a:rPr lang="en-GB" dirty="0"/>
              <a:t>If it’s done the other way around, your heating system will be too big for your needs, and will be less efficient</a:t>
            </a:r>
          </a:p>
          <a:p>
            <a:endParaRPr lang="en-GB" dirty="0"/>
          </a:p>
          <a:p>
            <a:r>
              <a:rPr lang="en-GB" dirty="0"/>
              <a:t>Example costs:</a:t>
            </a:r>
          </a:p>
          <a:p>
            <a:pPr lvl="1"/>
            <a:r>
              <a:rPr lang="en-GB" dirty="0"/>
              <a:t>Air Source/Ground Source heat pumps ~£12,500 per system</a:t>
            </a:r>
          </a:p>
          <a:p>
            <a:pPr lvl="1"/>
            <a:r>
              <a:rPr lang="en-GB" dirty="0"/>
              <a:t>Solar PV installation ~ £5000 per system</a:t>
            </a:r>
          </a:p>
          <a:p>
            <a:pPr lvl="1"/>
            <a:r>
              <a:rPr lang="en-GB" dirty="0"/>
              <a:t>Storage heaters ~ £1000 each (assumes renewable electricity from grid/solar PV)</a:t>
            </a:r>
          </a:p>
        </p:txBody>
      </p:sp>
    </p:spTree>
    <p:extLst>
      <p:ext uri="{BB962C8B-B14F-4D97-AF65-F5344CB8AC3E}">
        <p14:creationId xmlns:p14="http://schemas.microsoft.com/office/powerpoint/2010/main" val="375324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FDB3-4D39-4A16-A4E3-75DEB5B3DCFC}"/>
              </a:ext>
            </a:extLst>
          </p:cNvPr>
          <p:cNvSpPr>
            <a:spLocks noGrp="1"/>
          </p:cNvSpPr>
          <p:nvPr>
            <p:ph type="title"/>
          </p:nvPr>
        </p:nvSpPr>
        <p:spPr/>
        <p:txBody>
          <a:bodyPr/>
          <a:lstStyle/>
          <a:p>
            <a:r>
              <a:rPr lang="en-GB" dirty="0"/>
              <a:t>Heating controls and heat emitters</a:t>
            </a:r>
          </a:p>
        </p:txBody>
      </p:sp>
      <p:sp>
        <p:nvSpPr>
          <p:cNvPr id="3" name="Content Placeholder 2">
            <a:extLst>
              <a:ext uri="{FF2B5EF4-FFF2-40B4-BE49-F238E27FC236}">
                <a16:creationId xmlns:a16="http://schemas.microsoft.com/office/drawing/2014/main" id="{EE4A690D-958E-4CE3-9454-E682580BFEE8}"/>
              </a:ext>
            </a:extLst>
          </p:cNvPr>
          <p:cNvSpPr>
            <a:spLocks noGrp="1"/>
          </p:cNvSpPr>
          <p:nvPr>
            <p:ph idx="1"/>
          </p:nvPr>
        </p:nvSpPr>
        <p:spPr/>
        <p:txBody>
          <a:bodyPr>
            <a:normAutofit fontScale="92500" lnSpcReduction="20000"/>
          </a:bodyPr>
          <a:lstStyle/>
          <a:p>
            <a:r>
              <a:rPr lang="en-GB" dirty="0"/>
              <a:t>Good heating controls are essential</a:t>
            </a:r>
          </a:p>
          <a:p>
            <a:r>
              <a:rPr lang="en-GB" dirty="0"/>
              <a:t>The householder also needs to understand how to use them properly.</a:t>
            </a:r>
          </a:p>
          <a:p>
            <a:endParaRPr lang="en-GB" dirty="0"/>
          </a:p>
          <a:p>
            <a:r>
              <a:rPr lang="en-GB" dirty="0"/>
              <a:t>Heat emitters include radiators and underfloor heating. These should be sized to allow the heating system to be as efficient as possible.</a:t>
            </a:r>
          </a:p>
          <a:p>
            <a:pPr marL="0" indent="0">
              <a:buNone/>
            </a:pPr>
            <a:endParaRPr lang="en-GB" dirty="0"/>
          </a:p>
          <a:p>
            <a:r>
              <a:rPr lang="en-GB" dirty="0"/>
              <a:t>A renewable heat pump based heating system may operate at lower temperatures and generally requires larger emitters</a:t>
            </a:r>
          </a:p>
          <a:p>
            <a:pPr lvl="1"/>
            <a:r>
              <a:rPr lang="en-GB" dirty="0"/>
              <a:t>A correctly sized, installed and maintained air source heat pump (ASHP) operates at 300-500% efficiency</a:t>
            </a:r>
          </a:p>
          <a:p>
            <a:pPr lvl="1"/>
            <a:r>
              <a:rPr lang="en-GB" dirty="0"/>
              <a:t>Electric heaters (e.g. storage heaters) are 100% efficient</a:t>
            </a:r>
          </a:p>
          <a:p>
            <a:pPr lvl="1"/>
            <a:r>
              <a:rPr lang="en-GB" dirty="0"/>
              <a:t>Gas and oil boilers are generally between 70-85% efficient   </a:t>
            </a:r>
          </a:p>
        </p:txBody>
      </p:sp>
    </p:spTree>
    <p:extLst>
      <p:ext uri="{BB962C8B-B14F-4D97-AF65-F5344CB8AC3E}">
        <p14:creationId xmlns:p14="http://schemas.microsoft.com/office/powerpoint/2010/main" val="661913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1574-F3DC-4A48-85F8-B25808F83510}"/>
              </a:ext>
            </a:extLst>
          </p:cNvPr>
          <p:cNvSpPr>
            <a:spLocks noGrp="1"/>
          </p:cNvSpPr>
          <p:nvPr>
            <p:ph type="title"/>
          </p:nvPr>
        </p:nvSpPr>
        <p:spPr/>
        <p:txBody>
          <a:bodyPr>
            <a:normAutofit/>
          </a:bodyPr>
          <a:lstStyle/>
          <a:p>
            <a:r>
              <a:rPr lang="en-GB" sz="4000" dirty="0"/>
              <a:t>Supporting Householders in Traditional Buildings</a:t>
            </a:r>
          </a:p>
        </p:txBody>
      </p:sp>
      <p:sp>
        <p:nvSpPr>
          <p:cNvPr id="3" name="Content Placeholder 2">
            <a:extLst>
              <a:ext uri="{FF2B5EF4-FFF2-40B4-BE49-F238E27FC236}">
                <a16:creationId xmlns:a16="http://schemas.microsoft.com/office/drawing/2014/main" id="{09964B38-E319-72D3-17F6-AFA1830F62B9}"/>
              </a:ext>
            </a:extLst>
          </p:cNvPr>
          <p:cNvSpPr>
            <a:spLocks noGrp="1"/>
          </p:cNvSpPr>
          <p:nvPr>
            <p:ph idx="1"/>
          </p:nvPr>
        </p:nvSpPr>
        <p:spPr/>
        <p:txBody>
          <a:bodyPr>
            <a:normAutofit lnSpcReduction="10000"/>
          </a:bodyPr>
          <a:lstStyle/>
          <a:p>
            <a:r>
              <a:rPr lang="en-GB" dirty="0"/>
              <a:t>The Far SW LEAD Consortium is offering free Retrofit Advice Visits to householders </a:t>
            </a:r>
            <a:r>
              <a:rPr lang="en-GB" dirty="0">
                <a:effectLst/>
                <a:latin typeface="Aptos" panose="020B0004020202020204" pitchFamily="34" charset="0"/>
                <a:ea typeface="Aptos" panose="020B0004020202020204" pitchFamily="34" charset="0"/>
                <a:cs typeface="Aptos" panose="020B0004020202020204" pitchFamily="34" charset="0"/>
              </a:rPr>
              <a:t>including those in traditional properties to support their </a:t>
            </a:r>
            <a:r>
              <a:rPr lang="en-GB">
                <a:effectLst/>
                <a:latin typeface="Aptos" panose="020B0004020202020204" pitchFamily="34" charset="0"/>
                <a:ea typeface="Aptos" panose="020B0004020202020204" pitchFamily="34" charset="0"/>
                <a:cs typeface="Aptos" panose="020B0004020202020204" pitchFamily="34" charset="0"/>
              </a:rPr>
              <a:t>retrofit journeys</a:t>
            </a:r>
            <a:endParaRPr lang="en-GB" dirty="0">
              <a:effectLst/>
              <a:latin typeface="Aptos" panose="020B0004020202020204" pitchFamily="34" charset="0"/>
              <a:ea typeface="Aptos" panose="020B0004020202020204" pitchFamily="34" charset="0"/>
              <a:cs typeface="Aptos" panose="020B0004020202020204" pitchFamily="34" charset="0"/>
            </a:endParaRPr>
          </a:p>
          <a:p>
            <a:r>
              <a:rPr lang="en-GB" dirty="0">
                <a:effectLst/>
                <a:latin typeface="Aptos" panose="020B0004020202020204" pitchFamily="34" charset="0"/>
                <a:ea typeface="Aptos" panose="020B0004020202020204" pitchFamily="34" charset="0"/>
                <a:cs typeface="Aptos" panose="020B0004020202020204" pitchFamily="34" charset="0"/>
              </a:rPr>
              <a:t>Where interested a householder may then choose to self-fund a Whole House Plan; or be referred to appropriate grant funding where eligible.</a:t>
            </a:r>
          </a:p>
          <a:p>
            <a:r>
              <a:rPr lang="en-GB" dirty="0">
                <a:effectLst/>
                <a:latin typeface="Aptos" panose="020B0004020202020204" pitchFamily="34" charset="0"/>
                <a:ea typeface="Aptos" panose="020B0004020202020204" pitchFamily="34" charset="0"/>
                <a:cs typeface="Aptos" panose="020B0004020202020204" pitchFamily="34" charset="0"/>
              </a:rPr>
              <a:t>Our Retrofit Advisors visiting traditional properties have undertaken the Level 3 in Traditional Buildings course</a:t>
            </a:r>
          </a:p>
          <a:p>
            <a:r>
              <a:rPr lang="en-GB" dirty="0">
                <a:latin typeface="Aptos" panose="020B0004020202020204" pitchFamily="34" charset="0"/>
                <a:ea typeface="Aptos" panose="020B0004020202020204" pitchFamily="34" charset="0"/>
                <a:cs typeface="Aptos" panose="020B0004020202020204" pitchFamily="34" charset="0"/>
              </a:rPr>
              <a:t>We also </a:t>
            </a:r>
            <a:r>
              <a:rPr lang="en-GB" dirty="0">
                <a:effectLst/>
                <a:latin typeface="Aptos" panose="020B0004020202020204" pitchFamily="34" charset="0"/>
                <a:ea typeface="Aptos" panose="020B0004020202020204" pitchFamily="34" charset="0"/>
                <a:cs typeface="Aptos" panose="020B0004020202020204" pitchFamily="34" charset="0"/>
              </a:rPr>
              <a:t>work collaboratively with our historic building officers</a:t>
            </a:r>
            <a:r>
              <a:rPr lang="en-GB" dirty="0">
                <a:latin typeface="Aptos" panose="020B0004020202020204" pitchFamily="34" charset="0"/>
                <a:ea typeface="Aptos" panose="020B0004020202020204" pitchFamily="34" charset="0"/>
                <a:cs typeface="Aptos" panose="020B0004020202020204" pitchFamily="34" charset="0"/>
              </a:rPr>
              <a:t> to assist householders through grant funded programmes; and to enable shared learning</a:t>
            </a:r>
            <a:endParaRPr lang="en-GB" dirty="0"/>
          </a:p>
        </p:txBody>
      </p:sp>
    </p:spTree>
    <p:extLst>
      <p:ext uri="{BB962C8B-B14F-4D97-AF65-F5344CB8AC3E}">
        <p14:creationId xmlns:p14="http://schemas.microsoft.com/office/powerpoint/2010/main" val="237790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Celia Davis</a:t>
            </a:r>
            <a:br>
              <a:rPr lang="en-GB" sz="4400" dirty="0"/>
            </a:br>
            <a:r>
              <a:rPr lang="en-GB" sz="4400" dirty="0"/>
              <a:t>Town and Country Planning Association</a:t>
            </a:r>
          </a:p>
        </p:txBody>
      </p:sp>
    </p:spTree>
    <p:extLst>
      <p:ext uri="{BB962C8B-B14F-4D97-AF65-F5344CB8AC3E}">
        <p14:creationId xmlns:p14="http://schemas.microsoft.com/office/powerpoint/2010/main" val="264555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4007-59B4-2B8B-750F-736B589D5640}"/>
              </a:ext>
            </a:extLst>
          </p:cNvPr>
          <p:cNvSpPr>
            <a:spLocks noGrp="1"/>
          </p:cNvSpPr>
          <p:nvPr>
            <p:ph type="title"/>
          </p:nvPr>
        </p:nvSpPr>
        <p:spPr/>
        <p:txBody>
          <a:bodyPr/>
          <a:lstStyle/>
          <a:p>
            <a:r>
              <a:rPr lang="en-GB" dirty="0"/>
              <a:t>Useful Resources</a:t>
            </a:r>
          </a:p>
        </p:txBody>
      </p:sp>
      <p:pic>
        <p:nvPicPr>
          <p:cNvPr id="4" name="Content Placeholder 3">
            <a:extLst>
              <a:ext uri="{FF2B5EF4-FFF2-40B4-BE49-F238E27FC236}">
                <a16:creationId xmlns:a16="http://schemas.microsoft.com/office/drawing/2014/main" id="{23B15930-337B-5A75-D0F9-2B221B623151}"/>
              </a:ext>
            </a:extLst>
          </p:cNvPr>
          <p:cNvPicPr>
            <a:picLocks noGrp="1" noChangeAspect="1"/>
          </p:cNvPicPr>
          <p:nvPr>
            <p:ph idx="1"/>
          </p:nvPr>
        </p:nvPicPr>
        <p:blipFill>
          <a:blip r:embed="rId2"/>
          <a:stretch>
            <a:fillRect/>
          </a:stretch>
        </p:blipFill>
        <p:spPr>
          <a:xfrm>
            <a:off x="1224189" y="1825625"/>
            <a:ext cx="2968233" cy="1325563"/>
          </a:xfrm>
          <a:prstGeom prst="rect">
            <a:avLst/>
          </a:prstGeom>
        </p:spPr>
      </p:pic>
      <p:sp>
        <p:nvSpPr>
          <p:cNvPr id="6" name="TextBox 5">
            <a:extLst>
              <a:ext uri="{FF2B5EF4-FFF2-40B4-BE49-F238E27FC236}">
                <a16:creationId xmlns:a16="http://schemas.microsoft.com/office/drawing/2014/main" id="{CF2D9E2B-1213-EA06-2271-6D0606BC425B}"/>
              </a:ext>
            </a:extLst>
          </p:cNvPr>
          <p:cNvSpPr txBox="1"/>
          <p:nvPr/>
        </p:nvSpPr>
        <p:spPr>
          <a:xfrm>
            <a:off x="4795319" y="1951998"/>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 useful video to explain retrofitting and importance of a planned approach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https://youtu.be/Ucf0-L8y9Q0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8BD4921-A09F-625A-AF46-7FD76C80A4D4}"/>
              </a:ext>
            </a:extLst>
          </p:cNvPr>
          <p:cNvSpPr txBox="1"/>
          <p:nvPr/>
        </p:nvSpPr>
        <p:spPr>
          <a:xfrm>
            <a:off x="1144421" y="3383647"/>
            <a:ext cx="9837431"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Planning Responsible Retrofit of Traditional Buildings: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https://historicengland.org.uk/images-books/publications/planning-responsible-retrofit-of-traditional-buildings/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Devon Retrofit Guide: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https://www.energysavingdevon.org.uk/document/devon-retrofit-guide/</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Warmer Bedford Cottages - Guide for Residents: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https://tamarenergycommunity.com/warmer-bedford-cottages/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84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Alexandra Best</a:t>
            </a:r>
            <a:br>
              <a:rPr lang="en-GB" sz="4400" dirty="0"/>
            </a:br>
            <a:r>
              <a:rPr lang="en-GB" sz="4400" dirty="0"/>
              <a:t>Bath &amp; North East Somerset Council</a:t>
            </a:r>
          </a:p>
        </p:txBody>
      </p:sp>
    </p:spTree>
    <p:extLst>
      <p:ext uri="{BB962C8B-B14F-4D97-AF65-F5344CB8AC3E}">
        <p14:creationId xmlns:p14="http://schemas.microsoft.com/office/powerpoint/2010/main" val="149421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9127FA-CB39-10D7-6A20-C6916606F32B}"/>
              </a:ext>
            </a:extLst>
          </p:cNvPr>
          <p:cNvSpPr>
            <a:spLocks noGrp="1"/>
          </p:cNvSpPr>
          <p:nvPr>
            <p:ph type="ctrTitle"/>
          </p:nvPr>
        </p:nvSpPr>
        <p:spPr>
          <a:xfrm>
            <a:off x="292267" y="623455"/>
            <a:ext cx="5654722" cy="1152421"/>
          </a:xfrm>
        </p:spPr>
        <p:txBody>
          <a:bodyPr/>
          <a:lstStyle/>
          <a:p>
            <a:r>
              <a:rPr lang="en-US" dirty="0"/>
              <a:t>Barriers to Policy Communication</a:t>
            </a:r>
          </a:p>
        </p:txBody>
      </p:sp>
      <p:sp>
        <p:nvSpPr>
          <p:cNvPr id="10" name="Subtitle 2">
            <a:extLst>
              <a:ext uri="{FF2B5EF4-FFF2-40B4-BE49-F238E27FC236}">
                <a16:creationId xmlns:a16="http://schemas.microsoft.com/office/drawing/2014/main" id="{151829EC-4A0B-D88B-FD67-4F18DCA0E081}"/>
              </a:ext>
            </a:extLst>
          </p:cNvPr>
          <p:cNvSpPr>
            <a:spLocks noGrp="1"/>
          </p:cNvSpPr>
          <p:nvPr>
            <p:ph type="subTitle" idx="1"/>
          </p:nvPr>
        </p:nvSpPr>
        <p:spPr>
          <a:xfrm>
            <a:off x="448056" y="1609077"/>
            <a:ext cx="5343144" cy="3132000"/>
          </a:xfrm>
        </p:spPr>
        <p:txBody>
          <a:bodyPr/>
          <a:lstStyle/>
          <a:p>
            <a:pPr algn="ctr"/>
            <a:r>
              <a:rPr lang="en-GB" sz="2000" b="0" dirty="0">
                <a:effectLst/>
              </a:rPr>
              <a:t>Alexandra Best – Conservation Officer, Bath &amp; North East Somerset Council</a:t>
            </a:r>
          </a:p>
        </p:txBody>
      </p:sp>
      <p:pic>
        <p:nvPicPr>
          <p:cNvPr id="2" name="Picture 1" descr="A green and white logo&#10;&#10;Description automatically generated">
            <a:extLst>
              <a:ext uri="{FF2B5EF4-FFF2-40B4-BE49-F238E27FC236}">
                <a16:creationId xmlns:a16="http://schemas.microsoft.com/office/drawing/2014/main" id="{CB1703B9-5F2D-545B-0A95-439D1D1F0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652" y="5296508"/>
            <a:ext cx="1393905" cy="1393905"/>
          </a:xfrm>
          <a:prstGeom prst="rect">
            <a:avLst/>
          </a:prstGeom>
        </p:spPr>
      </p:pic>
    </p:spTree>
    <p:extLst>
      <p:ext uri="{BB962C8B-B14F-4D97-AF65-F5344CB8AC3E}">
        <p14:creationId xmlns:p14="http://schemas.microsoft.com/office/powerpoint/2010/main" val="257824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A485-1CA8-D06E-D7F6-BF8887B6B183}"/>
              </a:ext>
            </a:extLst>
          </p:cNvPr>
          <p:cNvSpPr>
            <a:spLocks noGrp="1"/>
          </p:cNvSpPr>
          <p:nvPr>
            <p:ph type="title"/>
          </p:nvPr>
        </p:nvSpPr>
        <p:spPr/>
        <p:txBody>
          <a:bodyPr/>
          <a:lstStyle/>
          <a:p>
            <a:r>
              <a:rPr lang="en-GB" dirty="0"/>
              <a:t>The Background – Retrofit of Historic Homes</a:t>
            </a:r>
          </a:p>
        </p:txBody>
      </p:sp>
      <p:sp>
        <p:nvSpPr>
          <p:cNvPr id="13" name="Content Placeholder 2">
            <a:extLst>
              <a:ext uri="{FF2B5EF4-FFF2-40B4-BE49-F238E27FC236}">
                <a16:creationId xmlns:a16="http://schemas.microsoft.com/office/drawing/2014/main" id="{59BFDEBF-623B-90CD-0B55-7AD951633BD4}"/>
              </a:ext>
            </a:extLst>
          </p:cNvPr>
          <p:cNvSpPr>
            <a:spLocks noGrp="1"/>
          </p:cNvSpPr>
          <p:nvPr>
            <p:ph idx="1"/>
          </p:nvPr>
        </p:nvSpPr>
        <p:spPr>
          <a:xfrm>
            <a:off x="437008" y="1894678"/>
            <a:ext cx="7116746" cy="4518314"/>
          </a:xfrm>
        </p:spPr>
        <p:txBody>
          <a:bodyPr>
            <a:normAutofit/>
          </a:bodyPr>
          <a:lstStyle/>
          <a:p>
            <a:pPr marL="342900" lvl="0" indent="-342900">
              <a:spcBef>
                <a:spcPts val="600"/>
              </a:spcBef>
              <a:spcAft>
                <a:spcPts val="600"/>
              </a:spcAft>
              <a:buFont typeface="Wingdings" panose="05000000000000000000" pitchFamily="2" charset="2"/>
              <a:buChar char=""/>
            </a:pPr>
            <a:r>
              <a:rPr lang="en-GB" sz="2000" dirty="0">
                <a:ea typeface="Times New Roman" panose="02020603050405020304" pitchFamily="18" charset="0"/>
              </a:rPr>
              <a:t>National government review – key themes:</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T</a:t>
            </a:r>
            <a:r>
              <a:rPr lang="en-GB" sz="1800" dirty="0">
                <a:effectLst/>
                <a:ea typeface="Times New Roman" panose="02020603050405020304" pitchFamily="18" charset="0"/>
                <a:cs typeface="Arial" panose="020B0604020202020204" pitchFamily="34" charset="0"/>
              </a:rPr>
              <a:t>he planning system</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L</a:t>
            </a:r>
            <a:r>
              <a:rPr lang="en-GB" sz="1800" dirty="0">
                <a:effectLst/>
                <a:ea typeface="Times New Roman" panose="02020603050405020304" pitchFamily="18" charset="0"/>
                <a:cs typeface="Arial" panose="020B0604020202020204" pitchFamily="34" charset="0"/>
              </a:rPr>
              <a:t>ocal authority skills, training, and capacity</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G</a:t>
            </a:r>
            <a:r>
              <a:rPr lang="en-GB" sz="1800" dirty="0">
                <a:effectLst/>
                <a:ea typeface="Times New Roman" panose="02020603050405020304" pitchFamily="18" charset="0"/>
                <a:cs typeface="Arial" panose="020B0604020202020204" pitchFamily="34" charset="0"/>
              </a:rPr>
              <a:t>uidance and information</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C</a:t>
            </a:r>
            <a:r>
              <a:rPr lang="en-GB" sz="1800" dirty="0">
                <a:effectLst/>
                <a:ea typeface="Times New Roman" panose="02020603050405020304" pitchFamily="18" charset="0"/>
                <a:cs typeface="Arial" panose="020B0604020202020204" pitchFamily="34" charset="0"/>
              </a:rPr>
              <a:t>onstruction industry skills, training, and capacity</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Affordability and financial incentives</a:t>
            </a:r>
          </a:p>
          <a:p>
            <a:pPr marL="972900" lvl="1" indent="-342900">
              <a:spcBef>
                <a:spcPts val="600"/>
              </a:spcBef>
              <a:buFont typeface="Wingdings" panose="05000000000000000000" pitchFamily="2" charset="2"/>
              <a:buChar char=""/>
            </a:pPr>
            <a:endParaRPr lang="en-GB" sz="1800" dirty="0">
              <a:ea typeface="Times New Roman" panose="02020603050405020304" pitchFamily="18" charset="0"/>
            </a:endParaRPr>
          </a:p>
          <a:p>
            <a:pPr marL="342900" indent="-342900">
              <a:spcBef>
                <a:spcPts val="600"/>
              </a:spcBef>
              <a:buFont typeface="Wingdings" panose="05000000000000000000" pitchFamily="2" charset="2"/>
              <a:buChar char=""/>
            </a:pPr>
            <a:r>
              <a:rPr lang="en-GB" sz="2000" dirty="0">
                <a:effectLst/>
                <a:ea typeface="Times New Roman" panose="02020603050405020304" pitchFamily="18" charset="0"/>
                <a:cs typeface="Arial" panose="020B0604020202020204" pitchFamily="34" charset="0"/>
              </a:rPr>
              <a:t>Identified barriers – complexity of planning, consistency in decision making, cost, timescale, and lack of non-technical guidance.</a:t>
            </a:r>
          </a:p>
          <a:p>
            <a:pPr lvl="1" indent="0">
              <a:spcBef>
                <a:spcPts val="600"/>
              </a:spcBef>
              <a:buNone/>
            </a:pPr>
            <a:endParaRPr lang="en-GB" sz="1800" dirty="0">
              <a:effectLst/>
              <a:ea typeface="Times New Roman" panose="02020603050405020304" pitchFamily="18" charset="0"/>
              <a:cs typeface="Arial" panose="020B0604020202020204" pitchFamily="34" charset="0"/>
            </a:endParaRPr>
          </a:p>
          <a:p>
            <a:pPr lvl="0"/>
            <a:endParaRPr lang="en-GB" sz="2000" b="1"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14" name="Picture 13">
            <a:extLst>
              <a:ext uri="{FF2B5EF4-FFF2-40B4-BE49-F238E27FC236}">
                <a16:creationId xmlns:a16="http://schemas.microsoft.com/office/drawing/2014/main" id="{52BFC987-C8E2-DA7E-616D-0878D96CFE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85559" y="897399"/>
            <a:ext cx="4206019" cy="1999289"/>
          </a:xfrm>
          <a:prstGeom prst="rect">
            <a:avLst/>
          </a:prstGeom>
        </p:spPr>
      </p:pic>
      <p:pic>
        <p:nvPicPr>
          <p:cNvPr id="20" name="Picture 19">
            <a:extLst>
              <a:ext uri="{FF2B5EF4-FFF2-40B4-BE49-F238E27FC236}">
                <a16:creationId xmlns:a16="http://schemas.microsoft.com/office/drawing/2014/main" id="{EC419843-BA20-CC2C-B650-9E73134009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85560" y="2900106"/>
            <a:ext cx="4206018" cy="3693257"/>
          </a:xfrm>
          <a:prstGeom prst="rect">
            <a:avLst/>
          </a:prstGeom>
        </p:spPr>
      </p:pic>
      <p:sp>
        <p:nvSpPr>
          <p:cNvPr id="22" name="Rectangle 21">
            <a:extLst>
              <a:ext uri="{FF2B5EF4-FFF2-40B4-BE49-F238E27FC236}">
                <a16:creationId xmlns:a16="http://schemas.microsoft.com/office/drawing/2014/main" id="{821773FC-607F-7B01-C0D8-5C57F4C97B59}"/>
              </a:ext>
            </a:extLst>
          </p:cNvPr>
          <p:cNvSpPr/>
          <p:nvPr/>
        </p:nvSpPr>
        <p:spPr>
          <a:xfrm>
            <a:off x="8842383" y="4516653"/>
            <a:ext cx="3041322" cy="846784"/>
          </a:xfrm>
          <a:prstGeom prst="rect">
            <a:avLst/>
          </a:prstGeom>
          <a:solidFill>
            <a:srgbClr val="FFFF99">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9F835A8C-6679-800B-E382-D6A9EF9C4D61}"/>
              </a:ext>
            </a:extLst>
          </p:cNvPr>
          <p:cNvSpPr/>
          <p:nvPr/>
        </p:nvSpPr>
        <p:spPr>
          <a:xfrm>
            <a:off x="8842381" y="3745039"/>
            <a:ext cx="2969944" cy="129899"/>
          </a:xfrm>
          <a:prstGeom prst="rect">
            <a:avLst/>
          </a:prstGeom>
          <a:solidFill>
            <a:srgbClr val="FFFF99">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10D8C59E-7739-877A-D35D-906AA50B9029}"/>
              </a:ext>
            </a:extLst>
          </p:cNvPr>
          <p:cNvSpPr/>
          <p:nvPr/>
        </p:nvSpPr>
        <p:spPr>
          <a:xfrm>
            <a:off x="8842381" y="5379338"/>
            <a:ext cx="3041323" cy="411122"/>
          </a:xfrm>
          <a:prstGeom prst="rect">
            <a:avLst/>
          </a:prstGeom>
          <a:solidFill>
            <a:srgbClr val="FFFF99">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73100A1-2E58-30D9-EDCF-F98C7E294AB3}"/>
              </a:ext>
            </a:extLst>
          </p:cNvPr>
          <p:cNvSpPr/>
          <p:nvPr/>
        </p:nvSpPr>
        <p:spPr>
          <a:xfrm>
            <a:off x="8842381" y="5806361"/>
            <a:ext cx="1262132" cy="93570"/>
          </a:xfrm>
          <a:prstGeom prst="rect">
            <a:avLst/>
          </a:prstGeom>
          <a:solidFill>
            <a:srgbClr val="FFFF99">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57592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graph of blue and purple bars&#10;&#10;Description automatically generated">
            <a:extLst>
              <a:ext uri="{FF2B5EF4-FFF2-40B4-BE49-F238E27FC236}">
                <a16:creationId xmlns:a16="http://schemas.microsoft.com/office/drawing/2014/main" id="{602BA7B8-DD72-EB19-0A83-17C3572B13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231" y="3428999"/>
            <a:ext cx="5957769" cy="3330870"/>
          </a:xfrm>
          <a:prstGeom prst="rect">
            <a:avLst/>
          </a:prstGeom>
        </p:spPr>
      </p:pic>
      <p:sp>
        <p:nvSpPr>
          <p:cNvPr id="2" name="Title 1">
            <a:extLst>
              <a:ext uri="{FF2B5EF4-FFF2-40B4-BE49-F238E27FC236}">
                <a16:creationId xmlns:a16="http://schemas.microsoft.com/office/drawing/2014/main" id="{82BEA485-1CA8-D06E-D7F6-BF8887B6B183}"/>
              </a:ext>
            </a:extLst>
          </p:cNvPr>
          <p:cNvSpPr>
            <a:spLocks noGrp="1"/>
          </p:cNvSpPr>
          <p:nvPr>
            <p:ph type="title"/>
          </p:nvPr>
        </p:nvSpPr>
        <p:spPr/>
        <p:txBody>
          <a:bodyPr/>
          <a:lstStyle/>
          <a:p>
            <a:r>
              <a:rPr lang="en-GB" dirty="0"/>
              <a:t>Historic England – Barriers to LBC &amp; Retrofit</a:t>
            </a:r>
          </a:p>
        </p:txBody>
      </p:sp>
      <p:pic>
        <p:nvPicPr>
          <p:cNvPr id="16" name="Picture 15" descr="A graph with blue and purple bars&#10;&#10;Description automatically generated">
            <a:extLst>
              <a:ext uri="{FF2B5EF4-FFF2-40B4-BE49-F238E27FC236}">
                <a16:creationId xmlns:a16="http://schemas.microsoft.com/office/drawing/2014/main" id="{76C358DB-60E3-7478-7060-0092653292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12932" y="1442680"/>
            <a:ext cx="6733206" cy="3763304"/>
          </a:xfrm>
          <a:prstGeom prst="rect">
            <a:avLst/>
          </a:prstGeom>
        </p:spPr>
      </p:pic>
      <p:sp>
        <p:nvSpPr>
          <p:cNvPr id="7" name="TextBox 6">
            <a:extLst>
              <a:ext uri="{FF2B5EF4-FFF2-40B4-BE49-F238E27FC236}">
                <a16:creationId xmlns:a16="http://schemas.microsoft.com/office/drawing/2014/main" id="{154143FC-78A5-31A9-5FEB-3569AEE165E1}"/>
              </a:ext>
            </a:extLst>
          </p:cNvPr>
          <p:cNvSpPr txBox="1"/>
          <p:nvPr/>
        </p:nvSpPr>
        <p:spPr>
          <a:xfrm>
            <a:off x="6181061" y="6359759"/>
            <a:ext cx="60977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a:ea typeface="+mn-ea"/>
                <a:cs typeface="+mn-cs"/>
                <a:hlinkClick r:id="rId5"/>
              </a:rPr>
              <a:t>https://historicengland.org.uk/content/docs/research/listed-building-and-conservation-area-owner-occupier-survey-2022/</a:t>
            </a:r>
            <a:r>
              <a:rPr kumimoji="0" lang="en-GB" sz="1000" b="0" i="1"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372502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3BB4-A13C-A42A-57F0-77300102FEA2}"/>
              </a:ext>
            </a:extLst>
          </p:cNvPr>
          <p:cNvSpPr>
            <a:spLocks noGrp="1"/>
          </p:cNvSpPr>
          <p:nvPr>
            <p:ph type="title"/>
          </p:nvPr>
        </p:nvSpPr>
        <p:spPr/>
        <p:txBody>
          <a:bodyPr/>
          <a:lstStyle/>
          <a:p>
            <a:r>
              <a:rPr lang="en-GB" dirty="0"/>
              <a:t>Green Heritage Homes – Project Audience &amp; Knowledge</a:t>
            </a:r>
          </a:p>
        </p:txBody>
      </p:sp>
      <p:sp>
        <p:nvSpPr>
          <p:cNvPr id="6" name="Content Placeholder 2">
            <a:extLst>
              <a:ext uri="{FF2B5EF4-FFF2-40B4-BE49-F238E27FC236}">
                <a16:creationId xmlns:a16="http://schemas.microsoft.com/office/drawing/2014/main" id="{14874EF7-5A97-754F-640B-CAD947004B09}"/>
              </a:ext>
            </a:extLst>
          </p:cNvPr>
          <p:cNvSpPr txBox="1">
            <a:spLocks/>
          </p:cNvSpPr>
          <p:nvPr/>
        </p:nvSpPr>
        <p:spPr>
          <a:xfrm>
            <a:off x="-4316637" y="843850"/>
            <a:ext cx="3769230" cy="455489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B0D23FD4-3A40-A24E-54CF-B7BC48E362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6861" y="1749888"/>
            <a:ext cx="3428625" cy="2381842"/>
          </a:xfrm>
          <a:prstGeom prst="rect">
            <a:avLst/>
          </a:prstGeom>
        </p:spPr>
      </p:pic>
      <p:pic>
        <p:nvPicPr>
          <p:cNvPr id="12" name="Picture 11">
            <a:extLst>
              <a:ext uri="{FF2B5EF4-FFF2-40B4-BE49-F238E27FC236}">
                <a16:creationId xmlns:a16="http://schemas.microsoft.com/office/drawing/2014/main" id="{0C99CF34-0BF8-AAFC-DF8E-A3CB7AE71A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44756" y="1749888"/>
            <a:ext cx="3329474" cy="2379331"/>
          </a:xfrm>
          <a:prstGeom prst="rect">
            <a:avLst/>
          </a:prstGeom>
        </p:spPr>
      </p:pic>
      <p:pic>
        <p:nvPicPr>
          <p:cNvPr id="14" name="Picture 13">
            <a:extLst>
              <a:ext uri="{FF2B5EF4-FFF2-40B4-BE49-F238E27FC236}">
                <a16:creationId xmlns:a16="http://schemas.microsoft.com/office/drawing/2014/main" id="{86503E63-90BB-3559-7AA7-84D729206B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44756" y="4198361"/>
            <a:ext cx="3342198" cy="2465892"/>
          </a:xfrm>
          <a:prstGeom prst="rect">
            <a:avLst/>
          </a:prstGeom>
        </p:spPr>
      </p:pic>
      <p:pic>
        <p:nvPicPr>
          <p:cNvPr id="16" name="Picture 15">
            <a:extLst>
              <a:ext uri="{FF2B5EF4-FFF2-40B4-BE49-F238E27FC236}">
                <a16:creationId xmlns:a16="http://schemas.microsoft.com/office/drawing/2014/main" id="{3113E055-7F46-826B-1EE2-55F2CAFA1B1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46861" y="4198361"/>
            <a:ext cx="3428625" cy="2459096"/>
          </a:xfrm>
          <a:prstGeom prst="rect">
            <a:avLst/>
          </a:prstGeom>
        </p:spPr>
      </p:pic>
      <p:sp>
        <p:nvSpPr>
          <p:cNvPr id="18" name="TextBox 17">
            <a:extLst>
              <a:ext uri="{FF2B5EF4-FFF2-40B4-BE49-F238E27FC236}">
                <a16:creationId xmlns:a16="http://schemas.microsoft.com/office/drawing/2014/main" id="{47BD9689-9E29-F3BB-E2B9-3348B1A5BD6C}"/>
              </a:ext>
            </a:extLst>
          </p:cNvPr>
          <p:cNvSpPr txBox="1"/>
          <p:nvPr/>
        </p:nvSpPr>
        <p:spPr>
          <a:xfrm>
            <a:off x="3975485" y="6411236"/>
            <a:ext cx="4582561"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a:ea typeface="+mn-ea"/>
                <a:cs typeface="+mn-cs"/>
                <a:hlinkClick r:id="rId7"/>
              </a:rPr>
              <a:t>Mentimeter Results</a:t>
            </a:r>
            <a:endParaRPr kumimoji="0" lang="en-GB" sz="1000" b="0" i="1"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6590DFA2-9CEC-4858-37D8-45ECE949F0B1}"/>
              </a:ext>
            </a:extLst>
          </p:cNvPr>
          <p:cNvSpPr txBox="1"/>
          <p:nvPr/>
        </p:nvSpPr>
        <p:spPr>
          <a:xfrm>
            <a:off x="3975485" y="4340660"/>
            <a:ext cx="1929555" cy="1200329"/>
          </a:xfrm>
          <a:prstGeom prst="rect">
            <a:avLst/>
          </a:prstGeom>
          <a:noFill/>
        </p:spPr>
        <p:txBody>
          <a:bodyPr wrap="square">
            <a:spAutoFit/>
          </a:bodyPr>
          <a:lstStyle/>
          <a:p>
            <a:pPr marL="172800" marR="0" lvl="0" indent="0" algn="l" defTabSz="457200" rtl="0" eaLnBrk="1" fontAlgn="auto" latinLnBrk="0" hangingPunct="1">
              <a:lnSpc>
                <a:spcPct val="100000"/>
              </a:lnSpc>
              <a:spcBef>
                <a:spcPts val="60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62%</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viewed getting LBC as hard or very hard. </a:t>
            </a:r>
          </a:p>
        </p:txBody>
      </p:sp>
      <p:sp>
        <p:nvSpPr>
          <p:cNvPr id="8" name="TextBox 7">
            <a:extLst>
              <a:ext uri="{FF2B5EF4-FFF2-40B4-BE49-F238E27FC236}">
                <a16:creationId xmlns:a16="http://schemas.microsoft.com/office/drawing/2014/main" id="{79809DED-5593-C276-1C3C-E2340A9C26A5}"/>
              </a:ext>
            </a:extLst>
          </p:cNvPr>
          <p:cNvSpPr txBox="1"/>
          <p:nvPr/>
        </p:nvSpPr>
        <p:spPr>
          <a:xfrm>
            <a:off x="3975486" y="1961309"/>
            <a:ext cx="1929555" cy="1754326"/>
          </a:xfrm>
          <a:prstGeom prst="rect">
            <a:avLst/>
          </a:prstGeom>
          <a:noFill/>
        </p:spPr>
        <p:txBody>
          <a:bodyPr wrap="square">
            <a:spAutoFit/>
          </a:bodyPr>
          <a:lstStyle/>
          <a:p>
            <a:pPr marL="172800" marR="0" lvl="0" indent="0" algn="l" defTabSz="457200" rtl="0" eaLnBrk="1" fontAlgn="auto" latinLnBrk="0" hangingPunct="1">
              <a:lnSpc>
                <a:spcPct val="100000"/>
              </a:lnSpc>
              <a:spcBef>
                <a:spcPts val="60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88%</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attendees were homeowners (39%) or professionals (49%)</a:t>
            </a:r>
          </a:p>
        </p:txBody>
      </p:sp>
      <p:sp>
        <p:nvSpPr>
          <p:cNvPr id="11" name="TextBox 10">
            <a:extLst>
              <a:ext uri="{FF2B5EF4-FFF2-40B4-BE49-F238E27FC236}">
                <a16:creationId xmlns:a16="http://schemas.microsoft.com/office/drawing/2014/main" id="{EA036333-2098-400E-A9CB-566701801893}"/>
              </a:ext>
            </a:extLst>
          </p:cNvPr>
          <p:cNvSpPr txBox="1"/>
          <p:nvPr/>
        </p:nvSpPr>
        <p:spPr>
          <a:xfrm>
            <a:off x="9486954" y="1961309"/>
            <a:ext cx="2169270" cy="3847207"/>
          </a:xfrm>
          <a:prstGeom prst="rect">
            <a:avLst/>
          </a:prstGeom>
          <a:noFill/>
        </p:spPr>
        <p:txBody>
          <a:bodyPr wrap="square">
            <a:spAutoFit/>
          </a:bodyPr>
          <a:lstStyle/>
          <a:p>
            <a:pPr marL="172800" marR="0" lvl="0" indent="0" algn="l" defTabSz="457200" rtl="0" eaLnBrk="1" fontAlgn="auto" latinLnBrk="0" hangingPunct="1">
              <a:lnSpc>
                <a:spcPct val="100000"/>
              </a:lnSpc>
              <a:spcBef>
                <a:spcPts val="60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Greater understanding of energy efficiency than LBC:</a:t>
            </a:r>
          </a:p>
          <a:p>
            <a:pPr marL="515700" marR="0" lvl="0" indent="-342900"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LBC – </a:t>
            </a: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45%</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good or very good, </a:t>
            </a: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26%</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low</a:t>
            </a:r>
          </a:p>
          <a:p>
            <a:pPr marL="515700" marR="0" lvl="0" indent="-342900"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Energy efficiency - </a:t>
            </a: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50%</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good or very good, </a:t>
            </a: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6%</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low</a:t>
            </a:r>
          </a:p>
        </p:txBody>
      </p:sp>
    </p:spTree>
    <p:extLst>
      <p:ext uri="{BB962C8B-B14F-4D97-AF65-F5344CB8AC3E}">
        <p14:creationId xmlns:p14="http://schemas.microsoft.com/office/powerpoint/2010/main" val="4062866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3BB4-A13C-A42A-57F0-77300102FEA2}"/>
              </a:ext>
            </a:extLst>
          </p:cNvPr>
          <p:cNvSpPr>
            <a:spLocks noGrp="1"/>
          </p:cNvSpPr>
          <p:nvPr>
            <p:ph type="title"/>
          </p:nvPr>
        </p:nvSpPr>
        <p:spPr/>
        <p:txBody>
          <a:bodyPr/>
          <a:lstStyle/>
          <a:p>
            <a:r>
              <a:rPr lang="en-GB" dirty="0"/>
              <a:t>Listed Building Consent: The Planning Process</a:t>
            </a:r>
          </a:p>
        </p:txBody>
      </p:sp>
      <p:sp>
        <p:nvSpPr>
          <p:cNvPr id="6" name="Content Placeholder 2">
            <a:extLst>
              <a:ext uri="{FF2B5EF4-FFF2-40B4-BE49-F238E27FC236}">
                <a16:creationId xmlns:a16="http://schemas.microsoft.com/office/drawing/2014/main" id="{14874EF7-5A97-754F-640B-CAD947004B09}"/>
              </a:ext>
            </a:extLst>
          </p:cNvPr>
          <p:cNvSpPr txBox="1">
            <a:spLocks/>
          </p:cNvSpPr>
          <p:nvPr/>
        </p:nvSpPr>
        <p:spPr>
          <a:xfrm>
            <a:off x="-4316637" y="843850"/>
            <a:ext cx="3769230" cy="455489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ontent Placeholder 2">
            <a:extLst>
              <a:ext uri="{FF2B5EF4-FFF2-40B4-BE49-F238E27FC236}">
                <a16:creationId xmlns:a16="http://schemas.microsoft.com/office/drawing/2014/main" id="{68FF442D-C4FF-6848-566D-2F7C7DDFCC4A}"/>
              </a:ext>
            </a:extLst>
          </p:cNvPr>
          <p:cNvSpPr>
            <a:spLocks noGrp="1"/>
          </p:cNvSpPr>
          <p:nvPr>
            <p:ph idx="1"/>
          </p:nvPr>
        </p:nvSpPr>
        <p:spPr>
          <a:xfrm>
            <a:off x="437009" y="1894678"/>
            <a:ext cx="4503482" cy="4518314"/>
          </a:xfrm>
        </p:spPr>
        <p:txBody>
          <a:bodyPr>
            <a:normAutofit/>
          </a:bodyPr>
          <a:lstStyle/>
          <a:p>
            <a:pPr marL="342900" lvl="0" indent="-342900">
              <a:spcBef>
                <a:spcPts val="600"/>
              </a:spcBef>
              <a:spcAft>
                <a:spcPts val="600"/>
              </a:spcAft>
              <a:buFont typeface="Wingdings" panose="05000000000000000000" pitchFamily="2" charset="2"/>
              <a:buChar char=""/>
            </a:pPr>
            <a:r>
              <a:rPr lang="en-GB" sz="2000" dirty="0">
                <a:effectLst/>
                <a:ea typeface="Times New Roman" panose="02020603050405020304" pitchFamily="18" charset="0"/>
                <a:cs typeface="Arial" panose="020B0604020202020204" pitchFamily="34" charset="0"/>
              </a:rPr>
              <a:t>Demystifying the planning system:</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Document requirements</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What works require listed building consent</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Assessment of a listed building’s ‘significance’</a:t>
            </a:r>
          </a:p>
          <a:p>
            <a:pPr marL="972900" lvl="1" indent="-342900">
              <a:spcBef>
                <a:spcPts val="600"/>
              </a:spcBef>
              <a:buFont typeface="Wingdings" panose="05000000000000000000" pitchFamily="2" charset="2"/>
              <a:buChar char=""/>
            </a:pPr>
            <a:r>
              <a:rPr lang="en-GB" sz="1800" dirty="0">
                <a:ea typeface="Times New Roman" panose="02020603050405020304" pitchFamily="18" charset="0"/>
              </a:rPr>
              <a:t>The planning balance – how a case officer assesses an application</a:t>
            </a:r>
          </a:p>
          <a:p>
            <a:pPr marL="972900" lvl="1" indent="-342900">
              <a:spcBef>
                <a:spcPts val="600"/>
              </a:spcBef>
              <a:buFont typeface="Wingdings" panose="05000000000000000000" pitchFamily="2" charset="2"/>
              <a:buChar char=""/>
            </a:pPr>
            <a:r>
              <a:rPr lang="en-GB" sz="1800" dirty="0">
                <a:effectLst/>
                <a:ea typeface="Times New Roman" panose="02020603050405020304" pitchFamily="18" charset="0"/>
                <a:cs typeface="Arial" panose="020B0604020202020204" pitchFamily="34" charset="0"/>
              </a:rPr>
              <a:t>Local plan policy and national legislation &amp; frameworks</a:t>
            </a:r>
          </a:p>
          <a:p>
            <a:pPr marL="972900" lvl="1" indent="-342900">
              <a:spcBef>
                <a:spcPts val="600"/>
              </a:spcBef>
              <a:buFont typeface="Wingdings" panose="05000000000000000000" pitchFamily="2" charset="2"/>
              <a:buChar char=""/>
            </a:pPr>
            <a:endParaRPr lang="en-GB" sz="1800" dirty="0">
              <a:effectLst/>
              <a:ea typeface="Times New Roman" panose="02020603050405020304" pitchFamily="18" charset="0"/>
              <a:cs typeface="Arial" panose="020B0604020202020204" pitchFamily="34" charset="0"/>
            </a:endParaRPr>
          </a:p>
          <a:p>
            <a:pPr lvl="0"/>
            <a:endParaRPr lang="en-GB" sz="2000" b="1"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30" name="Picture 29">
            <a:extLst>
              <a:ext uri="{FF2B5EF4-FFF2-40B4-BE49-F238E27FC236}">
                <a16:creationId xmlns:a16="http://schemas.microsoft.com/office/drawing/2014/main" id="{DCEB63D5-FDCC-873E-6F49-7CE9F2B8ED2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21987" y="1605515"/>
            <a:ext cx="1869715" cy="2703397"/>
          </a:xfrm>
          <a:prstGeom prst="rect">
            <a:avLst/>
          </a:prstGeom>
        </p:spPr>
      </p:pic>
      <p:pic>
        <p:nvPicPr>
          <p:cNvPr id="32" name="Picture 31">
            <a:extLst>
              <a:ext uri="{FF2B5EF4-FFF2-40B4-BE49-F238E27FC236}">
                <a16:creationId xmlns:a16="http://schemas.microsoft.com/office/drawing/2014/main" id="{DA8FBA33-D52A-2713-569B-D3C31AD8DFB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431330" y="1605515"/>
            <a:ext cx="4323661" cy="2700662"/>
          </a:xfrm>
          <a:prstGeom prst="rect">
            <a:avLst/>
          </a:prstGeom>
        </p:spPr>
      </p:pic>
      <p:pic>
        <p:nvPicPr>
          <p:cNvPr id="34" name="Picture 33">
            <a:extLst>
              <a:ext uri="{FF2B5EF4-FFF2-40B4-BE49-F238E27FC236}">
                <a16:creationId xmlns:a16="http://schemas.microsoft.com/office/drawing/2014/main" id="{DBB9AA91-DBF8-8F5A-FF5D-3FE12C138E7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267116" y="4433775"/>
            <a:ext cx="3317149" cy="2336166"/>
          </a:xfrm>
          <a:prstGeom prst="rect">
            <a:avLst/>
          </a:prstGeom>
        </p:spPr>
      </p:pic>
      <p:pic>
        <p:nvPicPr>
          <p:cNvPr id="36" name="Picture 35">
            <a:extLst>
              <a:ext uri="{FF2B5EF4-FFF2-40B4-BE49-F238E27FC236}">
                <a16:creationId xmlns:a16="http://schemas.microsoft.com/office/drawing/2014/main" id="{CC0FFA77-4E15-6ABA-DD56-B05855187B7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612371" y="4444410"/>
            <a:ext cx="3364321" cy="2336165"/>
          </a:xfrm>
          <a:prstGeom prst="rect">
            <a:avLst/>
          </a:prstGeom>
        </p:spPr>
      </p:pic>
    </p:spTree>
    <p:extLst>
      <p:ext uri="{BB962C8B-B14F-4D97-AF65-F5344CB8AC3E}">
        <p14:creationId xmlns:p14="http://schemas.microsoft.com/office/powerpoint/2010/main" val="1871278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8F5B6-AC5C-302A-36BC-1DAAC456E8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13146" y="1898939"/>
            <a:ext cx="2291180" cy="2410322"/>
          </a:xfrm>
          <a:prstGeom prst="rect">
            <a:avLst/>
          </a:prstGeom>
        </p:spPr>
      </p:pic>
      <p:pic>
        <p:nvPicPr>
          <p:cNvPr id="4" name="Picture 3">
            <a:extLst>
              <a:ext uri="{FF2B5EF4-FFF2-40B4-BE49-F238E27FC236}">
                <a16:creationId xmlns:a16="http://schemas.microsoft.com/office/drawing/2014/main" id="{889CF926-FF4B-5D76-E39F-FC79F919CB1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42811" y="4476481"/>
            <a:ext cx="1713152" cy="2242594"/>
          </a:xfrm>
          <a:prstGeom prst="rect">
            <a:avLst/>
          </a:prstGeom>
        </p:spPr>
      </p:pic>
      <p:pic>
        <p:nvPicPr>
          <p:cNvPr id="5" name="Picture 4">
            <a:extLst>
              <a:ext uri="{FF2B5EF4-FFF2-40B4-BE49-F238E27FC236}">
                <a16:creationId xmlns:a16="http://schemas.microsoft.com/office/drawing/2014/main" id="{B91C1B4B-233C-91B5-B84F-EFD2CCAD3A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07472" y="5276124"/>
            <a:ext cx="2086599" cy="1393000"/>
          </a:xfrm>
          <a:prstGeom prst="rect">
            <a:avLst/>
          </a:prstGeom>
        </p:spPr>
      </p:pic>
      <p:pic>
        <p:nvPicPr>
          <p:cNvPr id="6" name="Picture 5">
            <a:extLst>
              <a:ext uri="{FF2B5EF4-FFF2-40B4-BE49-F238E27FC236}">
                <a16:creationId xmlns:a16="http://schemas.microsoft.com/office/drawing/2014/main" id="{C4C40A57-E3DA-19C5-5EE8-8B10BE82858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907472" y="688950"/>
            <a:ext cx="2086598" cy="1484032"/>
          </a:xfrm>
          <a:prstGeom prst="rect">
            <a:avLst/>
          </a:prstGeom>
        </p:spPr>
      </p:pic>
      <p:pic>
        <p:nvPicPr>
          <p:cNvPr id="7" name="Picture 6">
            <a:extLst>
              <a:ext uri="{FF2B5EF4-FFF2-40B4-BE49-F238E27FC236}">
                <a16:creationId xmlns:a16="http://schemas.microsoft.com/office/drawing/2014/main" id="{42BEC958-4624-D0A6-38BB-22585DAE587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907472" y="3769162"/>
            <a:ext cx="2086599" cy="1450468"/>
          </a:xfrm>
          <a:prstGeom prst="rect">
            <a:avLst/>
          </a:prstGeom>
        </p:spPr>
      </p:pic>
      <p:pic>
        <p:nvPicPr>
          <p:cNvPr id="8" name="Picture 7">
            <a:extLst>
              <a:ext uri="{FF2B5EF4-FFF2-40B4-BE49-F238E27FC236}">
                <a16:creationId xmlns:a16="http://schemas.microsoft.com/office/drawing/2014/main" id="{33E62F19-FF30-4639-9BE1-74B0EE44CE1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473698" y="1775117"/>
            <a:ext cx="1882265" cy="2601222"/>
          </a:xfrm>
          <a:prstGeom prst="rect">
            <a:avLst/>
          </a:prstGeom>
        </p:spPr>
      </p:pic>
      <p:pic>
        <p:nvPicPr>
          <p:cNvPr id="9" name="Picture 8">
            <a:extLst>
              <a:ext uri="{FF2B5EF4-FFF2-40B4-BE49-F238E27FC236}">
                <a16:creationId xmlns:a16="http://schemas.microsoft.com/office/drawing/2014/main" id="{5CDB6699-66E6-8DDB-B47B-2C65272D223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907472" y="2229476"/>
            <a:ext cx="2086599" cy="1462626"/>
          </a:xfrm>
          <a:prstGeom prst="rect">
            <a:avLst/>
          </a:prstGeom>
        </p:spPr>
      </p:pic>
      <p:pic>
        <p:nvPicPr>
          <p:cNvPr id="10" name="Picture 9">
            <a:extLst>
              <a:ext uri="{FF2B5EF4-FFF2-40B4-BE49-F238E27FC236}">
                <a16:creationId xmlns:a16="http://schemas.microsoft.com/office/drawing/2014/main" id="{FEBA4083-9769-C1B9-17BE-11A0447E9B3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435676" y="4420370"/>
            <a:ext cx="2392083" cy="1711507"/>
          </a:xfrm>
          <a:prstGeom prst="rect">
            <a:avLst/>
          </a:prstGeom>
        </p:spPr>
      </p:pic>
      <p:pic>
        <p:nvPicPr>
          <p:cNvPr id="12" name="Picture 11">
            <a:extLst>
              <a:ext uri="{FF2B5EF4-FFF2-40B4-BE49-F238E27FC236}">
                <a16:creationId xmlns:a16="http://schemas.microsoft.com/office/drawing/2014/main" id="{BE5CEC2C-2DE9-DA1A-CF78-9DE53C7E4CC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25424" y="4229321"/>
            <a:ext cx="3571062" cy="2439803"/>
          </a:xfrm>
          <a:prstGeom prst="rect">
            <a:avLst/>
          </a:prstGeom>
        </p:spPr>
      </p:pic>
      <p:sp>
        <p:nvSpPr>
          <p:cNvPr id="13" name="Title 1">
            <a:extLst>
              <a:ext uri="{FF2B5EF4-FFF2-40B4-BE49-F238E27FC236}">
                <a16:creationId xmlns:a16="http://schemas.microsoft.com/office/drawing/2014/main" id="{27812D3C-78DD-7E8B-F52F-C75E615D6742}"/>
              </a:ext>
            </a:extLst>
          </p:cNvPr>
          <p:cNvSpPr txBox="1">
            <a:spLocks/>
          </p:cNvSpPr>
          <p:nvPr/>
        </p:nvSpPr>
        <p:spPr>
          <a:xfrm>
            <a:off x="589409" y="857524"/>
            <a:ext cx="11322764" cy="118955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none">
                <a:solidFill>
                  <a:schemeClr val="tx1">
                    <a:lumMod val="75000"/>
                    <a:lumOff val="25000"/>
                  </a:schemeClr>
                </a:solidFill>
                <a:latin typeface="+mj-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Arial"/>
                <a:ea typeface="+mj-ea"/>
                <a:cs typeface="Arial" panose="020B0604020202020204" pitchFamily="34" charset="0"/>
              </a:rPr>
              <a:t>Listed Building Consent: The Planning Process</a:t>
            </a:r>
          </a:p>
        </p:txBody>
      </p:sp>
      <p:sp>
        <p:nvSpPr>
          <p:cNvPr id="21" name="Content Placeholder 2">
            <a:extLst>
              <a:ext uri="{FF2B5EF4-FFF2-40B4-BE49-F238E27FC236}">
                <a16:creationId xmlns:a16="http://schemas.microsoft.com/office/drawing/2014/main" id="{8192D805-6D52-1E71-0C34-7B5D90450C6C}"/>
              </a:ext>
            </a:extLst>
          </p:cNvPr>
          <p:cNvSpPr>
            <a:spLocks noGrp="1"/>
          </p:cNvSpPr>
          <p:nvPr>
            <p:ph idx="1"/>
          </p:nvPr>
        </p:nvSpPr>
        <p:spPr>
          <a:xfrm>
            <a:off x="432227" y="1894678"/>
            <a:ext cx="4884289" cy="4963322"/>
          </a:xfrm>
        </p:spPr>
        <p:txBody>
          <a:bodyPr>
            <a:normAutofit/>
          </a:bodyPr>
          <a:lstStyle/>
          <a:p>
            <a:pPr marL="342900" indent="-342900">
              <a:spcBef>
                <a:spcPts val="600"/>
              </a:spcBef>
              <a:buFont typeface="Wingdings" panose="05000000000000000000" pitchFamily="2" charset="2"/>
              <a:buChar char=""/>
            </a:pPr>
            <a:r>
              <a:rPr lang="en-GB" sz="2000" dirty="0">
                <a:latin typeface="Arial" panose="020B0604020202020204" pitchFamily="34" charset="0"/>
                <a:ea typeface="Times New Roman" panose="02020603050405020304" pitchFamily="18" charset="0"/>
              </a:rPr>
              <a:t>Guidance produced by organisations and local authorities</a:t>
            </a:r>
          </a:p>
          <a:p>
            <a:pPr marL="342900" indent="-342900">
              <a:spcBef>
                <a:spcPts val="600"/>
              </a:spcBef>
              <a:buFont typeface="Wingdings" panose="05000000000000000000" pitchFamily="2" charset="2"/>
              <a:buChar char=""/>
            </a:pPr>
            <a:r>
              <a:rPr lang="en-GB" sz="2000" dirty="0">
                <a:latin typeface="Arial" panose="020B0604020202020204" pitchFamily="34" charset="0"/>
                <a:ea typeface="Times New Roman" panose="02020603050405020304" pitchFamily="18" charset="0"/>
              </a:rPr>
              <a:t>Historic England </a:t>
            </a:r>
            <a:r>
              <a:rPr lang="en-GB" sz="2000" i="1" dirty="0">
                <a:latin typeface="Arial" panose="020B0604020202020204" pitchFamily="34" charset="0"/>
                <a:ea typeface="Times New Roman" panose="02020603050405020304" pitchFamily="18" charset="0"/>
              </a:rPr>
              <a:t>HEAN</a:t>
            </a:r>
            <a:r>
              <a:rPr lang="en-GB" sz="2000" dirty="0">
                <a:latin typeface="Arial" panose="020B0604020202020204" pitchFamily="34" charset="0"/>
                <a:ea typeface="Times New Roman" panose="02020603050405020304" pitchFamily="18" charset="0"/>
              </a:rPr>
              <a:t> July 2024</a:t>
            </a:r>
          </a:p>
          <a:p>
            <a:pPr marL="342900" indent="-342900">
              <a:spcBef>
                <a:spcPts val="600"/>
              </a:spcBef>
              <a:buFont typeface="Wingdings" panose="05000000000000000000" pitchFamily="2" charset="2"/>
              <a:buChar char=""/>
            </a:pPr>
            <a:r>
              <a:rPr lang="en-GB" sz="2000" dirty="0">
                <a:latin typeface="Arial" panose="020B0604020202020204" pitchFamily="34" charset="0"/>
                <a:ea typeface="Times New Roman" panose="02020603050405020304" pitchFamily="18" charset="0"/>
              </a:rPr>
              <a:t>B&amp;NES update of SPD – </a:t>
            </a:r>
            <a:r>
              <a:rPr lang="en-GB" sz="2000" i="1" dirty="0">
                <a:latin typeface="Arial" panose="020B0604020202020204" pitchFamily="34" charset="0"/>
                <a:ea typeface="Times New Roman" panose="02020603050405020304" pitchFamily="18" charset="0"/>
              </a:rPr>
              <a:t>Energy Efficiency, Retrofitting and Sustainable Construction SPD </a:t>
            </a:r>
            <a:r>
              <a:rPr lang="en-GB" sz="2000" dirty="0">
                <a:latin typeface="Arial" panose="020B0604020202020204" pitchFamily="34" charset="0"/>
                <a:ea typeface="Times New Roman" panose="02020603050405020304" pitchFamily="18" charset="0"/>
              </a:rPr>
              <a:t>January 2022</a:t>
            </a:r>
            <a:endParaRPr lang="en-GB" sz="2000" i="1" dirty="0">
              <a:latin typeface="Arial" panose="020B0604020202020204" pitchFamily="34" charset="0"/>
              <a:ea typeface="Times New Roman" panose="02020603050405020304" pitchFamily="18" charset="0"/>
            </a:endParaRPr>
          </a:p>
          <a:p>
            <a:pPr marL="342900" indent="-342900">
              <a:spcBef>
                <a:spcPts val="600"/>
              </a:spcBef>
              <a:buFont typeface="Wingdings" panose="05000000000000000000" pitchFamily="2" charset="2"/>
              <a:buChar char=""/>
            </a:pPr>
            <a:endParaRPr lang="en-GB" sz="2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33220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10DD-21A1-80EE-6961-286DD5ECD6CA}"/>
              </a:ext>
            </a:extLst>
          </p:cNvPr>
          <p:cNvSpPr>
            <a:spLocks noGrp="1"/>
          </p:cNvSpPr>
          <p:nvPr>
            <p:ph type="title"/>
          </p:nvPr>
        </p:nvSpPr>
        <p:spPr/>
        <p:txBody>
          <a:bodyPr/>
          <a:lstStyle/>
          <a:p>
            <a:r>
              <a:rPr lang="en-GB" dirty="0"/>
              <a:t>Green Heritage Homes – Key Project Actions</a:t>
            </a:r>
          </a:p>
        </p:txBody>
      </p:sp>
      <p:sp>
        <p:nvSpPr>
          <p:cNvPr id="4" name="Content Placeholder 2">
            <a:extLst>
              <a:ext uri="{FF2B5EF4-FFF2-40B4-BE49-F238E27FC236}">
                <a16:creationId xmlns:a16="http://schemas.microsoft.com/office/drawing/2014/main" id="{A3F7E00D-C97A-D34A-8D52-3206E75DBC59}"/>
              </a:ext>
            </a:extLst>
          </p:cNvPr>
          <p:cNvSpPr txBox="1">
            <a:spLocks/>
          </p:cNvSpPr>
          <p:nvPr/>
        </p:nvSpPr>
        <p:spPr>
          <a:xfrm>
            <a:off x="437010" y="1894678"/>
            <a:ext cx="4985596" cy="455489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Creation of free accessible guidance.</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Increase homeowner engagement with retrofit and heritage professionals.</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Demystify listed building consent process.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Increase homeowner knowledge and confidence.</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Embed conservation principles into the early stages of a retrofit project.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sng"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Increased, informal conversations </a:t>
            </a: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with owner-occupiers.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Arial"/>
              <a:ea typeface="Calibri"/>
              <a:cs typeface="Arial"/>
            </a:endParaRPr>
          </a:p>
          <a:p>
            <a:pPr marL="0" marR="0" lvl="0" indent="0" algn="l" defTabSz="457200" rtl="0" eaLnBrk="1" fontAlgn="auto" latinLnBrk="0" hangingPunct="1">
              <a:lnSpc>
                <a:spcPct val="100000"/>
              </a:lnSpc>
              <a:spcBef>
                <a:spcPct val="20000"/>
              </a:spcBef>
              <a:spcAft>
                <a:spcPts val="600"/>
              </a:spcAft>
              <a:buClr>
                <a:srgbClr val="00AE40"/>
              </a:buClr>
              <a:buSzPct val="92000"/>
              <a:buFontTx/>
              <a:buNone/>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Arial"/>
              <a:ea typeface="Calibri"/>
              <a:cs typeface="Arial" panose="020B0604020202020204" pitchFamily="34" charset="0"/>
            </a:endParaRPr>
          </a:p>
        </p:txBody>
      </p:sp>
      <p:pic>
        <p:nvPicPr>
          <p:cNvPr id="5" name="Picture 4">
            <a:extLst>
              <a:ext uri="{FF2B5EF4-FFF2-40B4-BE49-F238E27FC236}">
                <a16:creationId xmlns:a16="http://schemas.microsoft.com/office/drawing/2014/main" id="{0D58F9A2-2855-49E2-903F-F8EF7086ADB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6000" y="4010251"/>
            <a:ext cx="4661141" cy="2662113"/>
          </a:xfrm>
          <a:prstGeom prst="rect">
            <a:avLst/>
          </a:prstGeom>
        </p:spPr>
      </p:pic>
      <p:pic>
        <p:nvPicPr>
          <p:cNvPr id="8" name="Picture 7" descr="A building with a roof and windows&#10;&#10;Description automatically generated with medium confidence">
            <a:extLst>
              <a:ext uri="{FF2B5EF4-FFF2-40B4-BE49-F238E27FC236}">
                <a16:creationId xmlns:a16="http://schemas.microsoft.com/office/drawing/2014/main" id="{8D3D9039-4A62-E27C-DA66-90A77077A0D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1297440"/>
            <a:ext cx="4661141" cy="2621892"/>
          </a:xfrm>
          <a:prstGeom prst="rect">
            <a:avLst/>
          </a:prstGeom>
        </p:spPr>
      </p:pic>
    </p:spTree>
    <p:extLst>
      <p:ext uri="{BB962C8B-B14F-4D97-AF65-F5344CB8AC3E}">
        <p14:creationId xmlns:p14="http://schemas.microsoft.com/office/powerpoint/2010/main" val="1227096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510D-D823-6EC8-C8CD-441B49985554}"/>
              </a:ext>
            </a:extLst>
          </p:cNvPr>
          <p:cNvSpPr>
            <a:spLocks noGrp="1"/>
          </p:cNvSpPr>
          <p:nvPr>
            <p:ph type="title"/>
          </p:nvPr>
        </p:nvSpPr>
        <p:spPr/>
        <p:txBody>
          <a:bodyPr/>
          <a:lstStyle/>
          <a:p>
            <a:r>
              <a:rPr lang="en-GB" dirty="0"/>
              <a:t>Level 0 Pre-App Site Visit &amp; Listed Building Energy Champions</a:t>
            </a:r>
          </a:p>
        </p:txBody>
      </p:sp>
      <p:pic>
        <p:nvPicPr>
          <p:cNvPr id="4" name="Picture 3" descr="A house with a brick wall and a brick patio&#10;&#10;Description automatically generated with medium confidence">
            <a:extLst>
              <a:ext uri="{FF2B5EF4-FFF2-40B4-BE49-F238E27FC236}">
                <a16:creationId xmlns:a16="http://schemas.microsoft.com/office/drawing/2014/main" id="{D841DEA6-850A-7759-8682-351E9FA221F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9046837" y="1640199"/>
            <a:ext cx="2818623" cy="2113968"/>
          </a:xfrm>
          <a:prstGeom prst="rect">
            <a:avLst/>
          </a:prstGeom>
        </p:spPr>
      </p:pic>
      <p:pic>
        <p:nvPicPr>
          <p:cNvPr id="5" name="Picture 4" descr="A building with many windows&#10;&#10;Description automatically generated">
            <a:extLst>
              <a:ext uri="{FF2B5EF4-FFF2-40B4-BE49-F238E27FC236}">
                <a16:creationId xmlns:a16="http://schemas.microsoft.com/office/drawing/2014/main" id="{3CCF47DB-EFEE-5B15-AECE-B61A54DB2F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7061515" y="1608808"/>
            <a:ext cx="2567488" cy="1925616"/>
          </a:xfrm>
          <a:prstGeom prst="rect">
            <a:avLst/>
          </a:prstGeom>
        </p:spPr>
      </p:pic>
      <p:pic>
        <p:nvPicPr>
          <p:cNvPr id="8" name="Picture 7" descr="Cars parked cars in front of a building&#10;&#10;Description automatically generated">
            <a:extLst>
              <a:ext uri="{FF2B5EF4-FFF2-40B4-BE49-F238E27FC236}">
                <a16:creationId xmlns:a16="http://schemas.microsoft.com/office/drawing/2014/main" id="{E020814F-3422-BE65-510D-379632E6C4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399165" y="4211054"/>
            <a:ext cx="2113967" cy="2531392"/>
          </a:xfrm>
          <a:prstGeom prst="rect">
            <a:avLst/>
          </a:prstGeom>
        </p:spPr>
      </p:pic>
      <p:pic>
        <p:nvPicPr>
          <p:cNvPr id="9" name="Picture 8" descr="A building with many windows&#10;&#10;Description automatically generated">
            <a:extLst>
              <a:ext uri="{FF2B5EF4-FFF2-40B4-BE49-F238E27FC236}">
                <a16:creationId xmlns:a16="http://schemas.microsoft.com/office/drawing/2014/main" id="{583F687E-8328-5DC6-C787-F6B4C6128DC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32499" y="3923822"/>
            <a:ext cx="1975568" cy="2818624"/>
          </a:xfrm>
          <a:prstGeom prst="rect">
            <a:avLst/>
          </a:prstGeom>
        </p:spPr>
      </p:pic>
      <p:sp>
        <p:nvSpPr>
          <p:cNvPr id="10" name="Content Placeholder 2">
            <a:extLst>
              <a:ext uri="{FF2B5EF4-FFF2-40B4-BE49-F238E27FC236}">
                <a16:creationId xmlns:a16="http://schemas.microsoft.com/office/drawing/2014/main" id="{226F2710-7655-C43D-2B5D-6F844BC44F21}"/>
              </a:ext>
            </a:extLst>
          </p:cNvPr>
          <p:cNvSpPr txBox="1">
            <a:spLocks/>
          </p:cNvSpPr>
          <p:nvPr/>
        </p:nvSpPr>
        <p:spPr>
          <a:xfrm>
            <a:off x="437009" y="1894678"/>
            <a:ext cx="6276612" cy="455489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Subsidised on-site survey and guidance from B&amp;NES Council &amp; Bath &amp; West Community Energy (BWCE).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New pre-app aimed at discussing works for the retrofit of a listed building – early stages of retrofit project.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Champion service for homeowners who agree to become a case study. </a:t>
            </a:r>
            <a:endParaRPr kumimoji="0" lang="en-GB" sz="1800" b="0" i="0" u="none" strike="noStrike" kern="1200" cap="none" spc="0" normalizeH="0" baseline="0" noProof="0" dirty="0">
              <a:ln>
                <a:noFill/>
              </a:ln>
              <a:solidFill>
                <a:prstClr val="black">
                  <a:lumMod val="75000"/>
                  <a:lumOff val="25000"/>
                </a:prstClr>
              </a:solidFill>
              <a:effectLst/>
              <a:uLnTx/>
              <a:uFillTx/>
              <a:latin typeface="Arial"/>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sng" strike="noStrike" kern="1200" cap="none" spc="0" normalizeH="0" baseline="0" noProof="0" dirty="0">
                <a:ln>
                  <a:noFill/>
                </a:ln>
                <a:solidFill>
                  <a:prstClr val="black">
                    <a:lumMod val="75000"/>
                    <a:lumOff val="25000"/>
                  </a:prstClr>
                </a:solidFill>
                <a:effectLst/>
                <a:uLnTx/>
                <a:uFillTx/>
                <a:latin typeface="Arial"/>
                <a:ea typeface="Times New Roman" panose="02020603050405020304" pitchFamily="18" charset="0"/>
                <a:cs typeface="Arial" panose="020B0604020202020204" pitchFamily="34" charset="0"/>
              </a:rPr>
              <a:t>Chance for owner-occupiers to meet with professionals and ask questions!</a:t>
            </a:r>
            <a:endParaRPr kumimoji="0" lang="en-GB" sz="2000" b="0" i="0" u="sng"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24005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a:extLst>
                  <a:ext uri="{FF2B5EF4-FFF2-40B4-BE49-F238E27FC236}">
                    <a16:creationId xmlns:a16="http://schemas.microsoft.com/office/drawing/2014/main" id="{815DC38A-8659-E1B5-15F6-7F1BBCD1EDBA}"/>
                  </a:ext>
                </a:extLst>
              </p:cNvPr>
              <p:cNvGraphicFramePr>
                <a:graphicFrameLocks noGrp="1"/>
              </p:cNvGraphicFramePr>
              <p:nvPr>
                <p:extLst>
                  <p:ext uri="{D42A27DB-BD31-4B8C-83A1-F6EECF244321}">
                    <p14:modId xmlns:p14="http://schemas.microsoft.com/office/powerpoint/2010/main" val="3582084469"/>
                  </p:ext>
                </p:extLst>
              </p:nvPr>
            </p:nvGraphicFramePr>
            <p:xfrm>
              <a:off x="0" y="0"/>
              <a:ext cx="12191999" cy="685799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a:extLst>
                  <a:ext uri="{FF2B5EF4-FFF2-40B4-BE49-F238E27FC236}">
                    <a16:creationId xmlns:a16="http://schemas.microsoft.com/office/drawing/2014/main" id="{815DC38A-8659-E1B5-15F6-7F1BBCD1EDBA}"/>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1999" cy="6857999"/>
              </a:xfrm>
              <a:prstGeom prst="rect">
                <a:avLst/>
              </a:prstGeom>
            </p:spPr>
          </p:pic>
        </mc:Fallback>
      </mc:AlternateContent>
    </p:spTree>
    <p:extLst>
      <p:ext uri="{BB962C8B-B14F-4D97-AF65-F5344CB8AC3E}">
        <p14:creationId xmlns:p14="http://schemas.microsoft.com/office/powerpoint/2010/main" val="20774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D67-DBB3-EF51-7D3A-22917C9A935A}"/>
              </a:ext>
            </a:extLst>
          </p:cNvPr>
          <p:cNvSpPr>
            <a:spLocks noGrp="1"/>
          </p:cNvSpPr>
          <p:nvPr>
            <p:ph type="title"/>
          </p:nvPr>
        </p:nvSpPr>
        <p:spPr/>
        <p:txBody>
          <a:bodyPr/>
          <a:lstStyle/>
          <a:p>
            <a:r>
              <a:rPr lang="en-GB" dirty="0">
                <a:cs typeface="Arial"/>
              </a:rPr>
              <a:t>Level 0 Pre-App &amp; Energy Champions – Typologies</a:t>
            </a:r>
            <a:endParaRPr lang="en-GB" dirty="0"/>
          </a:p>
        </p:txBody>
      </p:sp>
      <p:graphicFrame>
        <p:nvGraphicFramePr>
          <p:cNvPr id="3" name="Chart 2">
            <a:extLst>
              <a:ext uri="{FF2B5EF4-FFF2-40B4-BE49-F238E27FC236}">
                <a16:creationId xmlns:a16="http://schemas.microsoft.com/office/drawing/2014/main" id="{E8B525C3-A68D-4DC1-17B5-E621EBE81011}"/>
              </a:ext>
            </a:extLst>
          </p:cNvPr>
          <p:cNvGraphicFramePr/>
          <p:nvPr/>
        </p:nvGraphicFramePr>
        <p:xfrm>
          <a:off x="5930337" y="1308168"/>
          <a:ext cx="5824654" cy="5336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6555548-5B17-2956-BE84-D3A539375824}"/>
              </a:ext>
            </a:extLst>
          </p:cNvPr>
          <p:cNvGraphicFramePr/>
          <p:nvPr/>
        </p:nvGraphicFramePr>
        <p:xfrm>
          <a:off x="-260196" y="1524833"/>
          <a:ext cx="6356196" cy="5333167"/>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2">
            <a:extLst>
              <a:ext uri="{FF2B5EF4-FFF2-40B4-BE49-F238E27FC236}">
                <a16:creationId xmlns:a16="http://schemas.microsoft.com/office/drawing/2014/main" id="{12F2FCD5-1EA5-D75B-7392-E7160052C829}"/>
              </a:ext>
            </a:extLst>
          </p:cNvPr>
          <p:cNvSpPr txBox="1">
            <a:spLocks/>
          </p:cNvSpPr>
          <p:nvPr/>
        </p:nvSpPr>
        <p:spPr>
          <a:xfrm>
            <a:off x="7620454" y="3429000"/>
            <a:ext cx="2610083" cy="2252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0" i="0" u="none" strike="noStrike" kern="1200" cap="none" spc="0" normalizeH="0" baseline="0" noProof="0" dirty="0">
                <a:ln>
                  <a:noFill/>
                </a:ln>
                <a:solidFill>
                  <a:srgbClr val="404040"/>
                </a:solidFill>
                <a:effectLst/>
                <a:uLnTx/>
                <a:uFillTx/>
                <a:latin typeface="Arial"/>
                <a:ea typeface="+mn-ea"/>
                <a:cs typeface="+mn-cs"/>
              </a:rPr>
              <a:t>76%</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404040"/>
                </a:solidFill>
                <a:effectLst/>
                <a:uLnTx/>
                <a:uFillTx/>
                <a:latin typeface="Arial"/>
                <a:ea typeface="+mn-ea"/>
                <a:cs typeface="+mn-cs"/>
              </a:rPr>
              <a:t>Owner-Occupiers</a:t>
            </a:r>
            <a:endParaRPr kumimoji="0" lang="en-GB"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F6E32A0A-0D2B-AE7C-5267-E97261FBFFB0}"/>
              </a:ext>
            </a:extLst>
          </p:cNvPr>
          <p:cNvSpPr txBox="1">
            <a:spLocks/>
          </p:cNvSpPr>
          <p:nvPr/>
        </p:nvSpPr>
        <p:spPr>
          <a:xfrm>
            <a:off x="1612860" y="3429000"/>
            <a:ext cx="2610083" cy="1414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0" i="0" u="none" strike="noStrike" kern="1200" cap="none" spc="0" normalizeH="0" baseline="0" noProof="0" dirty="0">
                <a:ln>
                  <a:noFill/>
                </a:ln>
                <a:solidFill>
                  <a:srgbClr val="404040"/>
                </a:solidFill>
                <a:effectLst/>
                <a:uLnTx/>
                <a:uFillTx/>
                <a:latin typeface="Arial"/>
                <a:ea typeface="+mn-ea"/>
                <a:cs typeface="+mn-cs"/>
              </a:rPr>
              <a:t>60%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404040"/>
                </a:solidFill>
                <a:effectLst/>
                <a:uLnTx/>
                <a:uFillTx/>
                <a:latin typeface="Arial"/>
                <a:ea typeface="+mn-ea"/>
                <a:cs typeface="+mn-cs"/>
              </a:rPr>
              <a:t>Terraced properties</a:t>
            </a:r>
          </a:p>
        </p:txBody>
      </p:sp>
    </p:spTree>
    <p:extLst>
      <p:ext uri="{BB962C8B-B14F-4D97-AF65-F5344CB8AC3E}">
        <p14:creationId xmlns:p14="http://schemas.microsoft.com/office/powerpoint/2010/main" val="3417909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D67-DBB3-EF51-7D3A-22917C9A935A}"/>
              </a:ext>
            </a:extLst>
          </p:cNvPr>
          <p:cNvSpPr>
            <a:spLocks noGrp="1"/>
          </p:cNvSpPr>
          <p:nvPr>
            <p:ph type="title"/>
          </p:nvPr>
        </p:nvSpPr>
        <p:spPr/>
        <p:txBody>
          <a:bodyPr/>
          <a:lstStyle/>
          <a:p>
            <a:r>
              <a:rPr lang="en-GB" dirty="0"/>
              <a:t>Level 0 Pre-App &amp; Energy Champions – Initial Findings</a:t>
            </a:r>
          </a:p>
        </p:txBody>
      </p:sp>
      <p:graphicFrame>
        <p:nvGraphicFramePr>
          <p:cNvPr id="4" name="Chart 3">
            <a:extLst>
              <a:ext uri="{FF2B5EF4-FFF2-40B4-BE49-F238E27FC236}">
                <a16:creationId xmlns:a16="http://schemas.microsoft.com/office/drawing/2014/main" id="{88F77A8D-8B64-72E6-95AB-C2343E3E0079}"/>
              </a:ext>
            </a:extLst>
          </p:cNvPr>
          <p:cNvGraphicFramePr/>
          <p:nvPr/>
        </p:nvGraphicFramePr>
        <p:xfrm>
          <a:off x="6096000" y="2341756"/>
          <a:ext cx="5810918" cy="3486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7298669-B5A8-2466-AA04-919B74D8D3F4}"/>
              </a:ext>
            </a:extLst>
          </p:cNvPr>
          <p:cNvGraphicFramePr/>
          <p:nvPr/>
        </p:nvGraphicFramePr>
        <p:xfrm>
          <a:off x="285082" y="2341756"/>
          <a:ext cx="5602784" cy="3486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263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A485-1CA8-D06E-D7F6-BF8887B6B183}"/>
              </a:ext>
            </a:extLst>
          </p:cNvPr>
          <p:cNvSpPr>
            <a:spLocks noGrp="1"/>
          </p:cNvSpPr>
          <p:nvPr>
            <p:ph type="title"/>
          </p:nvPr>
        </p:nvSpPr>
        <p:spPr/>
        <p:txBody>
          <a:bodyPr/>
          <a:lstStyle/>
          <a:p>
            <a:r>
              <a:rPr lang="en-GB" dirty="0"/>
              <a:t>Level 0 Pre-App &amp; Energy Champions – Initial Findings</a:t>
            </a:r>
            <a:br>
              <a:rPr lang="en-GB" b="1" dirty="0"/>
            </a:br>
            <a:endParaRPr lang="en-GB" dirty="0"/>
          </a:p>
        </p:txBody>
      </p:sp>
      <p:graphicFrame>
        <p:nvGraphicFramePr>
          <p:cNvPr id="6" name="Chart 5">
            <a:extLst>
              <a:ext uri="{FF2B5EF4-FFF2-40B4-BE49-F238E27FC236}">
                <a16:creationId xmlns:a16="http://schemas.microsoft.com/office/drawing/2014/main" id="{4422F853-6DA2-CE56-96CF-83F72F0409FD}"/>
              </a:ext>
            </a:extLst>
          </p:cNvPr>
          <p:cNvGraphicFramePr/>
          <p:nvPr/>
        </p:nvGraphicFramePr>
        <p:xfrm>
          <a:off x="331460" y="1299901"/>
          <a:ext cx="11529080" cy="5473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226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A485-1CA8-D06E-D7F6-BF8887B6B183}"/>
              </a:ext>
            </a:extLst>
          </p:cNvPr>
          <p:cNvSpPr>
            <a:spLocks noGrp="1"/>
          </p:cNvSpPr>
          <p:nvPr>
            <p:ph type="title"/>
          </p:nvPr>
        </p:nvSpPr>
        <p:spPr/>
        <p:txBody>
          <a:bodyPr/>
          <a:lstStyle/>
          <a:p>
            <a:r>
              <a:rPr lang="en-GB" dirty="0"/>
              <a:t>Level 0 Pre-App &amp; Energy Champions – Initial Findings</a:t>
            </a:r>
            <a:br>
              <a:rPr lang="en-GB" b="1" dirty="0"/>
            </a:br>
            <a:endParaRPr lang="en-GB" dirty="0"/>
          </a:p>
        </p:txBody>
      </p:sp>
      <p:sp>
        <p:nvSpPr>
          <p:cNvPr id="8" name="Oval 7">
            <a:extLst>
              <a:ext uri="{FF2B5EF4-FFF2-40B4-BE49-F238E27FC236}">
                <a16:creationId xmlns:a16="http://schemas.microsoft.com/office/drawing/2014/main" id="{B7E5D362-3C12-EE2B-4F82-D1F250C3B15B}"/>
              </a:ext>
            </a:extLst>
          </p:cNvPr>
          <p:cNvSpPr/>
          <p:nvPr/>
        </p:nvSpPr>
        <p:spPr>
          <a:xfrm>
            <a:off x="4401115" y="1900294"/>
            <a:ext cx="3052139" cy="2784296"/>
          </a:xfrm>
          <a:prstGeom prst="ellipse">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val 9">
            <a:extLst>
              <a:ext uri="{FF2B5EF4-FFF2-40B4-BE49-F238E27FC236}">
                <a16:creationId xmlns:a16="http://schemas.microsoft.com/office/drawing/2014/main" id="{291DC127-FCDB-3F50-A714-E8DB6E4C32CD}"/>
              </a:ext>
            </a:extLst>
          </p:cNvPr>
          <p:cNvSpPr/>
          <p:nvPr/>
        </p:nvSpPr>
        <p:spPr>
          <a:xfrm>
            <a:off x="2075116" y="1413859"/>
            <a:ext cx="1871218" cy="1773149"/>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ASHP: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67%</a:t>
            </a:r>
          </a:p>
        </p:txBody>
      </p:sp>
      <p:sp>
        <p:nvSpPr>
          <p:cNvPr id="11" name="Oval 10">
            <a:extLst>
              <a:ext uri="{FF2B5EF4-FFF2-40B4-BE49-F238E27FC236}">
                <a16:creationId xmlns:a16="http://schemas.microsoft.com/office/drawing/2014/main" id="{A16FC904-92B1-9C07-67F1-89C6B4C83CD7}"/>
              </a:ext>
            </a:extLst>
          </p:cNvPr>
          <p:cNvSpPr/>
          <p:nvPr/>
        </p:nvSpPr>
        <p:spPr>
          <a:xfrm>
            <a:off x="1478859" y="4636511"/>
            <a:ext cx="2563791" cy="1928083"/>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Floor Insulation: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50%</a:t>
            </a:r>
          </a:p>
        </p:txBody>
      </p:sp>
      <p:sp>
        <p:nvSpPr>
          <p:cNvPr id="12" name="Oval 11">
            <a:extLst>
              <a:ext uri="{FF2B5EF4-FFF2-40B4-BE49-F238E27FC236}">
                <a16:creationId xmlns:a16="http://schemas.microsoft.com/office/drawing/2014/main" id="{B2B49543-843C-53B4-3DA3-3C9C937282F2}"/>
              </a:ext>
            </a:extLst>
          </p:cNvPr>
          <p:cNvSpPr/>
          <p:nvPr/>
        </p:nvSpPr>
        <p:spPr>
          <a:xfrm>
            <a:off x="7797188" y="1388588"/>
            <a:ext cx="2144040" cy="2015141"/>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Double Glazing: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52%</a:t>
            </a:r>
          </a:p>
        </p:txBody>
      </p:sp>
      <p:sp>
        <p:nvSpPr>
          <p:cNvPr id="13" name="Oval 12">
            <a:extLst>
              <a:ext uri="{FF2B5EF4-FFF2-40B4-BE49-F238E27FC236}">
                <a16:creationId xmlns:a16="http://schemas.microsoft.com/office/drawing/2014/main" id="{D64A9B34-A6D5-31A4-1E22-62BF6BAF716D}"/>
              </a:ext>
            </a:extLst>
          </p:cNvPr>
          <p:cNvSpPr/>
          <p:nvPr/>
        </p:nvSpPr>
        <p:spPr>
          <a:xfrm>
            <a:off x="9205208" y="3079622"/>
            <a:ext cx="2831909" cy="2015141"/>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Secondary Glazing: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14" name="Oval 13">
            <a:extLst>
              <a:ext uri="{FF2B5EF4-FFF2-40B4-BE49-F238E27FC236}">
                <a16:creationId xmlns:a16="http://schemas.microsoft.com/office/drawing/2014/main" id="{C310DE71-9AAF-5918-0DFD-0D3E25A10126}"/>
              </a:ext>
            </a:extLst>
          </p:cNvPr>
          <p:cNvSpPr/>
          <p:nvPr/>
        </p:nvSpPr>
        <p:spPr>
          <a:xfrm>
            <a:off x="7179027" y="4775456"/>
            <a:ext cx="2831909" cy="1927199"/>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Internal Wall Insulation: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48%</a:t>
            </a:r>
          </a:p>
        </p:txBody>
      </p:sp>
      <p:sp>
        <p:nvSpPr>
          <p:cNvPr id="15" name="Oval 14">
            <a:extLst>
              <a:ext uri="{FF2B5EF4-FFF2-40B4-BE49-F238E27FC236}">
                <a16:creationId xmlns:a16="http://schemas.microsoft.com/office/drawing/2014/main" id="{19D4822F-0F18-AD94-7C59-2F2D77FAD5EE}"/>
              </a:ext>
            </a:extLst>
          </p:cNvPr>
          <p:cNvSpPr/>
          <p:nvPr/>
        </p:nvSpPr>
        <p:spPr>
          <a:xfrm>
            <a:off x="4328943" y="4912782"/>
            <a:ext cx="2563791" cy="1789873"/>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Loft Insulation: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100%</a:t>
            </a:r>
          </a:p>
        </p:txBody>
      </p:sp>
      <p:sp>
        <p:nvSpPr>
          <p:cNvPr id="19" name="TextBox 18">
            <a:extLst>
              <a:ext uri="{FF2B5EF4-FFF2-40B4-BE49-F238E27FC236}">
                <a16:creationId xmlns:a16="http://schemas.microsoft.com/office/drawing/2014/main" id="{4E12B938-F73B-EE78-07AC-EB5BA82ABB69}"/>
              </a:ext>
            </a:extLst>
          </p:cNvPr>
          <p:cNvSpPr txBox="1"/>
          <p:nvPr/>
        </p:nvSpPr>
        <p:spPr>
          <a:xfrm>
            <a:off x="4515424" y="2733264"/>
            <a:ext cx="282351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Recommended Retrofit Options?</a:t>
            </a:r>
          </a:p>
        </p:txBody>
      </p:sp>
      <p:sp>
        <p:nvSpPr>
          <p:cNvPr id="20" name="Oval 19">
            <a:extLst>
              <a:ext uri="{FF2B5EF4-FFF2-40B4-BE49-F238E27FC236}">
                <a16:creationId xmlns:a16="http://schemas.microsoft.com/office/drawing/2014/main" id="{658CE9F9-4848-F0C2-CD37-D89E3B11BFB9}"/>
              </a:ext>
            </a:extLst>
          </p:cNvPr>
          <p:cNvSpPr/>
          <p:nvPr/>
        </p:nvSpPr>
        <p:spPr>
          <a:xfrm>
            <a:off x="604470" y="2812512"/>
            <a:ext cx="1871218" cy="1773149"/>
          </a:xfrm>
          <a:prstGeom prst="ellipse">
            <a:avLst/>
          </a:prstGeom>
          <a:solidFill>
            <a:srgbClr val="CAE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Solar PV: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30%</a:t>
            </a:r>
          </a:p>
        </p:txBody>
      </p:sp>
      <p:sp>
        <p:nvSpPr>
          <p:cNvPr id="28" name="Shape 27">
            <a:extLst>
              <a:ext uri="{FF2B5EF4-FFF2-40B4-BE49-F238E27FC236}">
                <a16:creationId xmlns:a16="http://schemas.microsoft.com/office/drawing/2014/main" id="{A3E2ED94-0F48-E97B-1105-683B29C8A574}"/>
              </a:ext>
            </a:extLst>
          </p:cNvPr>
          <p:cNvSpPr/>
          <p:nvPr/>
        </p:nvSpPr>
        <p:spPr>
          <a:xfrm rot="10475549">
            <a:off x="2534417" y="2436285"/>
            <a:ext cx="2006145" cy="2084912"/>
          </a:xfrm>
          <a:prstGeom prst="swooshArrow">
            <a:avLst>
              <a:gd name="adj1" fmla="val 30259"/>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29" name="Shape 28">
            <a:extLst>
              <a:ext uri="{FF2B5EF4-FFF2-40B4-BE49-F238E27FC236}">
                <a16:creationId xmlns:a16="http://schemas.microsoft.com/office/drawing/2014/main" id="{63BC7CBB-6EE3-2ADE-4023-A33964607820}"/>
              </a:ext>
            </a:extLst>
          </p:cNvPr>
          <p:cNvSpPr/>
          <p:nvPr/>
        </p:nvSpPr>
        <p:spPr>
          <a:xfrm rot="12015705" flipH="1">
            <a:off x="7113267" y="2518618"/>
            <a:ext cx="2157701" cy="1920246"/>
          </a:xfrm>
          <a:prstGeom prst="swooshArrow">
            <a:avLst>
              <a:gd name="adj1" fmla="val 30259"/>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endParaRPr>
          </a:p>
        </p:txBody>
      </p:sp>
    </p:spTree>
    <p:extLst>
      <p:ext uri="{BB962C8B-B14F-4D97-AF65-F5344CB8AC3E}">
        <p14:creationId xmlns:p14="http://schemas.microsoft.com/office/powerpoint/2010/main" val="2580113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510D-D823-6EC8-C8CD-441B49985554}"/>
              </a:ext>
            </a:extLst>
          </p:cNvPr>
          <p:cNvSpPr>
            <a:spLocks noGrp="1"/>
          </p:cNvSpPr>
          <p:nvPr>
            <p:ph type="title"/>
          </p:nvPr>
        </p:nvSpPr>
        <p:spPr/>
        <p:txBody>
          <a:bodyPr/>
          <a:lstStyle/>
          <a:p>
            <a:r>
              <a:rPr lang="en-GB" dirty="0"/>
              <a:t>Level 0 Pre-App – Conservation Officer Recommendations</a:t>
            </a:r>
          </a:p>
        </p:txBody>
      </p:sp>
      <p:sp>
        <p:nvSpPr>
          <p:cNvPr id="6" name="Speech Bubble: Rectangle 5">
            <a:extLst>
              <a:ext uri="{FF2B5EF4-FFF2-40B4-BE49-F238E27FC236}">
                <a16:creationId xmlns:a16="http://schemas.microsoft.com/office/drawing/2014/main" id="{06D24829-A200-DC64-E5E4-B7D223688FE3}"/>
              </a:ext>
            </a:extLst>
          </p:cNvPr>
          <p:cNvSpPr/>
          <p:nvPr/>
        </p:nvSpPr>
        <p:spPr>
          <a:xfrm>
            <a:off x="8999034" y="1432932"/>
            <a:ext cx="2924290" cy="1622502"/>
          </a:xfrm>
          <a:prstGeom prst="wedgeRectCallout">
            <a:avLst>
              <a:gd name="adj1" fmla="val -34313"/>
              <a:gd name="adj2" fmla="val 63617"/>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“Other options may be considered such as the use of secondary glazing.” </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Speech Bubble: Rectangle 11">
            <a:extLst>
              <a:ext uri="{FF2B5EF4-FFF2-40B4-BE49-F238E27FC236}">
                <a16:creationId xmlns:a16="http://schemas.microsoft.com/office/drawing/2014/main" id="{AC1C7AC5-162F-B534-A185-9D9084AD8DBF}"/>
              </a:ext>
            </a:extLst>
          </p:cNvPr>
          <p:cNvSpPr/>
          <p:nvPr/>
        </p:nvSpPr>
        <p:spPr>
          <a:xfrm>
            <a:off x="8999034" y="3429000"/>
            <a:ext cx="2924290" cy="2916044"/>
          </a:xfrm>
          <a:prstGeom prst="wedgeRectCallout">
            <a:avLst>
              <a:gd name="adj1" fmla="val -34313"/>
              <a:gd name="adj2" fmla="val 63617"/>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 principle of solar panels is welcomed within the inner roof valley, where installation would be concealed from public views of the listed building and its terraced setting within the Conservation Area.”</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Speech Bubble: Rectangle 12">
            <a:extLst>
              <a:ext uri="{FF2B5EF4-FFF2-40B4-BE49-F238E27FC236}">
                <a16:creationId xmlns:a16="http://schemas.microsoft.com/office/drawing/2014/main" id="{03ECC3ED-50C8-64F3-DFC0-50DF9D0A45E2}"/>
              </a:ext>
            </a:extLst>
          </p:cNvPr>
          <p:cNvSpPr/>
          <p:nvPr/>
        </p:nvSpPr>
        <p:spPr>
          <a:xfrm flipH="1">
            <a:off x="315950" y="1432932"/>
            <a:ext cx="3564674" cy="2280424"/>
          </a:xfrm>
          <a:prstGeom prst="wedgeRectCallout">
            <a:avLst>
              <a:gd name="adj1" fmla="val -36507"/>
              <a:gd name="adj2" fmla="val 63058"/>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“Where existing windows are non-historic, the principle of replacement or retrofit with more thermally efficient glazing is acceptable. Any replacement window should be appropriately detailed and finished […]”</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Speech Bubble: Rectangle 13">
            <a:extLst>
              <a:ext uri="{FF2B5EF4-FFF2-40B4-BE49-F238E27FC236}">
                <a16:creationId xmlns:a16="http://schemas.microsoft.com/office/drawing/2014/main" id="{8DDC3A57-1B09-09C6-A5E7-88071D5B9352}"/>
              </a:ext>
            </a:extLst>
          </p:cNvPr>
          <p:cNvSpPr/>
          <p:nvPr/>
        </p:nvSpPr>
        <p:spPr>
          <a:xfrm flipH="1">
            <a:off x="204432" y="4193239"/>
            <a:ext cx="4021880" cy="2280423"/>
          </a:xfrm>
          <a:prstGeom prst="wedgeRectCallout">
            <a:avLst>
              <a:gd name="adj1" fmla="val -36507"/>
              <a:gd name="adj2" fmla="val 63058"/>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“There is little to no surviving internal historic finishes, and there is clear evidence of later alterations. The installation of internal wall insulation would therefore result in no loss of historic fabric and would be acceptable.”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Speech Bubble: Rectangle 14">
            <a:extLst>
              <a:ext uri="{FF2B5EF4-FFF2-40B4-BE49-F238E27FC236}">
                <a16:creationId xmlns:a16="http://schemas.microsoft.com/office/drawing/2014/main" id="{4380E133-88BD-FFE8-3F8B-D59C09F31BC9}"/>
              </a:ext>
            </a:extLst>
          </p:cNvPr>
          <p:cNvSpPr/>
          <p:nvPr/>
        </p:nvSpPr>
        <p:spPr>
          <a:xfrm>
            <a:off x="4044175" y="1437992"/>
            <a:ext cx="4791308" cy="2130913"/>
          </a:xfrm>
          <a:prstGeom prst="wedgeRectCallout">
            <a:avLst>
              <a:gd name="adj1" fmla="val -34313"/>
              <a:gd name="adj2" fmla="val 63617"/>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“Building fabric which is in a poor condition will naturally be less efficient and may have an adverse impact on the energy savings of a retrofit project. Ongoing maintenance is vital to ensure building fabric is dry and in good condition.”</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Speech Bubble: Rectangle 16">
            <a:extLst>
              <a:ext uri="{FF2B5EF4-FFF2-40B4-BE49-F238E27FC236}">
                <a16:creationId xmlns:a16="http://schemas.microsoft.com/office/drawing/2014/main" id="{6D9F038C-B703-B08A-7072-BB08185F447A}"/>
              </a:ext>
            </a:extLst>
          </p:cNvPr>
          <p:cNvSpPr/>
          <p:nvPr/>
        </p:nvSpPr>
        <p:spPr>
          <a:xfrm flipH="1">
            <a:off x="4375547" y="3973843"/>
            <a:ext cx="4459936" cy="2371201"/>
          </a:xfrm>
          <a:prstGeom prst="wedgeRectCallout">
            <a:avLst>
              <a:gd name="adj1" fmla="val -36507"/>
              <a:gd name="adj2" fmla="val 63058"/>
            </a:avLst>
          </a:prstGeom>
          <a:solidFill>
            <a:srgbClr val="B0DD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it is unlikely that solar slates would be viable in this location. The chimney stack, bay window roof, and dormer are all features that cast shadows at certain times of day and would limit solar gain.”</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968982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E261-F605-D3F2-D2DB-5691412EA1D1}"/>
              </a:ext>
            </a:extLst>
          </p:cNvPr>
          <p:cNvSpPr>
            <a:spLocks noGrp="1"/>
          </p:cNvSpPr>
          <p:nvPr>
            <p:ph type="title"/>
          </p:nvPr>
        </p:nvSpPr>
        <p:spPr/>
        <p:txBody>
          <a:bodyPr/>
          <a:lstStyle/>
          <a:p>
            <a:r>
              <a:rPr lang="en-GB" dirty="0"/>
              <a:t>Case Study: 97 </a:t>
            </a:r>
            <a:r>
              <a:rPr lang="en-GB" dirty="0" err="1"/>
              <a:t>Bailbrook</a:t>
            </a:r>
            <a:r>
              <a:rPr lang="en-GB" dirty="0"/>
              <a:t> Lane</a:t>
            </a:r>
          </a:p>
        </p:txBody>
      </p:sp>
      <p:graphicFrame>
        <p:nvGraphicFramePr>
          <p:cNvPr id="9" name="Table 8">
            <a:extLst>
              <a:ext uri="{FF2B5EF4-FFF2-40B4-BE49-F238E27FC236}">
                <a16:creationId xmlns:a16="http://schemas.microsoft.com/office/drawing/2014/main" id="{7CB5779C-020D-E06D-9B9B-73E87560D100}"/>
              </a:ext>
            </a:extLst>
          </p:cNvPr>
          <p:cNvGraphicFramePr>
            <a:graphicFrameLocks noGrp="1"/>
          </p:cNvGraphicFramePr>
          <p:nvPr/>
        </p:nvGraphicFramePr>
        <p:xfrm>
          <a:off x="231838" y="1265854"/>
          <a:ext cx="4333411" cy="2562430"/>
        </p:xfrm>
        <a:graphic>
          <a:graphicData uri="http://schemas.openxmlformats.org/drawingml/2006/table">
            <a:tbl>
              <a:tblPr firstRow="1" bandRow="1">
                <a:tableStyleId>{5C22544A-7EE6-4342-B048-85BDC9FD1C3A}</a:tableStyleId>
              </a:tblPr>
              <a:tblGrid>
                <a:gridCol w="1413437">
                  <a:extLst>
                    <a:ext uri="{9D8B030D-6E8A-4147-A177-3AD203B41FA5}">
                      <a16:colId xmlns:a16="http://schemas.microsoft.com/office/drawing/2014/main" val="60806658"/>
                    </a:ext>
                  </a:extLst>
                </a:gridCol>
                <a:gridCol w="2919974">
                  <a:extLst>
                    <a:ext uri="{9D8B030D-6E8A-4147-A177-3AD203B41FA5}">
                      <a16:colId xmlns:a16="http://schemas.microsoft.com/office/drawing/2014/main" val="373586070"/>
                    </a:ext>
                  </a:extLst>
                </a:gridCol>
              </a:tblGrid>
              <a:tr h="347550">
                <a:tc>
                  <a:txBody>
                    <a:bodyPr/>
                    <a:lstStyle/>
                    <a:p>
                      <a:r>
                        <a:rPr lang="en-GB" sz="1400" b="1" dirty="0">
                          <a:solidFill>
                            <a:schemeClr val="tx1"/>
                          </a:solidFill>
                        </a:rPr>
                        <a:t>Age:</a:t>
                      </a:r>
                    </a:p>
                  </a:txBody>
                  <a:tcPr>
                    <a:solidFill>
                      <a:schemeClr val="accent4">
                        <a:lumMod val="20000"/>
                        <a:lumOff val="80000"/>
                      </a:schemeClr>
                    </a:solidFill>
                  </a:tcPr>
                </a:tc>
                <a:tc>
                  <a:txBody>
                    <a:bodyPr/>
                    <a:lstStyle/>
                    <a:p>
                      <a:r>
                        <a:rPr lang="en-GB" sz="1400" b="0" dirty="0">
                          <a:solidFill>
                            <a:schemeClr val="tx1"/>
                          </a:solidFill>
                        </a:rPr>
                        <a:t>Early 19</a:t>
                      </a:r>
                      <a:r>
                        <a:rPr lang="en-GB" sz="1400" b="0" baseline="30000" dirty="0">
                          <a:solidFill>
                            <a:schemeClr val="tx1"/>
                          </a:solidFill>
                        </a:rPr>
                        <a:t>th</a:t>
                      </a:r>
                      <a:r>
                        <a:rPr lang="en-GB" sz="1400" b="0" dirty="0">
                          <a:solidFill>
                            <a:schemeClr val="tx1"/>
                          </a:solidFill>
                        </a:rPr>
                        <a:t> century</a:t>
                      </a:r>
                    </a:p>
                  </a:txBody>
                  <a:tcPr>
                    <a:solidFill>
                      <a:schemeClr val="accent4">
                        <a:lumMod val="20000"/>
                        <a:lumOff val="80000"/>
                      </a:schemeClr>
                    </a:solidFill>
                  </a:tcPr>
                </a:tc>
                <a:extLst>
                  <a:ext uri="{0D108BD9-81ED-4DB2-BD59-A6C34878D82A}">
                    <a16:rowId xmlns:a16="http://schemas.microsoft.com/office/drawing/2014/main" val="3747689455"/>
                  </a:ext>
                </a:extLst>
              </a:tr>
              <a:tr h="370840">
                <a:tc>
                  <a:txBody>
                    <a:bodyPr/>
                    <a:lstStyle/>
                    <a:p>
                      <a:r>
                        <a:rPr lang="en-GB" sz="1400" b="1" dirty="0"/>
                        <a:t>Listing:</a:t>
                      </a:r>
                    </a:p>
                  </a:txBody>
                  <a:tcPr>
                    <a:solidFill>
                      <a:schemeClr val="accent4">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Grade II (91-113, </a:t>
                      </a:r>
                      <a:r>
                        <a:rPr lang="en-GB" sz="1400" dirty="0" err="1"/>
                        <a:t>Bailbrook</a:t>
                      </a:r>
                      <a:r>
                        <a:rPr lang="en-GB" sz="1400" dirty="0"/>
                        <a:t> Lane)</a:t>
                      </a:r>
                      <a:endParaRPr lang="en-GB" sz="1400" b="0" dirty="0"/>
                    </a:p>
                  </a:txBody>
                  <a:tcPr>
                    <a:solidFill>
                      <a:schemeClr val="accent4">
                        <a:lumMod val="20000"/>
                        <a:lumOff val="80000"/>
                      </a:schemeClr>
                    </a:solidFill>
                  </a:tcPr>
                </a:tc>
                <a:extLst>
                  <a:ext uri="{0D108BD9-81ED-4DB2-BD59-A6C34878D82A}">
                    <a16:rowId xmlns:a16="http://schemas.microsoft.com/office/drawing/2014/main" val="641358609"/>
                  </a:ext>
                </a:extLst>
              </a:tr>
              <a:tr h="370840">
                <a:tc>
                  <a:txBody>
                    <a:bodyPr/>
                    <a:lstStyle/>
                    <a:p>
                      <a:r>
                        <a:rPr lang="en-GB" sz="1400" b="1" dirty="0"/>
                        <a:t>Building Type:</a:t>
                      </a:r>
                    </a:p>
                  </a:txBody>
                  <a:tcPr>
                    <a:solidFill>
                      <a:schemeClr val="accent4">
                        <a:lumMod val="20000"/>
                        <a:lumOff val="80000"/>
                      </a:schemeClr>
                    </a:solidFill>
                  </a:tcPr>
                </a:tc>
                <a:tc>
                  <a:txBody>
                    <a:bodyPr/>
                    <a:lstStyle/>
                    <a:p>
                      <a:r>
                        <a:rPr lang="en-GB" sz="1400" dirty="0"/>
                        <a:t>Two storey mid-terrace</a:t>
                      </a:r>
                    </a:p>
                  </a:txBody>
                  <a:tcPr>
                    <a:solidFill>
                      <a:schemeClr val="accent4">
                        <a:lumMod val="20000"/>
                        <a:lumOff val="80000"/>
                      </a:schemeClr>
                    </a:solidFill>
                  </a:tcPr>
                </a:tc>
                <a:extLst>
                  <a:ext uri="{0D108BD9-81ED-4DB2-BD59-A6C34878D82A}">
                    <a16:rowId xmlns:a16="http://schemas.microsoft.com/office/drawing/2014/main" val="4166982535"/>
                  </a:ext>
                </a:extLst>
              </a:tr>
              <a:tr h="370840">
                <a:tc>
                  <a:txBody>
                    <a:bodyPr/>
                    <a:lstStyle/>
                    <a:p>
                      <a:r>
                        <a:rPr lang="en-GB" sz="1400" b="1" dirty="0"/>
                        <a:t>Bedrooms:</a:t>
                      </a:r>
                    </a:p>
                  </a:txBody>
                  <a:tcPr>
                    <a:solidFill>
                      <a:schemeClr val="accent4">
                        <a:lumMod val="20000"/>
                        <a:lumOff val="80000"/>
                      </a:schemeClr>
                    </a:solidFill>
                  </a:tcPr>
                </a:tc>
                <a:tc>
                  <a:txBody>
                    <a:bodyPr/>
                    <a:lstStyle/>
                    <a:p>
                      <a:r>
                        <a:rPr lang="en-GB" sz="1400" b="0" dirty="0"/>
                        <a:t>2</a:t>
                      </a:r>
                      <a:endParaRPr lang="en-GB" sz="1400" dirty="0"/>
                    </a:p>
                  </a:txBody>
                  <a:tcPr>
                    <a:solidFill>
                      <a:schemeClr val="accent4">
                        <a:lumMod val="20000"/>
                        <a:lumOff val="80000"/>
                      </a:schemeClr>
                    </a:solidFill>
                  </a:tcPr>
                </a:tc>
                <a:extLst>
                  <a:ext uri="{0D108BD9-81ED-4DB2-BD59-A6C34878D82A}">
                    <a16:rowId xmlns:a16="http://schemas.microsoft.com/office/drawing/2014/main" val="2083503247"/>
                  </a:ext>
                </a:extLst>
              </a:tr>
              <a:tr h="370840">
                <a:tc>
                  <a:txBody>
                    <a:bodyPr/>
                    <a:lstStyle/>
                    <a:p>
                      <a:r>
                        <a:rPr lang="en-GB" sz="1400" b="1" dirty="0"/>
                        <a:t>Wall Type:</a:t>
                      </a:r>
                    </a:p>
                  </a:txBody>
                  <a:tcPr>
                    <a:solidFill>
                      <a:schemeClr val="accent4">
                        <a:lumMod val="20000"/>
                        <a:lumOff val="80000"/>
                      </a:schemeClr>
                    </a:solidFill>
                  </a:tcPr>
                </a:tc>
                <a:tc>
                  <a:txBody>
                    <a:bodyPr/>
                    <a:lstStyle/>
                    <a:p>
                      <a:r>
                        <a:rPr lang="en-GB" sz="1400" dirty="0"/>
                        <a:t>Solid wall Bath stone ashlar</a:t>
                      </a:r>
                    </a:p>
                  </a:txBody>
                  <a:tcPr>
                    <a:solidFill>
                      <a:schemeClr val="accent4">
                        <a:lumMod val="20000"/>
                        <a:lumOff val="80000"/>
                      </a:schemeClr>
                    </a:solidFill>
                  </a:tcPr>
                </a:tc>
                <a:extLst>
                  <a:ext uri="{0D108BD9-81ED-4DB2-BD59-A6C34878D82A}">
                    <a16:rowId xmlns:a16="http://schemas.microsoft.com/office/drawing/2014/main" val="1075339283"/>
                  </a:ext>
                </a:extLst>
              </a:tr>
              <a:tr h="370840">
                <a:tc>
                  <a:txBody>
                    <a:bodyPr/>
                    <a:lstStyle/>
                    <a:p>
                      <a:r>
                        <a:rPr lang="en-GB" sz="1400" b="1" dirty="0"/>
                        <a:t>Planning History: </a:t>
                      </a:r>
                    </a:p>
                  </a:txBody>
                  <a:tcPr>
                    <a:solidFill>
                      <a:schemeClr val="accent4">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t>20/04607/LBA: Replacement of rear ground &amp; first floor windows with double glazing (consent)</a:t>
                      </a:r>
                    </a:p>
                  </a:txBody>
                  <a:tcPr>
                    <a:solidFill>
                      <a:schemeClr val="accent4">
                        <a:lumMod val="20000"/>
                        <a:lumOff val="80000"/>
                      </a:schemeClr>
                    </a:solidFill>
                  </a:tcPr>
                </a:tc>
                <a:extLst>
                  <a:ext uri="{0D108BD9-81ED-4DB2-BD59-A6C34878D82A}">
                    <a16:rowId xmlns:a16="http://schemas.microsoft.com/office/drawing/2014/main" val="420663427"/>
                  </a:ext>
                </a:extLst>
              </a:tr>
            </a:tbl>
          </a:graphicData>
        </a:graphic>
      </p:graphicFrame>
      <p:pic>
        <p:nvPicPr>
          <p:cNvPr id="10" name="Picture 9" descr="A car parked in front of a building&#10;&#10;Description automatically generated">
            <a:extLst>
              <a:ext uri="{FF2B5EF4-FFF2-40B4-BE49-F238E27FC236}">
                <a16:creationId xmlns:a16="http://schemas.microsoft.com/office/drawing/2014/main" id="{4D9576C2-6C8B-3A56-5360-4F717F5984D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6122001" y="1118620"/>
            <a:ext cx="3307967" cy="2480975"/>
          </a:xfrm>
          <a:prstGeom prst="rect">
            <a:avLst/>
          </a:prstGeom>
        </p:spPr>
      </p:pic>
      <p:pic>
        <p:nvPicPr>
          <p:cNvPr id="12" name="Picture 11" descr="A window with a view of a grass field&#10;&#10;Description automatically generated">
            <a:extLst>
              <a:ext uri="{FF2B5EF4-FFF2-40B4-BE49-F238E27FC236}">
                <a16:creationId xmlns:a16="http://schemas.microsoft.com/office/drawing/2014/main" id="{97C6986F-6111-534D-EE5B-06DBF768FB7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4382686" y="1784833"/>
            <a:ext cx="2335373" cy="1751530"/>
          </a:xfrm>
          <a:prstGeom prst="rect">
            <a:avLst/>
          </a:prstGeom>
        </p:spPr>
      </p:pic>
      <p:pic>
        <p:nvPicPr>
          <p:cNvPr id="14" name="Picture 13" descr="A window with a curtain and trees outside&#10;&#10;Description automatically generated">
            <a:extLst>
              <a:ext uri="{FF2B5EF4-FFF2-40B4-BE49-F238E27FC236}">
                <a16:creationId xmlns:a16="http://schemas.microsoft.com/office/drawing/2014/main" id="{3AF51417-C57C-0063-BE12-4663C9C745F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82522" y="4088098"/>
            <a:ext cx="3552834" cy="2664626"/>
          </a:xfrm>
          <a:prstGeom prst="rect">
            <a:avLst/>
          </a:prstGeom>
        </p:spPr>
      </p:pic>
      <p:pic>
        <p:nvPicPr>
          <p:cNvPr id="18" name="Picture 17" descr="A building with a roof&#10;&#10;Description automatically generated">
            <a:extLst>
              <a:ext uri="{FF2B5EF4-FFF2-40B4-BE49-F238E27FC236}">
                <a16:creationId xmlns:a16="http://schemas.microsoft.com/office/drawing/2014/main" id="{EA87B8E1-E23C-AF72-DFD1-7FA47D39E7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87031" y="705124"/>
            <a:ext cx="2758216" cy="2068662"/>
          </a:xfrm>
          <a:prstGeom prst="rect">
            <a:avLst/>
          </a:prstGeom>
        </p:spPr>
      </p:pic>
      <p:pic>
        <p:nvPicPr>
          <p:cNvPr id="20" name="Picture 19" descr="A building with a brick wall and a door&#10;&#10;Description automatically generated">
            <a:extLst>
              <a:ext uri="{FF2B5EF4-FFF2-40B4-BE49-F238E27FC236}">
                <a16:creationId xmlns:a16="http://schemas.microsoft.com/office/drawing/2014/main" id="{F284C4CD-A5A2-B531-79F5-07753C04E0D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01946" y="2851290"/>
            <a:ext cx="2758216" cy="2068662"/>
          </a:xfrm>
          <a:prstGeom prst="rect">
            <a:avLst/>
          </a:prstGeom>
        </p:spPr>
      </p:pic>
      <p:pic>
        <p:nvPicPr>
          <p:cNvPr id="22" name="Picture 21" descr="A chair and a fireplace&#10;&#10;Description automatically generated with medium confidence">
            <a:extLst>
              <a:ext uri="{FF2B5EF4-FFF2-40B4-BE49-F238E27FC236}">
                <a16:creationId xmlns:a16="http://schemas.microsoft.com/office/drawing/2014/main" id="{3A044837-A440-828F-F328-C740FBCFE6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272517" y="4963323"/>
            <a:ext cx="3181158" cy="1789401"/>
          </a:xfrm>
          <a:prstGeom prst="rect">
            <a:avLst/>
          </a:prstGeom>
        </p:spPr>
      </p:pic>
      <p:pic>
        <p:nvPicPr>
          <p:cNvPr id="24" name="Picture 23" descr="A window with a tile wall and a plant in a vase&#10;&#10;Description automatically generated">
            <a:extLst>
              <a:ext uri="{FF2B5EF4-FFF2-40B4-BE49-F238E27FC236}">
                <a16:creationId xmlns:a16="http://schemas.microsoft.com/office/drawing/2014/main" id="{B91698FD-175E-1DD7-F847-E0A59D3483B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037" y="3904966"/>
            <a:ext cx="3797011" cy="2847758"/>
          </a:xfrm>
          <a:prstGeom prst="rect">
            <a:avLst/>
          </a:prstGeom>
        </p:spPr>
      </p:pic>
    </p:spTree>
    <p:extLst>
      <p:ext uri="{BB962C8B-B14F-4D97-AF65-F5344CB8AC3E}">
        <p14:creationId xmlns:p14="http://schemas.microsoft.com/office/powerpoint/2010/main" val="2503572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A485-1CA8-D06E-D7F6-BF8887B6B183}"/>
              </a:ext>
            </a:extLst>
          </p:cNvPr>
          <p:cNvSpPr>
            <a:spLocks noGrp="1"/>
          </p:cNvSpPr>
          <p:nvPr>
            <p:ph type="title"/>
          </p:nvPr>
        </p:nvSpPr>
        <p:spPr/>
        <p:txBody>
          <a:bodyPr/>
          <a:lstStyle/>
          <a:p>
            <a:r>
              <a:rPr lang="en-GB" dirty="0"/>
              <a:t>Case Study: 97 </a:t>
            </a:r>
            <a:r>
              <a:rPr lang="en-GB" dirty="0" err="1"/>
              <a:t>Bailbrook</a:t>
            </a:r>
            <a:r>
              <a:rPr lang="en-GB" dirty="0"/>
              <a:t> Lane</a:t>
            </a:r>
          </a:p>
        </p:txBody>
      </p:sp>
      <p:pic>
        <p:nvPicPr>
          <p:cNvPr id="24" name="Picture 23">
            <a:extLst>
              <a:ext uri="{FF2B5EF4-FFF2-40B4-BE49-F238E27FC236}">
                <a16:creationId xmlns:a16="http://schemas.microsoft.com/office/drawing/2014/main" id="{B875D33E-046B-CCA5-9E8D-2E527F57BE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51139" y="705124"/>
            <a:ext cx="3029571" cy="2833009"/>
          </a:xfrm>
          <a:prstGeom prst="rect">
            <a:avLst/>
          </a:prstGeom>
        </p:spPr>
      </p:pic>
      <p:graphicFrame>
        <p:nvGraphicFramePr>
          <p:cNvPr id="5" name="Table 4">
            <a:extLst>
              <a:ext uri="{FF2B5EF4-FFF2-40B4-BE49-F238E27FC236}">
                <a16:creationId xmlns:a16="http://schemas.microsoft.com/office/drawing/2014/main" id="{C330064C-014C-D58C-5C15-0DA18FFCCAF6}"/>
              </a:ext>
            </a:extLst>
          </p:cNvPr>
          <p:cNvGraphicFramePr>
            <a:graphicFrameLocks noGrp="1"/>
          </p:cNvGraphicFramePr>
          <p:nvPr/>
        </p:nvGraphicFramePr>
        <p:xfrm>
          <a:off x="328657" y="1394016"/>
          <a:ext cx="4972392" cy="5353917"/>
        </p:xfrm>
        <a:graphic>
          <a:graphicData uri="http://schemas.openxmlformats.org/drawingml/2006/table">
            <a:tbl>
              <a:tblPr firstRow="1" bandRow="1">
                <a:tableStyleId>{5C22544A-7EE6-4342-B048-85BDC9FD1C3A}</a:tableStyleId>
              </a:tblPr>
              <a:tblGrid>
                <a:gridCol w="1136076">
                  <a:extLst>
                    <a:ext uri="{9D8B030D-6E8A-4147-A177-3AD203B41FA5}">
                      <a16:colId xmlns:a16="http://schemas.microsoft.com/office/drawing/2014/main" val="60806658"/>
                    </a:ext>
                  </a:extLst>
                </a:gridCol>
                <a:gridCol w="3836316">
                  <a:extLst>
                    <a:ext uri="{9D8B030D-6E8A-4147-A177-3AD203B41FA5}">
                      <a16:colId xmlns:a16="http://schemas.microsoft.com/office/drawing/2014/main" val="373586070"/>
                    </a:ext>
                  </a:extLst>
                </a:gridCol>
              </a:tblGrid>
              <a:tr h="2379519">
                <a:tc>
                  <a:txBody>
                    <a:bodyPr/>
                    <a:lstStyle/>
                    <a:p>
                      <a:r>
                        <a:rPr lang="en-GB" sz="1400" b="1" dirty="0">
                          <a:solidFill>
                            <a:schemeClr val="tx1"/>
                          </a:solidFill>
                        </a:rPr>
                        <a:t>Key Areas of Alteration:</a:t>
                      </a:r>
                    </a:p>
                  </a:txBody>
                  <a:tcPr>
                    <a:solidFill>
                      <a:schemeClr val="accent4">
                        <a:lumMod val="20000"/>
                        <a:lumOff val="80000"/>
                      </a:schemeClr>
                    </a:solidFill>
                  </a:tcPr>
                </a:tc>
                <a:tc>
                  <a:txBody>
                    <a:bodyPr/>
                    <a:lstStyle/>
                    <a:p>
                      <a:pPr marL="285750" indent="-285750">
                        <a:spcAft>
                          <a:spcPts val="600"/>
                        </a:spcAft>
                        <a:buFont typeface="Arial" panose="020B0604020202020204" pitchFamily="34" charset="0"/>
                        <a:buChar char="•"/>
                      </a:pPr>
                      <a:r>
                        <a:rPr lang="en-GB" sz="1400" b="0" dirty="0">
                          <a:solidFill>
                            <a:schemeClr val="tx1"/>
                          </a:solidFill>
                        </a:rPr>
                        <a:t>Modern kitchen fittings, including new floor and internal brick slip overlay of rear wall</a:t>
                      </a:r>
                    </a:p>
                    <a:p>
                      <a:pPr marL="285750" indent="-285750">
                        <a:spcAft>
                          <a:spcPts val="600"/>
                        </a:spcAft>
                        <a:buFont typeface="Arial" panose="020B0604020202020204" pitchFamily="34" charset="0"/>
                        <a:buChar char="•"/>
                      </a:pPr>
                      <a:r>
                        <a:rPr lang="en-GB" sz="1400" b="0" dirty="0">
                          <a:solidFill>
                            <a:schemeClr val="tx1"/>
                          </a:solidFill>
                        </a:rPr>
                        <a:t>Replacement of rear windows with double glazed casements</a:t>
                      </a:r>
                    </a:p>
                    <a:p>
                      <a:pPr marL="285750" indent="-285750">
                        <a:spcAft>
                          <a:spcPts val="600"/>
                        </a:spcAft>
                        <a:buFont typeface="Arial" panose="020B0604020202020204" pitchFamily="34" charset="0"/>
                        <a:buChar char="•"/>
                      </a:pPr>
                      <a:r>
                        <a:rPr lang="en-GB" sz="1400" b="0" dirty="0">
                          <a:solidFill>
                            <a:schemeClr val="tx1"/>
                          </a:solidFill>
                        </a:rPr>
                        <a:t>Internal drylining of rear bedroom and modern replica skirting</a:t>
                      </a:r>
                    </a:p>
                    <a:p>
                      <a:pPr marL="285750" indent="-285750">
                        <a:spcAft>
                          <a:spcPts val="600"/>
                        </a:spcAft>
                        <a:buFont typeface="Arial" panose="020B0604020202020204" pitchFamily="34" charset="0"/>
                        <a:buChar char="•"/>
                      </a:pPr>
                      <a:r>
                        <a:rPr lang="en-GB" sz="1400" b="0" dirty="0">
                          <a:solidFill>
                            <a:schemeClr val="tx1"/>
                          </a:solidFill>
                        </a:rPr>
                        <a:t>20</a:t>
                      </a:r>
                      <a:r>
                        <a:rPr lang="en-GB" sz="1400" b="0" baseline="30000" dirty="0">
                          <a:solidFill>
                            <a:schemeClr val="tx1"/>
                          </a:solidFill>
                        </a:rPr>
                        <a:t>th</a:t>
                      </a:r>
                      <a:r>
                        <a:rPr lang="en-GB" sz="1400" b="0" dirty="0">
                          <a:solidFill>
                            <a:schemeClr val="tx1"/>
                          </a:solidFill>
                        </a:rPr>
                        <a:t> century additions of rear dormer and replacement front porch</a:t>
                      </a:r>
                    </a:p>
                    <a:p>
                      <a:pPr marL="285750" indent="-285750">
                        <a:spcAft>
                          <a:spcPts val="600"/>
                        </a:spcAft>
                        <a:buFont typeface="Arial" panose="020B0604020202020204" pitchFamily="34" charset="0"/>
                        <a:buChar char="•"/>
                      </a:pPr>
                      <a:r>
                        <a:rPr lang="en-GB" sz="1400" b="0" dirty="0">
                          <a:solidFill>
                            <a:schemeClr val="tx1"/>
                          </a:solidFill>
                        </a:rPr>
                        <a:t>Sash windows replaced in 1970s</a:t>
                      </a:r>
                    </a:p>
                  </a:txBody>
                  <a:tcPr>
                    <a:solidFill>
                      <a:schemeClr val="accent4">
                        <a:lumMod val="20000"/>
                        <a:lumOff val="80000"/>
                      </a:schemeClr>
                    </a:solidFill>
                  </a:tcPr>
                </a:tc>
                <a:extLst>
                  <a:ext uri="{0D108BD9-81ED-4DB2-BD59-A6C34878D82A}">
                    <a16:rowId xmlns:a16="http://schemas.microsoft.com/office/drawing/2014/main" val="3747689455"/>
                  </a:ext>
                </a:extLst>
              </a:tr>
              <a:tr h="2974398">
                <a:tc>
                  <a:txBody>
                    <a:bodyPr/>
                    <a:lstStyle/>
                    <a:p>
                      <a:r>
                        <a:rPr lang="en-GB" sz="1400" b="1" dirty="0"/>
                        <a:t>Retrofit Proposals:</a:t>
                      </a:r>
                    </a:p>
                  </a:txBody>
                  <a:tcPr>
                    <a:solidFill>
                      <a:schemeClr val="accent4">
                        <a:lumMod val="20000"/>
                        <a:lumOff val="80000"/>
                      </a:schemeClr>
                    </a:solidFill>
                  </a:tcPr>
                </a:tc>
                <a:tc>
                  <a:txBody>
                    <a:bodyPr/>
                    <a:lstStyle/>
                    <a:p>
                      <a:pPr marL="285750" indent="-285750">
                        <a:spcAft>
                          <a:spcPts val="600"/>
                        </a:spcAft>
                        <a:buFont typeface="Arial" panose="020B0604020202020204" pitchFamily="34" charset="0"/>
                        <a:buChar char="•"/>
                      </a:pPr>
                      <a:r>
                        <a:rPr lang="en-GB" sz="1400" b="0" dirty="0">
                          <a:solidFill>
                            <a:schemeClr val="tx1"/>
                          </a:solidFill>
                        </a:rPr>
                        <a:t>Replacement sash windows – slim-profile/vacuum glazing</a:t>
                      </a:r>
                    </a:p>
                    <a:p>
                      <a:pPr marL="285750" indent="-285750">
                        <a:spcAft>
                          <a:spcPts val="600"/>
                        </a:spcAft>
                        <a:buFont typeface="Arial" panose="020B0604020202020204" pitchFamily="34" charset="0"/>
                        <a:buChar char="•"/>
                      </a:pPr>
                      <a:r>
                        <a:rPr lang="en-GB" sz="1400" b="0" dirty="0">
                          <a:solidFill>
                            <a:schemeClr val="tx1"/>
                          </a:solidFill>
                        </a:rPr>
                        <a:t>Secondary glazing</a:t>
                      </a:r>
                    </a:p>
                    <a:p>
                      <a:pPr marL="285750" indent="-285750">
                        <a:spcAft>
                          <a:spcPts val="600"/>
                        </a:spcAft>
                        <a:buFont typeface="Arial" panose="020B0604020202020204" pitchFamily="34" charset="0"/>
                        <a:buChar char="•"/>
                      </a:pPr>
                      <a:r>
                        <a:rPr lang="en-GB" sz="1400" b="0" dirty="0">
                          <a:solidFill>
                            <a:schemeClr val="tx1"/>
                          </a:solidFill>
                        </a:rPr>
                        <a:t>Internal wall insulation to rear kitchen wall, rear dormer, and porch</a:t>
                      </a:r>
                    </a:p>
                    <a:p>
                      <a:pPr marL="285750" indent="-285750">
                        <a:spcAft>
                          <a:spcPts val="600"/>
                        </a:spcAft>
                        <a:buFont typeface="Arial" panose="020B0604020202020204" pitchFamily="34" charset="0"/>
                        <a:buChar char="•"/>
                      </a:pPr>
                      <a:r>
                        <a:rPr lang="en-GB" sz="1400" b="0" dirty="0">
                          <a:solidFill>
                            <a:schemeClr val="tx1"/>
                          </a:solidFill>
                        </a:rPr>
                        <a:t>Update loft insulation</a:t>
                      </a:r>
                    </a:p>
                    <a:p>
                      <a:pPr marL="285750" indent="-285750">
                        <a:spcAft>
                          <a:spcPts val="600"/>
                        </a:spcAft>
                        <a:buFont typeface="Arial" panose="020B0604020202020204" pitchFamily="34" charset="0"/>
                        <a:buChar char="•"/>
                      </a:pPr>
                      <a:r>
                        <a:rPr lang="en-GB" sz="1400" b="0" dirty="0">
                          <a:solidFill>
                            <a:schemeClr val="tx1"/>
                          </a:solidFill>
                        </a:rPr>
                        <a:t>Underfloor insulation</a:t>
                      </a:r>
                    </a:p>
                    <a:p>
                      <a:pPr marL="285750" indent="-285750">
                        <a:spcAft>
                          <a:spcPts val="600"/>
                        </a:spcAft>
                        <a:buFont typeface="Arial" panose="020B0604020202020204" pitchFamily="34" charset="0"/>
                        <a:buChar char="•"/>
                      </a:pPr>
                      <a:r>
                        <a:rPr lang="en-GB" sz="1400" b="0" dirty="0">
                          <a:solidFill>
                            <a:schemeClr val="tx1"/>
                          </a:solidFill>
                        </a:rPr>
                        <a:t>ASHP in rear courtyard </a:t>
                      </a:r>
                    </a:p>
                    <a:p>
                      <a:pPr marL="285750" indent="-285750">
                        <a:spcAft>
                          <a:spcPts val="600"/>
                        </a:spcAft>
                        <a:buFont typeface="Arial" panose="020B0604020202020204" pitchFamily="34" charset="0"/>
                        <a:buChar char="•"/>
                      </a:pPr>
                      <a:r>
                        <a:rPr lang="en-GB" sz="1400" b="0" dirty="0">
                          <a:solidFill>
                            <a:schemeClr val="tx1"/>
                          </a:solidFill>
                        </a:rPr>
                        <a:t>Potential for ground-mounted solar array to the rear (pending further assessment of visual impact and setting)</a:t>
                      </a:r>
                    </a:p>
                  </a:txBody>
                  <a:tcPr>
                    <a:solidFill>
                      <a:schemeClr val="accent4">
                        <a:lumMod val="20000"/>
                        <a:lumOff val="80000"/>
                      </a:schemeClr>
                    </a:solidFill>
                  </a:tcPr>
                </a:tc>
                <a:extLst>
                  <a:ext uri="{0D108BD9-81ED-4DB2-BD59-A6C34878D82A}">
                    <a16:rowId xmlns:a16="http://schemas.microsoft.com/office/drawing/2014/main" val="641358609"/>
                  </a:ext>
                </a:extLst>
              </a:tr>
            </a:tbl>
          </a:graphicData>
        </a:graphic>
      </p:graphicFrame>
      <p:pic>
        <p:nvPicPr>
          <p:cNvPr id="6" name="Picture 5">
            <a:extLst>
              <a:ext uri="{FF2B5EF4-FFF2-40B4-BE49-F238E27FC236}">
                <a16:creationId xmlns:a16="http://schemas.microsoft.com/office/drawing/2014/main" id="{A2EA54C4-1720-90C6-9363-2B21B8072A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833772" y="705123"/>
            <a:ext cx="3029571" cy="2833010"/>
          </a:xfrm>
          <a:prstGeom prst="rect">
            <a:avLst/>
          </a:prstGeom>
        </p:spPr>
      </p:pic>
      <p:pic>
        <p:nvPicPr>
          <p:cNvPr id="7" name="Picture 6">
            <a:extLst>
              <a:ext uri="{FF2B5EF4-FFF2-40B4-BE49-F238E27FC236}">
                <a16:creationId xmlns:a16="http://schemas.microsoft.com/office/drawing/2014/main" id="{A71D8A65-0623-BBDE-08F4-B9D7FBA424B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51138" y="3647267"/>
            <a:ext cx="3029571" cy="2833009"/>
          </a:xfrm>
          <a:prstGeom prst="rect">
            <a:avLst/>
          </a:prstGeom>
        </p:spPr>
      </p:pic>
      <p:pic>
        <p:nvPicPr>
          <p:cNvPr id="9" name="Picture 8">
            <a:extLst>
              <a:ext uri="{FF2B5EF4-FFF2-40B4-BE49-F238E27FC236}">
                <a16:creationId xmlns:a16="http://schemas.microsoft.com/office/drawing/2014/main" id="{8A5B499D-A9FD-9644-F960-3956FFB4518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49470" y="3967805"/>
            <a:ext cx="3013873" cy="2184595"/>
          </a:xfrm>
          <a:prstGeom prst="rect">
            <a:avLst/>
          </a:prstGeom>
        </p:spPr>
      </p:pic>
    </p:spTree>
    <p:extLst>
      <p:ext uri="{BB962C8B-B14F-4D97-AF65-F5344CB8AC3E}">
        <p14:creationId xmlns:p14="http://schemas.microsoft.com/office/powerpoint/2010/main" val="3919825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510D-D823-6EC8-C8CD-441B49985554}"/>
              </a:ext>
            </a:extLst>
          </p:cNvPr>
          <p:cNvSpPr>
            <a:spLocks noGrp="1"/>
          </p:cNvSpPr>
          <p:nvPr>
            <p:ph type="title"/>
          </p:nvPr>
        </p:nvSpPr>
        <p:spPr/>
        <p:txBody>
          <a:bodyPr/>
          <a:lstStyle/>
          <a:p>
            <a:r>
              <a:rPr lang="en-GB" dirty="0"/>
              <a:t>Landlords – Minimum Energy Efficiency Standards (MEES)</a:t>
            </a:r>
          </a:p>
        </p:txBody>
      </p:sp>
      <p:sp>
        <p:nvSpPr>
          <p:cNvPr id="10" name="Content Placeholder 2">
            <a:extLst>
              <a:ext uri="{FF2B5EF4-FFF2-40B4-BE49-F238E27FC236}">
                <a16:creationId xmlns:a16="http://schemas.microsoft.com/office/drawing/2014/main" id="{226F2710-7655-C43D-2B5D-6F844BC44F21}"/>
              </a:ext>
            </a:extLst>
          </p:cNvPr>
          <p:cNvSpPr txBox="1">
            <a:spLocks/>
          </p:cNvSpPr>
          <p:nvPr/>
        </p:nvSpPr>
        <p:spPr>
          <a:xfrm>
            <a:off x="437009" y="1894678"/>
            <a:ext cx="5093996" cy="455489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Tx/>
              <a:buNone/>
              <a:defRPr sz="1800" kern="1200">
                <a:solidFill>
                  <a:schemeClr val="tx1">
                    <a:lumMod val="75000"/>
                    <a:lumOff val="25000"/>
                  </a:schemeClr>
                </a:solidFill>
                <a:latin typeface="+mn-lt"/>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Engagement with private/social landlords – online webinars.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Landlord participation in level 0 pre-apps – Champion examples.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Listed building consent process is the same for properties used as private/social rentals.</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Additional requirement of MEES – upcoming proposals for EPC C by 2030. Listed buildings are not automatically exempt. </a:t>
            </a:r>
          </a:p>
        </p:txBody>
      </p:sp>
      <p:pic>
        <p:nvPicPr>
          <p:cNvPr id="7" name="Picture 6">
            <a:extLst>
              <a:ext uri="{FF2B5EF4-FFF2-40B4-BE49-F238E27FC236}">
                <a16:creationId xmlns:a16="http://schemas.microsoft.com/office/drawing/2014/main" id="{0BAACC9A-0476-4F8C-268A-1A451ABB996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31005" y="3606936"/>
            <a:ext cx="4492927" cy="3191660"/>
          </a:xfrm>
          <a:prstGeom prst="rect">
            <a:avLst/>
          </a:prstGeom>
        </p:spPr>
      </p:pic>
      <p:pic>
        <p:nvPicPr>
          <p:cNvPr id="3" name="Picture 2">
            <a:extLst>
              <a:ext uri="{FF2B5EF4-FFF2-40B4-BE49-F238E27FC236}">
                <a16:creationId xmlns:a16="http://schemas.microsoft.com/office/drawing/2014/main" id="{D8ACA7DE-DC32-3850-9FB9-77D12DD23D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59473" y="1655234"/>
            <a:ext cx="2961181" cy="2986072"/>
          </a:xfrm>
          <a:prstGeom prst="rect">
            <a:avLst/>
          </a:prstGeom>
        </p:spPr>
      </p:pic>
    </p:spTree>
    <p:extLst>
      <p:ext uri="{BB962C8B-B14F-4D97-AF65-F5344CB8AC3E}">
        <p14:creationId xmlns:p14="http://schemas.microsoft.com/office/powerpoint/2010/main" val="1319676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9127FA-CB39-10D7-6A20-C6916606F32B}"/>
              </a:ext>
            </a:extLst>
          </p:cNvPr>
          <p:cNvSpPr>
            <a:spLocks noGrp="1"/>
          </p:cNvSpPr>
          <p:nvPr>
            <p:ph type="ctrTitle"/>
          </p:nvPr>
        </p:nvSpPr>
        <p:spPr>
          <a:xfrm>
            <a:off x="292267" y="623455"/>
            <a:ext cx="5654722" cy="1152421"/>
          </a:xfrm>
        </p:spPr>
        <p:txBody>
          <a:bodyPr/>
          <a:lstStyle/>
          <a:p>
            <a:r>
              <a:rPr lang="en-US" dirty="0"/>
              <a:t>Project Findings &amp; Next Steps</a:t>
            </a:r>
          </a:p>
        </p:txBody>
      </p:sp>
      <p:sp>
        <p:nvSpPr>
          <p:cNvPr id="10" name="Subtitle 2">
            <a:extLst>
              <a:ext uri="{FF2B5EF4-FFF2-40B4-BE49-F238E27FC236}">
                <a16:creationId xmlns:a16="http://schemas.microsoft.com/office/drawing/2014/main" id="{151829EC-4A0B-D88B-FD67-4F18DCA0E081}"/>
              </a:ext>
            </a:extLst>
          </p:cNvPr>
          <p:cNvSpPr>
            <a:spLocks noGrp="1"/>
          </p:cNvSpPr>
          <p:nvPr>
            <p:ph type="subTitle" idx="1"/>
          </p:nvPr>
        </p:nvSpPr>
        <p:spPr>
          <a:xfrm>
            <a:off x="448056" y="1609077"/>
            <a:ext cx="5343144" cy="3132000"/>
          </a:xfrm>
        </p:spPr>
        <p:txBody>
          <a:bodyPr/>
          <a:lstStyle/>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Importance of facilitating in-person discussion.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lang="en-GB" sz="2000" dirty="0">
                <a:solidFill>
                  <a:prstClr val="black">
                    <a:lumMod val="75000"/>
                    <a:lumOff val="25000"/>
                  </a:prstClr>
                </a:solidFill>
                <a:latin typeface="Arial" panose="020B0604020202020204" pitchFamily="34" charset="0"/>
                <a:ea typeface="Calibri" panose="020F0502020204030204" pitchFamily="34" charset="0"/>
              </a:rPr>
              <a:t>Increased availability of centralised resources and information – make retrofit guidance easier to find. </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lang="en-GB" sz="2000" dirty="0">
                <a:solidFill>
                  <a:prstClr val="black">
                    <a:lumMod val="75000"/>
                    <a:lumOff val="25000"/>
                  </a:prstClr>
                </a:solidFill>
                <a:latin typeface="Arial" panose="020B0604020202020204" pitchFamily="34" charset="0"/>
                <a:ea typeface="Calibri" panose="020F0502020204030204" pitchFamily="34" charset="0"/>
              </a:rPr>
              <a:t>Listed building consent – ‘yes you can!’</a:t>
            </a:r>
          </a:p>
          <a:p>
            <a:pPr marL="342900" marR="0" lvl="0" indent="-342900" algn="l" defTabSz="457200" rtl="0" eaLnBrk="1" fontAlgn="auto" latinLnBrk="0" hangingPunct="1">
              <a:lnSpc>
                <a:spcPct val="100000"/>
              </a:lnSpc>
              <a:spcBef>
                <a:spcPts val="600"/>
              </a:spcBef>
              <a:spcAft>
                <a:spcPts val="600"/>
              </a:spcAft>
              <a:buClr>
                <a:srgbClr val="00AE40"/>
              </a:buClr>
              <a:buSzPct val="92000"/>
              <a:buFont typeface="Wingdings" panose="05000000000000000000" pitchFamily="2" charset="2"/>
              <a:buChar char=""/>
              <a:tabLst/>
              <a:defRPr/>
            </a:pPr>
            <a:r>
              <a:rPr lang="en-GB" sz="2000" dirty="0">
                <a:solidFill>
                  <a:prstClr val="black">
                    <a:lumMod val="75000"/>
                    <a:lumOff val="25000"/>
                  </a:prstClr>
                </a:solidFill>
                <a:latin typeface="Arial" panose="020B0604020202020204" pitchFamily="34" charset="0"/>
                <a:ea typeface="Calibri" panose="020F0502020204030204" pitchFamily="34" charset="0"/>
              </a:rPr>
              <a:t>Next steps: progress case studies to completion &amp; guidance for other Councils to take similar action.</a:t>
            </a:r>
            <a:endParaRPr kumimoji="0" lang="en-GB"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600"/>
              </a:spcBef>
              <a:spcAft>
                <a:spcPts val="600"/>
              </a:spcAft>
              <a:buClr>
                <a:srgbClr val="00AE40"/>
              </a:buClr>
              <a:buSzPct val="92000"/>
              <a:tabLst/>
              <a:defRPr/>
            </a:pPr>
            <a:endParaRPr lang="en-GB" dirty="0">
              <a:solidFill>
                <a:prstClr val="black">
                  <a:lumMod val="75000"/>
                  <a:lumOff val="25000"/>
                </a:prstClr>
              </a:solidFill>
              <a:latin typeface="Arial" panose="020B0604020202020204" pitchFamily="34" charset="0"/>
              <a:ea typeface="Calibri" panose="020F0502020204030204" pitchFamily="34" charset="0"/>
            </a:endParaRPr>
          </a:p>
          <a:p>
            <a:pPr marR="0" lvl="0" algn="l" defTabSz="457200" rtl="0" eaLnBrk="1" fontAlgn="auto" latinLnBrk="0" hangingPunct="1">
              <a:lnSpc>
                <a:spcPct val="100000"/>
              </a:lnSpc>
              <a:spcBef>
                <a:spcPts val="600"/>
              </a:spcBef>
              <a:spcAft>
                <a:spcPts val="600"/>
              </a:spcAft>
              <a:buClr>
                <a:srgbClr val="00AE40"/>
              </a:buClr>
              <a:buSzPct val="92000"/>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00000"/>
              </a:lnSpc>
              <a:spcBef>
                <a:spcPts val="600"/>
              </a:spcBef>
              <a:spcAft>
                <a:spcPts val="600"/>
              </a:spcAft>
              <a:buClr>
                <a:srgbClr val="00AE40"/>
              </a:buClr>
              <a:buSzPct val="92000"/>
              <a:tabLst/>
              <a:defRPr/>
            </a:pPr>
            <a:endParaRPr lang="en-GB" dirty="0">
              <a:solidFill>
                <a:prstClr val="black">
                  <a:lumMod val="75000"/>
                  <a:lumOff val="25000"/>
                </a:prstClr>
              </a:solidFill>
              <a:latin typeface="Arial" panose="020B0604020202020204" pitchFamily="34" charset="0"/>
              <a:ea typeface="Calibri" panose="020F0502020204030204" pitchFamily="34" charset="0"/>
            </a:endParaRPr>
          </a:p>
          <a:p>
            <a:pPr marR="0" lvl="0" algn="l" defTabSz="457200" rtl="0" eaLnBrk="1" fontAlgn="auto" latinLnBrk="0" hangingPunct="1">
              <a:lnSpc>
                <a:spcPct val="100000"/>
              </a:lnSpc>
              <a:spcBef>
                <a:spcPts val="600"/>
              </a:spcBef>
              <a:spcAft>
                <a:spcPts val="600"/>
              </a:spcAft>
              <a:buClr>
                <a:srgbClr val="00AE40"/>
              </a:buClr>
              <a:buSzPct val="92000"/>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GB" sz="2000" b="0" dirty="0">
              <a:effectLst/>
            </a:endParaRPr>
          </a:p>
        </p:txBody>
      </p:sp>
      <p:pic>
        <p:nvPicPr>
          <p:cNvPr id="2" name="Picture 1" descr="A green and white logo&#10;&#10;Description automatically generated">
            <a:extLst>
              <a:ext uri="{FF2B5EF4-FFF2-40B4-BE49-F238E27FC236}">
                <a16:creationId xmlns:a16="http://schemas.microsoft.com/office/drawing/2014/main" id="{CB1703B9-5F2D-545B-0A95-439D1D1F0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652" y="5296508"/>
            <a:ext cx="1393905" cy="1393905"/>
          </a:xfrm>
          <a:prstGeom prst="rect">
            <a:avLst/>
          </a:prstGeom>
        </p:spPr>
      </p:pic>
    </p:spTree>
    <p:extLst>
      <p:ext uri="{BB962C8B-B14F-4D97-AF65-F5344CB8AC3E}">
        <p14:creationId xmlns:p14="http://schemas.microsoft.com/office/powerpoint/2010/main" val="3310105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Kate Elliott-Rudder and Neil Best</a:t>
            </a:r>
            <a:br>
              <a:rPr lang="en-GB" sz="4400" dirty="0"/>
            </a:br>
            <a:r>
              <a:rPr lang="en-GB" sz="4400" dirty="0"/>
              <a:t>Centre for Sustainable Energy</a:t>
            </a:r>
            <a:br>
              <a:rPr lang="en-GB" sz="4400" dirty="0"/>
            </a:br>
            <a:endParaRPr lang="en-GB" sz="4400" dirty="0"/>
          </a:p>
        </p:txBody>
      </p:sp>
    </p:spTree>
    <p:extLst>
      <p:ext uri="{BB962C8B-B14F-4D97-AF65-F5344CB8AC3E}">
        <p14:creationId xmlns:p14="http://schemas.microsoft.com/office/powerpoint/2010/main" val="254106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Kate Royston</a:t>
            </a:r>
            <a:br>
              <a:rPr lang="en-GB" sz="4400" dirty="0"/>
            </a:br>
            <a:r>
              <a:rPr lang="en-GB" sz="4400" dirty="0"/>
              <a:t>Tamar Energy Community</a:t>
            </a:r>
            <a:br>
              <a:rPr lang="en-GB" sz="4400" dirty="0"/>
            </a:br>
            <a:endParaRPr lang="en-GB" sz="4400" dirty="0"/>
          </a:p>
        </p:txBody>
      </p:sp>
    </p:spTree>
    <p:extLst>
      <p:ext uri="{BB962C8B-B14F-4D97-AF65-F5344CB8AC3E}">
        <p14:creationId xmlns:p14="http://schemas.microsoft.com/office/powerpoint/2010/main" val="855791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1825-2D2F-9281-70CF-071BEFCB418C}"/>
              </a:ext>
            </a:extLst>
          </p:cNvPr>
          <p:cNvSpPr>
            <a:spLocks noGrp="1"/>
          </p:cNvSpPr>
          <p:nvPr>
            <p:ph type="ctrTitle"/>
          </p:nvPr>
        </p:nvSpPr>
        <p:spPr>
          <a:xfrm>
            <a:off x="1257300" y="1122363"/>
            <a:ext cx="9931400" cy="2387600"/>
          </a:xfrm>
        </p:spPr>
        <p:txBody>
          <a:bodyPr/>
          <a:lstStyle/>
          <a:p>
            <a:r>
              <a:rPr lang="en-GB" b="1">
                <a:latin typeface="Segoe UI Semilight" panose="020B0402040204020203" pitchFamily="34" charset="0"/>
                <a:cs typeface="Segoe UI Semilight" panose="020B0402040204020203" pitchFamily="34" charset="0"/>
              </a:rPr>
              <a:t>‘Not-Yet-Green’ Open Homes</a:t>
            </a:r>
          </a:p>
        </p:txBody>
      </p:sp>
      <p:sp>
        <p:nvSpPr>
          <p:cNvPr id="3" name="Subtitle 2">
            <a:extLst>
              <a:ext uri="{FF2B5EF4-FFF2-40B4-BE49-F238E27FC236}">
                <a16:creationId xmlns:a16="http://schemas.microsoft.com/office/drawing/2014/main" id="{51EDBFF1-97BF-CC41-1D5A-AA6FA5EA3937}"/>
              </a:ext>
            </a:extLst>
          </p:cNvPr>
          <p:cNvSpPr>
            <a:spLocks noGrp="1"/>
          </p:cNvSpPr>
          <p:nvPr>
            <p:ph type="subTitle" idx="1"/>
          </p:nvPr>
        </p:nvSpPr>
        <p:spPr/>
        <p:txBody>
          <a:bodyPr/>
          <a:lstStyle/>
          <a:p>
            <a:r>
              <a:rPr lang="en-GB">
                <a:latin typeface="Segoe UI Semilight" panose="020B0402040204020203" pitchFamily="34" charset="0"/>
                <a:cs typeface="Segoe UI Semilight" panose="020B0402040204020203" pitchFamily="34" charset="0"/>
              </a:rPr>
              <a:t>An alternative approach to green open homes</a:t>
            </a:r>
          </a:p>
          <a:p>
            <a:r>
              <a:rPr lang="en-GB">
                <a:latin typeface="Segoe UI Semilight" panose="020B0402040204020203" pitchFamily="34" charset="0"/>
                <a:cs typeface="Segoe UI Semilight" panose="020B0402040204020203" pitchFamily="34" charset="0"/>
              </a:rPr>
              <a:t>for old and traditional buildings</a:t>
            </a:r>
          </a:p>
        </p:txBody>
      </p:sp>
      <p:pic>
        <p:nvPicPr>
          <p:cNvPr id="4" name="Picture 3">
            <a:extLst>
              <a:ext uri="{FF2B5EF4-FFF2-40B4-BE49-F238E27FC236}">
                <a16:creationId xmlns:a16="http://schemas.microsoft.com/office/drawing/2014/main" id="{EF1E85CD-F4B9-ED17-ED1B-8A773CC76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5" y="-27194"/>
            <a:ext cx="12231215" cy="1528003"/>
          </a:xfrm>
          <a:prstGeom prst="rect">
            <a:avLst/>
          </a:prstGeom>
        </p:spPr>
      </p:pic>
      <p:pic>
        <p:nvPicPr>
          <p:cNvPr id="6" name="Picture 5">
            <a:extLst>
              <a:ext uri="{FF2B5EF4-FFF2-40B4-BE49-F238E27FC236}">
                <a16:creationId xmlns:a16="http://schemas.microsoft.com/office/drawing/2014/main" id="{B20BF0CE-1585-6783-B1D7-5E8B86455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812360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1" y="-6765"/>
            <a:ext cx="12226796" cy="1527451"/>
          </a:xfrm>
          <a:prstGeom prst="rect">
            <a:avLst/>
          </a:prstGeom>
        </p:spPr>
      </p:pic>
      <p:sp>
        <p:nvSpPr>
          <p:cNvPr id="8" name="Content Placeholder 4"/>
          <p:cNvSpPr txBox="1">
            <a:spLocks/>
          </p:cNvSpPr>
          <p:nvPr/>
        </p:nvSpPr>
        <p:spPr>
          <a:xfrm>
            <a:off x="1933576" y="1772816"/>
            <a:ext cx="8247799" cy="557214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ct val="20000"/>
              </a:spcBef>
              <a:spcAft>
                <a:spcPts val="0"/>
              </a:spcAft>
              <a:buClr>
                <a:srgbClr val="D63908"/>
              </a:buClr>
              <a:buSzPct val="125000"/>
              <a:buFont typeface="Arial"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Tx/>
              <a:buNone/>
              <a:tabLst/>
              <a:defRPr/>
            </a:pP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400" b="0" i="1"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400" b="0" i="1"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400" b="0" i="1"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Tx/>
              <a:buNone/>
              <a:tabLst/>
              <a:defRPr/>
            </a:pP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14000"/>
              </a:lnSpc>
              <a:spcBef>
                <a:spcPct val="20000"/>
              </a:spcBef>
              <a:spcAft>
                <a:spcPts val="0"/>
              </a:spcAft>
              <a:buClr>
                <a:srgbClr val="D63908"/>
              </a:buClr>
              <a:buSzPct val="125000"/>
              <a:buFont typeface="Arial" pitchFamily="34" charset="0"/>
              <a:buChar char="•"/>
              <a:tabLst/>
              <a:defRPr/>
            </a:pP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D63908"/>
              </a:buClr>
              <a:buSzPct val="125000"/>
              <a:buFontTx/>
              <a:buNone/>
              <a:tabLst/>
              <a:defRPr/>
            </a:pPr>
            <a:endParaRPr kumimoji="0" lang="en-GB" sz="2200" b="0" i="0"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D63908"/>
              </a:buClr>
              <a:buSzPct val="125000"/>
              <a:buFont typeface="Arial" pitchFamily="34" charset="0"/>
              <a:buChar char="•"/>
              <a:tabLst/>
              <a:defRPr/>
            </a:pPr>
            <a:endParaRPr kumimoji="0" lang="en-GB" sz="2200" b="0" i="0"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D63908"/>
              </a:buClr>
              <a:buSzPct val="125000"/>
              <a:buFont typeface="Arial" pitchFamily="34" charset="0"/>
              <a:buChar char="•"/>
              <a:tabLst/>
              <a:defRPr/>
            </a:pPr>
            <a:endParaRPr kumimoji="0" lang="en-GB" sz="22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
        <p:nvSpPr>
          <p:cNvPr id="9" name="Title 1">
            <a:extLst>
              <a:ext uri="{FF2B5EF4-FFF2-40B4-BE49-F238E27FC236}">
                <a16:creationId xmlns:a16="http://schemas.microsoft.com/office/drawing/2014/main" id="{C435BBF1-07C6-442F-4FF1-3336FD23CF95}"/>
              </a:ext>
            </a:extLst>
          </p:cNvPr>
          <p:cNvSpPr txBox="1">
            <a:spLocks/>
          </p:cNvSpPr>
          <p:nvPr/>
        </p:nvSpPr>
        <p:spPr bwMode="auto">
          <a:xfrm>
            <a:off x="839415" y="1412776"/>
            <a:ext cx="6699903" cy="4395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baseline="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3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 </a:t>
            </a:r>
            <a:r>
              <a:rPr kumimoji="0" lang="en-GB" sz="3300" b="1"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About CSE</a:t>
            </a:r>
            <a:br>
              <a:rPr kumimoji="0" lang="en-GB" sz="33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br>
            <a:endParaRPr kumimoji="0" lang="en-GB" sz="33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endParaRPr>
          </a:p>
          <a:p>
            <a:pPr marL="342900" marR="0" lvl="0" indent="-342900" algn="l" defTabSz="914400" rtl="0" eaLnBrk="0" fontAlgn="base" latinLnBrk="0" hangingPunct="0">
              <a:lnSpc>
                <a:spcPct val="100000"/>
              </a:lnSpc>
              <a:spcBef>
                <a:spcPct val="20000"/>
              </a:spcBef>
              <a:spcAft>
                <a:spcPct val="0"/>
              </a:spcAft>
              <a:buClr>
                <a:srgbClr val="D63908"/>
              </a:buClr>
              <a:buSzPct val="125000"/>
              <a:buFont typeface="Arial" pitchFamily="34" charset="0"/>
              <a:buChar char="•"/>
              <a:tabLst/>
              <a:defRPr/>
            </a:pPr>
            <a:r>
              <a:rPr kumimoji="0" lang="en-GB" sz="2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CSE supports people and organisations across the UK to tackle the climate emergency and end the suffering caused by cold homes.</a:t>
            </a:r>
          </a:p>
          <a:p>
            <a:pPr marL="342900" marR="0" lvl="0" indent="-342900" algn="l" defTabSz="914400" rtl="0" eaLnBrk="0" fontAlgn="base" latinLnBrk="0" hangingPunct="0">
              <a:lnSpc>
                <a:spcPct val="100000"/>
              </a:lnSpc>
              <a:spcBef>
                <a:spcPct val="20000"/>
              </a:spcBef>
              <a:spcAft>
                <a:spcPct val="0"/>
              </a:spcAft>
              <a:buClr>
                <a:srgbClr val="D63908"/>
              </a:buClr>
              <a:buSzPct val="125000"/>
              <a:buFont typeface="Arial" pitchFamily="34" charset="0"/>
              <a:buChar char="•"/>
              <a:tabLst/>
              <a:defRPr/>
            </a:pPr>
            <a:r>
              <a:rPr kumimoji="0" lang="en-GB" sz="2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Large charity ~140 staff</a:t>
            </a:r>
          </a:p>
          <a:p>
            <a:pPr marL="342900" marR="0" lvl="0" indent="-342900" algn="l" defTabSz="914400" rtl="0" eaLnBrk="0" fontAlgn="base" latinLnBrk="0" hangingPunct="0">
              <a:lnSpc>
                <a:spcPct val="100000"/>
              </a:lnSpc>
              <a:spcBef>
                <a:spcPct val="20000"/>
              </a:spcBef>
              <a:spcAft>
                <a:spcPct val="0"/>
              </a:spcAft>
              <a:buClr>
                <a:srgbClr val="D63908"/>
              </a:buClr>
              <a:buSzPct val="125000"/>
              <a:buFont typeface="Arial" pitchFamily="34" charset="0"/>
              <a:buChar char="•"/>
              <a:tabLst/>
              <a:defRPr/>
            </a:pPr>
            <a:r>
              <a:rPr kumimoji="0" lang="en-GB" sz="2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Established in 1979</a:t>
            </a:r>
          </a:p>
          <a:p>
            <a:pPr marL="342900" marR="0" lvl="0" indent="-342900" algn="l" defTabSz="914400" rtl="0" eaLnBrk="0" fontAlgn="base" latinLnBrk="0" hangingPunct="0">
              <a:lnSpc>
                <a:spcPct val="100000"/>
              </a:lnSpc>
              <a:spcBef>
                <a:spcPct val="20000"/>
              </a:spcBef>
              <a:spcAft>
                <a:spcPct val="0"/>
              </a:spcAft>
              <a:buClr>
                <a:srgbClr val="D63908"/>
              </a:buClr>
              <a:buSzPct val="125000"/>
              <a:buFont typeface="Arial" pitchFamily="34" charset="0"/>
              <a:buChar char="•"/>
              <a:tabLst/>
              <a:defRPr/>
            </a:pPr>
            <a:r>
              <a:rPr kumimoji="0" lang="en-GB" sz="2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Approximately 130 projects running at any time</a:t>
            </a:r>
          </a:p>
        </p:txBody>
      </p:sp>
      <p:pic>
        <p:nvPicPr>
          <p:cNvPr id="3" name="Picture 2">
            <a:extLst>
              <a:ext uri="{FF2B5EF4-FFF2-40B4-BE49-F238E27FC236}">
                <a16:creationId xmlns:a16="http://schemas.microsoft.com/office/drawing/2014/main" id="{F85F1BF4-26A5-FF8A-4547-C5A11C944F4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20117" y="357301"/>
            <a:ext cx="3381154" cy="2326769"/>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4" name="Picture 3" descr="A group of people looking at a table&#10;&#10;Description automatically generated">
            <a:extLst>
              <a:ext uri="{FF2B5EF4-FFF2-40B4-BE49-F238E27FC236}">
                <a16:creationId xmlns:a16="http://schemas.microsoft.com/office/drawing/2014/main" id="{A20B6079-7616-0392-0C51-E7A5DD8B01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6382" y="3482063"/>
            <a:ext cx="3211207" cy="2140600"/>
          </a:xfrm>
          <a:prstGeom prst="rect">
            <a:avLst/>
          </a:prstGeom>
          <a:ln w="76200">
            <a:noFill/>
          </a:ln>
        </p:spPr>
      </p:pic>
      <p:pic>
        <p:nvPicPr>
          <p:cNvPr id="5" name="Picture 4">
            <a:extLst>
              <a:ext uri="{FF2B5EF4-FFF2-40B4-BE49-F238E27FC236}">
                <a16:creationId xmlns:a16="http://schemas.microsoft.com/office/drawing/2014/main" id="{0FAA1498-29DB-9B34-9D57-1978FC69913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3442"/>
          <a:stretch/>
        </p:blipFill>
        <p:spPr bwMode="auto">
          <a:xfrm>
            <a:off x="9446978" y="1162822"/>
            <a:ext cx="2448764" cy="206711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5341-F6A7-13E3-D0C3-6602674C74C2}"/>
              </a:ext>
            </a:extLst>
          </p:cNvPr>
          <p:cNvSpPr>
            <a:spLocks noGrp="1"/>
          </p:cNvSpPr>
          <p:nvPr>
            <p:ph type="title"/>
          </p:nvPr>
        </p:nvSpPr>
        <p:spPr>
          <a:xfrm>
            <a:off x="695739" y="1307961"/>
            <a:ext cx="11022496" cy="1325563"/>
          </a:xfrm>
        </p:spPr>
        <p:txBody>
          <a:bodyPr>
            <a:normAutofit/>
          </a:bodyPr>
          <a:lstStyle/>
          <a:p>
            <a:pPr algn="l"/>
            <a:r>
              <a:rPr lang="en-GB" sz="3300" b="1" i="0">
                <a:effectLst/>
                <a:latin typeface="Segoe UI Semilight" panose="020B0402040204020203" pitchFamily="34" charset="0"/>
                <a:cs typeface="Segoe UI Semilight" panose="020B0402040204020203" pitchFamily="34" charset="0"/>
              </a:rPr>
              <a:t>West of England Local Energy Advice Demonstrator (LEAD)</a:t>
            </a:r>
          </a:p>
        </p:txBody>
      </p:sp>
      <p:sp>
        <p:nvSpPr>
          <p:cNvPr id="3" name="Content Placeholder 2">
            <a:extLst>
              <a:ext uri="{FF2B5EF4-FFF2-40B4-BE49-F238E27FC236}">
                <a16:creationId xmlns:a16="http://schemas.microsoft.com/office/drawing/2014/main" id="{56CB34F6-F32F-90E5-14F2-E072E73D1588}"/>
              </a:ext>
            </a:extLst>
          </p:cNvPr>
          <p:cNvSpPr>
            <a:spLocks noGrp="1"/>
          </p:cNvSpPr>
          <p:nvPr>
            <p:ph idx="1"/>
          </p:nvPr>
        </p:nvSpPr>
        <p:spPr>
          <a:xfrm>
            <a:off x="838200" y="2768461"/>
            <a:ext cx="10515600" cy="4351338"/>
          </a:xfrm>
        </p:spPr>
        <p:txBody>
          <a:bodyPr/>
          <a:lstStyle/>
          <a:p>
            <a:pPr>
              <a:lnSpc>
                <a:spcPct val="100000"/>
              </a:lnSpc>
            </a:pPr>
            <a:r>
              <a:rPr lang="en-GB">
                <a:latin typeface="Segoe UI Semilight" panose="020B0402040204020203" pitchFamily="34" charset="0"/>
                <a:cs typeface="Segoe UI Semilight" panose="020B0402040204020203" pitchFamily="34" charset="0"/>
              </a:rPr>
              <a:t>CSE has been trialling new and innovative approaches to providing in-person advice to overcome barriers to retrofit.</a:t>
            </a:r>
          </a:p>
          <a:p>
            <a:pPr>
              <a:lnSpc>
                <a:spcPct val="100000"/>
              </a:lnSpc>
            </a:pPr>
            <a:r>
              <a:rPr lang="en-GB">
                <a:latin typeface="Segoe UI Semilight" panose="020B0402040204020203" pitchFamily="34" charset="0"/>
                <a:cs typeface="Segoe UI Semilight" panose="020B0402040204020203" pitchFamily="34" charset="0"/>
              </a:rPr>
              <a:t>Targeting hard-to-reach households and hard-to-treat homes, particularly traditionally built homes.</a:t>
            </a:r>
          </a:p>
          <a:p>
            <a:pPr>
              <a:lnSpc>
                <a:spcPct val="100000"/>
              </a:lnSpc>
            </a:pPr>
            <a:r>
              <a:rPr lang="en-GB">
                <a:latin typeface="Segoe UI Semilight" panose="020B0402040204020203" pitchFamily="34" charset="0"/>
                <a:cs typeface="Segoe UI Semilight" panose="020B0402040204020203" pitchFamily="34" charset="0"/>
              </a:rPr>
              <a:t>CSE has partnered with Bath and West Community Energy (BWCE) and Bristol Energy Network (BEN). </a:t>
            </a:r>
          </a:p>
          <a:p>
            <a:pPr>
              <a:lnSpc>
                <a:spcPct val="100000"/>
              </a:lnSpc>
            </a:pPr>
            <a:r>
              <a:rPr lang="en-GB">
                <a:latin typeface="Segoe UI Semilight" panose="020B0402040204020203" pitchFamily="34" charset="0"/>
                <a:cs typeface="Segoe UI Semilight" panose="020B0402040204020203" pitchFamily="34" charset="0"/>
              </a:rPr>
              <a:t>This presentation will outline some of our learning so far…</a:t>
            </a:r>
          </a:p>
          <a:p>
            <a:pPr>
              <a:lnSpc>
                <a:spcPct val="100000"/>
              </a:lnSpc>
            </a:pPr>
            <a:endParaRPr lang="en-GB">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700F1672-400A-B79B-EBB3-E4028FFA9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7" name="Picture 6">
            <a:extLst>
              <a:ext uri="{FF2B5EF4-FFF2-40B4-BE49-F238E27FC236}">
                <a16:creationId xmlns:a16="http://schemas.microsoft.com/office/drawing/2014/main" id="{4091640B-D849-079B-24D3-25C640F02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1366646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252769-E84D-AD66-7371-3AB4F8D1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5" name="Picture 4">
            <a:extLst>
              <a:ext uri="{FF2B5EF4-FFF2-40B4-BE49-F238E27FC236}">
                <a16:creationId xmlns:a16="http://schemas.microsoft.com/office/drawing/2014/main" id="{A397406A-9763-E849-B9B5-991BAB6B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
        <p:nvSpPr>
          <p:cNvPr id="8" name="Title 1">
            <a:extLst>
              <a:ext uri="{FF2B5EF4-FFF2-40B4-BE49-F238E27FC236}">
                <a16:creationId xmlns:a16="http://schemas.microsoft.com/office/drawing/2014/main" id="{A3ECF69E-7303-9FAB-AA37-67E632418CB5}"/>
              </a:ext>
            </a:extLst>
          </p:cNvPr>
          <p:cNvSpPr>
            <a:spLocks noGrp="1"/>
          </p:cNvSpPr>
          <p:nvPr>
            <p:ph type="title"/>
          </p:nvPr>
        </p:nvSpPr>
        <p:spPr>
          <a:xfrm>
            <a:off x="571961" y="1315124"/>
            <a:ext cx="11146971" cy="1325563"/>
          </a:xfrm>
        </p:spPr>
        <p:txBody>
          <a:bodyPr>
            <a:normAutofit/>
          </a:bodyPr>
          <a:lstStyle/>
          <a:p>
            <a:r>
              <a:rPr lang="en-GB" sz="3700" b="1">
                <a:latin typeface="Segoe UI Semilight" panose="020B0402040204020203" pitchFamily="34" charset="0"/>
                <a:cs typeface="Segoe UI Semilight" panose="020B0402040204020203" pitchFamily="34" charset="0"/>
              </a:rPr>
              <a:t>Not Yet Green Open Homes</a:t>
            </a:r>
          </a:p>
        </p:txBody>
      </p:sp>
      <p:sp>
        <p:nvSpPr>
          <p:cNvPr id="9" name="Content Placeholder 2">
            <a:extLst>
              <a:ext uri="{FF2B5EF4-FFF2-40B4-BE49-F238E27FC236}">
                <a16:creationId xmlns:a16="http://schemas.microsoft.com/office/drawing/2014/main" id="{D8E31E71-C87B-F284-4AC3-48BA91CEE912}"/>
              </a:ext>
            </a:extLst>
          </p:cNvPr>
          <p:cNvSpPr>
            <a:spLocks noGrp="1"/>
          </p:cNvSpPr>
          <p:nvPr>
            <p:ph idx="1"/>
          </p:nvPr>
        </p:nvSpPr>
        <p:spPr>
          <a:xfrm>
            <a:off x="838200" y="2346325"/>
            <a:ext cx="5049253" cy="4028717"/>
          </a:xfrm>
        </p:spPr>
        <p:txBody>
          <a:bodyPr>
            <a:noAutofit/>
          </a:bodyPr>
          <a:lstStyle/>
          <a:p>
            <a:pPr>
              <a:lnSpc>
                <a:spcPct val="120000"/>
              </a:lnSpc>
            </a:pPr>
            <a:r>
              <a:rPr lang="en-GB" sz="2400">
                <a:latin typeface="Segoe UI Semilight" panose="020B0402040204020203" pitchFamily="34" charset="0"/>
                <a:cs typeface="Segoe UI Semilight" panose="020B0402040204020203" pitchFamily="34" charset="0"/>
              </a:rPr>
              <a:t>Showcase homes that are yet to be retrofitted. </a:t>
            </a:r>
          </a:p>
          <a:p>
            <a:pPr>
              <a:lnSpc>
                <a:spcPct val="120000"/>
              </a:lnSpc>
            </a:pPr>
            <a:r>
              <a:rPr lang="en-GB" sz="2400">
                <a:latin typeface="Segoe UI Semilight" panose="020B0402040204020203" pitchFamily="34" charset="0"/>
                <a:cs typeface="Segoe UI Semilight" panose="020B0402040204020203" pitchFamily="34" charset="0"/>
              </a:rPr>
              <a:t>CSE staff lead tours on damp, disrepair and past measures done to the home, and advise homeowners on the best approach for energy efficiency improvements.</a:t>
            </a:r>
          </a:p>
        </p:txBody>
      </p:sp>
      <p:pic>
        <p:nvPicPr>
          <p:cNvPr id="11" name="Picture 10" descr="A group of people standing outside&#10;&#10;Description automatically generated">
            <a:extLst>
              <a:ext uri="{FF2B5EF4-FFF2-40B4-BE49-F238E27FC236}">
                <a16:creationId xmlns:a16="http://schemas.microsoft.com/office/drawing/2014/main" id="{42DB773B-4830-2A43-BFAD-7F22A03FE0F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53692" y="2432630"/>
            <a:ext cx="4759157" cy="3569368"/>
          </a:xfrm>
          <a:prstGeom prst="rect">
            <a:avLst/>
          </a:prstGeom>
        </p:spPr>
      </p:pic>
      <p:pic>
        <p:nvPicPr>
          <p:cNvPr id="13" name="Picture 12" descr="A person standing in front of a stone wall&#10;&#10;Description automatically generated">
            <a:extLst>
              <a:ext uri="{FF2B5EF4-FFF2-40B4-BE49-F238E27FC236}">
                <a16:creationId xmlns:a16="http://schemas.microsoft.com/office/drawing/2014/main" id="{A22CD1BA-310C-D0A5-C649-4035A27417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2614" y="3803316"/>
            <a:ext cx="2026318" cy="2701757"/>
          </a:xfrm>
          <a:prstGeom prst="rect">
            <a:avLst/>
          </a:prstGeom>
        </p:spPr>
      </p:pic>
    </p:spTree>
    <p:extLst>
      <p:ext uri="{BB962C8B-B14F-4D97-AF65-F5344CB8AC3E}">
        <p14:creationId xmlns:p14="http://schemas.microsoft.com/office/powerpoint/2010/main" val="2249719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4A6A-0A98-0D52-AB0C-010CE9006A5E}"/>
              </a:ext>
            </a:extLst>
          </p:cNvPr>
          <p:cNvSpPr>
            <a:spLocks noGrp="1"/>
          </p:cNvSpPr>
          <p:nvPr>
            <p:ph type="title"/>
          </p:nvPr>
        </p:nvSpPr>
        <p:spPr>
          <a:xfrm>
            <a:off x="597569" y="1491361"/>
            <a:ext cx="10515600" cy="1325563"/>
          </a:xfrm>
        </p:spPr>
        <p:txBody>
          <a:bodyPr>
            <a:normAutofit/>
          </a:bodyPr>
          <a:lstStyle/>
          <a:p>
            <a:r>
              <a:rPr lang="en-GB" sz="3600" b="1">
                <a:latin typeface="Segoe UI Semilight" panose="020B0402040204020203" pitchFamily="34" charset="0"/>
                <a:cs typeface="Segoe UI Semilight" panose="020B0402040204020203" pitchFamily="34" charset="0"/>
              </a:rPr>
              <a:t>Case study: Sustainable Clevedon Not-Yet-Green Open Home</a:t>
            </a:r>
          </a:p>
        </p:txBody>
      </p:sp>
      <p:sp>
        <p:nvSpPr>
          <p:cNvPr id="3" name="Content Placeholder 2">
            <a:extLst>
              <a:ext uri="{FF2B5EF4-FFF2-40B4-BE49-F238E27FC236}">
                <a16:creationId xmlns:a16="http://schemas.microsoft.com/office/drawing/2014/main" id="{272A3905-6032-3B3D-E8E9-358B0561BED8}"/>
              </a:ext>
            </a:extLst>
          </p:cNvPr>
          <p:cNvSpPr>
            <a:spLocks noGrp="1"/>
          </p:cNvSpPr>
          <p:nvPr>
            <p:ph idx="1"/>
          </p:nvPr>
        </p:nvSpPr>
        <p:spPr>
          <a:xfrm>
            <a:off x="838200" y="2830176"/>
            <a:ext cx="6077755" cy="3763806"/>
          </a:xfrm>
        </p:spPr>
        <p:txBody>
          <a:bodyPr>
            <a:normAutofit/>
          </a:bodyPr>
          <a:lstStyle/>
          <a:p>
            <a:pPr>
              <a:lnSpc>
                <a:spcPct val="100000"/>
              </a:lnSpc>
            </a:pPr>
            <a:r>
              <a:rPr lang="en-GB" sz="2400">
                <a:latin typeface="Segoe UI Semilight" panose="020B0402040204020203" pitchFamily="34" charset="0"/>
                <a:cs typeface="Segoe UI Semilight" panose="020B0402040204020203" pitchFamily="34" charset="0"/>
              </a:rPr>
              <a:t>Grade II listed 1890s cottage in town centre.</a:t>
            </a:r>
          </a:p>
          <a:p>
            <a:pPr>
              <a:lnSpc>
                <a:spcPct val="100000"/>
              </a:lnSpc>
            </a:pPr>
            <a:r>
              <a:rPr lang="en-GB" sz="2400">
                <a:latin typeface="Segoe UI Semilight" panose="020B0402040204020203" pitchFamily="34" charset="0"/>
                <a:cs typeface="Segoe UI Semilight" panose="020B0402040204020203" pitchFamily="34" charset="0"/>
              </a:rPr>
              <a:t>Local people visiting touring a house similar to theirs, discussing damp and mould issues, and getting an idea of where to start with making energy efficiency improvements. </a:t>
            </a:r>
          </a:p>
        </p:txBody>
      </p:sp>
      <p:pic>
        <p:nvPicPr>
          <p:cNvPr id="6" name="Picture 5">
            <a:extLst>
              <a:ext uri="{FF2B5EF4-FFF2-40B4-BE49-F238E27FC236}">
                <a16:creationId xmlns:a16="http://schemas.microsoft.com/office/drawing/2014/main" id="{C3227E43-597F-6719-3E21-E6C38AEF1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7" name="Picture 6">
            <a:extLst>
              <a:ext uri="{FF2B5EF4-FFF2-40B4-BE49-F238E27FC236}">
                <a16:creationId xmlns:a16="http://schemas.microsoft.com/office/drawing/2014/main" id="{62F1B22D-2567-EDA3-907E-ACF3C8EC3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pic>
        <p:nvPicPr>
          <p:cNvPr id="8" name="Picture 7" descr="A stone building with a door&#10;&#10;Description automatically generated">
            <a:extLst>
              <a:ext uri="{FF2B5EF4-FFF2-40B4-BE49-F238E27FC236}">
                <a16:creationId xmlns:a16="http://schemas.microsoft.com/office/drawing/2014/main" id="{38F2574D-A72F-DE89-C229-30CA274CC1A8}"/>
              </a:ext>
            </a:extLst>
          </p:cNvPr>
          <p:cNvPicPr>
            <a:picLocks noChangeAspect="1"/>
          </p:cNvPicPr>
          <p:nvPr/>
        </p:nvPicPr>
        <p:blipFill>
          <a:blip r:embed="rId5" cstate="print">
            <a:extLst>
              <a:ext uri="{28A0092B-C50C-407E-A947-70E740481C1C}">
                <a14:useLocalDpi xmlns:a14="http://schemas.microsoft.com/office/drawing/2010/main" val="0"/>
              </a:ext>
            </a:extLst>
          </a:blip>
          <a:srcRect l="5917" r="12301"/>
          <a:stretch/>
        </p:blipFill>
        <p:spPr>
          <a:xfrm rot="16200000">
            <a:off x="7095027" y="2780603"/>
            <a:ext cx="4201686" cy="3425072"/>
          </a:xfrm>
          <a:prstGeom prst="rect">
            <a:avLst/>
          </a:prstGeom>
        </p:spPr>
      </p:pic>
    </p:spTree>
    <p:extLst>
      <p:ext uri="{BB962C8B-B14F-4D97-AF65-F5344CB8AC3E}">
        <p14:creationId xmlns:p14="http://schemas.microsoft.com/office/powerpoint/2010/main" val="1142247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DC2681-3472-747F-C151-D98069E64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7" name="Picture 6">
            <a:extLst>
              <a:ext uri="{FF2B5EF4-FFF2-40B4-BE49-F238E27FC236}">
                <a16:creationId xmlns:a16="http://schemas.microsoft.com/office/drawing/2014/main" id="{0B6CA502-B985-5E76-998A-3687F8097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pic>
        <p:nvPicPr>
          <p:cNvPr id="14" name="Picture 13">
            <a:extLst>
              <a:ext uri="{FF2B5EF4-FFF2-40B4-BE49-F238E27FC236}">
                <a16:creationId xmlns:a16="http://schemas.microsoft.com/office/drawing/2014/main" id="{F5A305EB-40A2-2202-AB33-C76B981AC3BF}"/>
              </a:ext>
            </a:extLst>
          </p:cNvPr>
          <p:cNvPicPr>
            <a:picLocks noChangeAspect="1"/>
          </p:cNvPicPr>
          <p:nvPr/>
        </p:nvPicPr>
        <p:blipFill>
          <a:blip r:embed="rId5"/>
          <a:stretch>
            <a:fillRect/>
          </a:stretch>
        </p:blipFill>
        <p:spPr>
          <a:xfrm>
            <a:off x="294401" y="2055815"/>
            <a:ext cx="3861932" cy="2155226"/>
          </a:xfrm>
          <a:prstGeom prst="rect">
            <a:avLst/>
          </a:prstGeom>
          <a:ln>
            <a:solidFill>
              <a:schemeClr val="tx1"/>
            </a:solidFill>
          </a:ln>
        </p:spPr>
      </p:pic>
      <p:pic>
        <p:nvPicPr>
          <p:cNvPr id="16" name="Picture 15">
            <a:extLst>
              <a:ext uri="{FF2B5EF4-FFF2-40B4-BE49-F238E27FC236}">
                <a16:creationId xmlns:a16="http://schemas.microsoft.com/office/drawing/2014/main" id="{37EABC0E-C9A7-0299-21F0-FF8CE1B19163}"/>
              </a:ext>
            </a:extLst>
          </p:cNvPr>
          <p:cNvPicPr>
            <a:picLocks noChangeAspect="1"/>
          </p:cNvPicPr>
          <p:nvPr/>
        </p:nvPicPr>
        <p:blipFill>
          <a:blip r:embed="rId6"/>
          <a:stretch>
            <a:fillRect/>
          </a:stretch>
        </p:blipFill>
        <p:spPr>
          <a:xfrm>
            <a:off x="1515034" y="3977147"/>
            <a:ext cx="3776844" cy="2122690"/>
          </a:xfrm>
          <a:prstGeom prst="rect">
            <a:avLst/>
          </a:prstGeom>
          <a:ln>
            <a:solidFill>
              <a:schemeClr val="tx1"/>
            </a:solidFill>
          </a:ln>
        </p:spPr>
      </p:pic>
      <p:pic>
        <p:nvPicPr>
          <p:cNvPr id="19" name="Content Placeholder 4">
            <a:extLst>
              <a:ext uri="{FF2B5EF4-FFF2-40B4-BE49-F238E27FC236}">
                <a16:creationId xmlns:a16="http://schemas.microsoft.com/office/drawing/2014/main" id="{7F742A47-99B0-2352-1D35-2550E3C54C6D}"/>
              </a:ext>
            </a:extLst>
          </p:cNvPr>
          <p:cNvPicPr>
            <a:picLocks noGrp="1" noChangeAspect="1"/>
          </p:cNvPicPr>
          <p:nvPr>
            <p:ph idx="1"/>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5134" t="55355" r="47105" b="6343"/>
          <a:stretch/>
        </p:blipFill>
        <p:spPr>
          <a:xfrm>
            <a:off x="7155725" y="3272609"/>
            <a:ext cx="2828299" cy="2957550"/>
          </a:xfrm>
        </p:spPr>
      </p:pic>
      <p:pic>
        <p:nvPicPr>
          <p:cNvPr id="20" name="Content Placeholder 4">
            <a:extLst>
              <a:ext uri="{FF2B5EF4-FFF2-40B4-BE49-F238E27FC236}">
                <a16:creationId xmlns:a16="http://schemas.microsoft.com/office/drawing/2014/main" id="{A3170679-EC43-1548-8013-F0D88D3A728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4079" t="5445" r="57845" b="50000"/>
          <a:stretch/>
        </p:blipFill>
        <p:spPr>
          <a:xfrm>
            <a:off x="9828114" y="1970270"/>
            <a:ext cx="2254720" cy="3440337"/>
          </a:xfrm>
          <a:prstGeom prst="rect">
            <a:avLst/>
          </a:prstGeom>
        </p:spPr>
      </p:pic>
      <p:pic>
        <p:nvPicPr>
          <p:cNvPr id="21" name="Content Placeholder 4">
            <a:extLst>
              <a:ext uri="{FF2B5EF4-FFF2-40B4-BE49-F238E27FC236}">
                <a16:creationId xmlns:a16="http://schemas.microsoft.com/office/drawing/2014/main" id="{DEF53E21-9CF6-8103-DAB9-4258D2644D54}"/>
              </a:ext>
            </a:extLst>
          </p:cNvPr>
          <p:cNvPicPr>
            <a:picLocks noChangeAspect="1"/>
          </p:cNvPicPr>
          <p:nvPr/>
        </p:nvPicPr>
        <p:blipFill>
          <a:blip r:embed="rId9"/>
          <a:srcRect l="57091" t="3114" r="3039" b="52330"/>
          <a:stretch/>
        </p:blipFill>
        <p:spPr>
          <a:xfrm>
            <a:off x="5485132" y="1595658"/>
            <a:ext cx="2054758" cy="2994021"/>
          </a:xfrm>
          <a:prstGeom prst="rect">
            <a:avLst/>
          </a:prstGeom>
        </p:spPr>
      </p:pic>
    </p:spTree>
    <p:extLst>
      <p:ext uri="{BB962C8B-B14F-4D97-AF65-F5344CB8AC3E}">
        <p14:creationId xmlns:p14="http://schemas.microsoft.com/office/powerpoint/2010/main" val="28393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8CC6B5-70E5-3FC6-F1B8-FC0B3034E397}"/>
            </a:ext>
          </a:extLst>
        </p:cNvPr>
        <p:cNvGrpSpPr/>
        <p:nvPr/>
      </p:nvGrpSpPr>
      <p:grpSpPr>
        <a:xfrm>
          <a:off x="0" y="0"/>
          <a:ext cx="0" cy="0"/>
          <a:chOff x="0" y="0"/>
          <a:chExt cx="0" cy="0"/>
        </a:xfrm>
      </p:grpSpPr>
      <p:pic>
        <p:nvPicPr>
          <p:cNvPr id="24" name="Content Placeholder 8">
            <a:extLst>
              <a:ext uri="{FF2B5EF4-FFF2-40B4-BE49-F238E27FC236}">
                <a16:creationId xmlns:a16="http://schemas.microsoft.com/office/drawing/2014/main" id="{96E6192E-A06C-5E06-3733-3F500BF5C634}"/>
              </a:ext>
            </a:extLst>
          </p:cNvPr>
          <p:cNvPicPr>
            <a:picLocks noChangeAspect="1"/>
          </p:cNvPicPr>
          <p:nvPr/>
        </p:nvPicPr>
        <p:blipFill>
          <a:blip r:embed="rId3" cstate="print">
            <a:extLst>
              <a:ext uri="{28A0092B-C50C-407E-A947-70E740481C1C}">
                <a14:useLocalDpi xmlns:a14="http://schemas.microsoft.com/office/drawing/2010/main" val="0"/>
              </a:ext>
            </a:extLst>
          </a:blip>
          <a:srcRect l="22168" r="24664" b="-1"/>
          <a:stretch/>
        </p:blipFill>
        <p:spPr>
          <a:xfrm>
            <a:off x="-6507" y="1183339"/>
            <a:ext cx="4046132" cy="5707537"/>
          </a:xfrm>
          <a:prstGeom prst="rect">
            <a:avLst/>
          </a:prstGeom>
        </p:spPr>
      </p:pic>
      <p:pic>
        <p:nvPicPr>
          <p:cNvPr id="26" name="Picture 25" descr="A group of people standing in a room&#10;&#10;Description automatically generated">
            <a:extLst>
              <a:ext uri="{FF2B5EF4-FFF2-40B4-BE49-F238E27FC236}">
                <a16:creationId xmlns:a16="http://schemas.microsoft.com/office/drawing/2014/main" id="{FAC24619-7A43-4420-D36E-95D803E4453C}"/>
              </a:ext>
            </a:extLst>
          </p:cNvPr>
          <p:cNvPicPr>
            <a:picLocks noChangeAspect="1"/>
          </p:cNvPicPr>
          <p:nvPr/>
        </p:nvPicPr>
        <p:blipFill>
          <a:blip r:embed="rId4" cstate="print">
            <a:extLst>
              <a:ext uri="{28A0092B-C50C-407E-A947-70E740481C1C}">
                <a14:useLocalDpi xmlns:a14="http://schemas.microsoft.com/office/drawing/2010/main" val="0"/>
              </a:ext>
            </a:extLst>
          </a:blip>
          <a:srcRect l="2352" r="3528" b="1"/>
          <a:stretch/>
        </p:blipFill>
        <p:spPr>
          <a:xfrm>
            <a:off x="4094960" y="10"/>
            <a:ext cx="4029005" cy="5707527"/>
          </a:xfrm>
          <a:prstGeom prst="rect">
            <a:avLst/>
          </a:prstGeom>
        </p:spPr>
      </p:pic>
      <p:pic>
        <p:nvPicPr>
          <p:cNvPr id="25" name="Picture 24" descr="A group of people standing outside of a building&#10;&#10;Description automatically generated">
            <a:extLst>
              <a:ext uri="{FF2B5EF4-FFF2-40B4-BE49-F238E27FC236}">
                <a16:creationId xmlns:a16="http://schemas.microsoft.com/office/drawing/2014/main" id="{AAB75372-DCBD-6236-EFF3-CE80DCF462CD}"/>
              </a:ext>
            </a:extLst>
          </p:cNvPr>
          <p:cNvPicPr>
            <a:picLocks noChangeAspect="1"/>
          </p:cNvPicPr>
          <p:nvPr/>
        </p:nvPicPr>
        <p:blipFill>
          <a:blip r:embed="rId5" cstate="print">
            <a:extLst>
              <a:ext uri="{28A0092B-C50C-407E-A947-70E740481C1C}">
                <a14:useLocalDpi xmlns:a14="http://schemas.microsoft.com/office/drawing/2010/main" val="0"/>
              </a:ext>
            </a:extLst>
          </a:blip>
          <a:srcRect r="6262" b="1"/>
          <a:stretch/>
        </p:blipFill>
        <p:spPr>
          <a:xfrm>
            <a:off x="8179347" y="1183339"/>
            <a:ext cx="4012654" cy="5707537"/>
          </a:xfrm>
          <a:prstGeom prst="rect">
            <a:avLst/>
          </a:prstGeom>
        </p:spPr>
      </p:pic>
    </p:spTree>
    <p:extLst>
      <p:ext uri="{BB962C8B-B14F-4D97-AF65-F5344CB8AC3E}">
        <p14:creationId xmlns:p14="http://schemas.microsoft.com/office/powerpoint/2010/main" val="2271235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0958B-BFD5-7D04-5149-0C115DDF6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0997E-1DD2-3936-F070-F56EA6056D58}"/>
              </a:ext>
            </a:extLst>
          </p:cNvPr>
          <p:cNvSpPr>
            <a:spLocks noGrp="1"/>
          </p:cNvSpPr>
          <p:nvPr>
            <p:ph type="title"/>
          </p:nvPr>
        </p:nvSpPr>
        <p:spPr>
          <a:xfrm>
            <a:off x="571961" y="1315124"/>
            <a:ext cx="11146971" cy="1325563"/>
          </a:xfrm>
        </p:spPr>
        <p:txBody>
          <a:bodyPr>
            <a:normAutofit/>
          </a:bodyPr>
          <a:lstStyle/>
          <a:p>
            <a:r>
              <a:rPr lang="en-GB" sz="3700" b="1">
                <a:latin typeface="Segoe UI Semilight" panose="020B0402040204020203" pitchFamily="34" charset="0"/>
                <a:cs typeface="Segoe UI Semilight" panose="020B0402040204020203" pitchFamily="34" charset="0"/>
              </a:rPr>
              <a:t>Public response</a:t>
            </a:r>
          </a:p>
        </p:txBody>
      </p:sp>
      <p:sp>
        <p:nvSpPr>
          <p:cNvPr id="3" name="Content Placeholder 2">
            <a:extLst>
              <a:ext uri="{FF2B5EF4-FFF2-40B4-BE49-F238E27FC236}">
                <a16:creationId xmlns:a16="http://schemas.microsoft.com/office/drawing/2014/main" id="{78DDB624-C63C-EF6C-13B8-7B4E66D3EE4F}"/>
              </a:ext>
            </a:extLst>
          </p:cNvPr>
          <p:cNvSpPr>
            <a:spLocks noGrp="1"/>
          </p:cNvSpPr>
          <p:nvPr>
            <p:ph idx="1"/>
          </p:nvPr>
        </p:nvSpPr>
        <p:spPr>
          <a:xfrm>
            <a:off x="838200" y="2346325"/>
            <a:ext cx="7162800" cy="4028717"/>
          </a:xfrm>
        </p:spPr>
        <p:txBody>
          <a:bodyPr>
            <a:noAutofit/>
          </a:bodyPr>
          <a:lstStyle/>
          <a:p>
            <a:pPr>
              <a:lnSpc>
                <a:spcPct val="120000"/>
              </a:lnSpc>
            </a:pPr>
            <a:r>
              <a:rPr lang="en-GB" sz="2050">
                <a:latin typeface="Segoe UI Semilight" panose="020B0402040204020203" pitchFamily="34" charset="0"/>
                <a:cs typeface="Segoe UI Semilight" panose="020B0402040204020203" pitchFamily="34" charset="0"/>
              </a:rPr>
              <a:t>Visual elements worked well combined with small groups and plenty of discussion time.</a:t>
            </a:r>
          </a:p>
          <a:p>
            <a:pPr>
              <a:lnSpc>
                <a:spcPct val="120000"/>
              </a:lnSpc>
            </a:pPr>
            <a:r>
              <a:rPr lang="en-GB" sz="2050">
                <a:latin typeface="Segoe UI Semilight" panose="020B0402040204020203" pitchFamily="34" charset="0"/>
                <a:cs typeface="Segoe UI Semilight" panose="020B0402040204020203" pitchFamily="34" charset="0"/>
              </a:rPr>
              <a:t>Visitors were surprised to learn about the importance of repairs and moisture management. </a:t>
            </a:r>
          </a:p>
          <a:p>
            <a:pPr>
              <a:lnSpc>
                <a:spcPct val="120000"/>
              </a:lnSpc>
            </a:pPr>
            <a:r>
              <a:rPr lang="en-GB" sz="2050">
                <a:latin typeface="Segoe UI Semilight" panose="020B0402040204020203" pitchFamily="34" charset="0"/>
                <a:cs typeface="Segoe UI Semilight" panose="020B0402040204020203" pitchFamily="34" charset="0"/>
              </a:rPr>
              <a:t>There is a preconception that retrofit only refers to </a:t>
            </a:r>
            <a:r>
              <a:rPr lang="en-GB" sz="2050" err="1">
                <a:latin typeface="Segoe UI Semilight" panose="020B0402040204020203" pitchFamily="34" charset="0"/>
                <a:cs typeface="Segoe UI Semilight" panose="020B0402040204020203" pitchFamily="34" charset="0"/>
              </a:rPr>
              <a:t>heatpumps</a:t>
            </a:r>
            <a:r>
              <a:rPr lang="en-GB" sz="2050">
                <a:latin typeface="Segoe UI Semilight" panose="020B0402040204020203" pitchFamily="34" charset="0"/>
                <a:cs typeface="Segoe UI Semilight" panose="020B0402040204020203" pitchFamily="34" charset="0"/>
              </a:rPr>
              <a:t> and that older homes need a lot of insulation. </a:t>
            </a:r>
            <a:br>
              <a:rPr lang="en-GB" sz="2050">
                <a:latin typeface="Segoe UI Semilight" panose="020B0402040204020203" pitchFamily="34" charset="0"/>
                <a:cs typeface="Segoe UI Semilight" panose="020B0402040204020203" pitchFamily="34" charset="0"/>
              </a:rPr>
            </a:br>
            <a:endParaRPr lang="en-GB" sz="2050">
              <a:latin typeface="Segoe UI Semilight" panose="020B0402040204020203" pitchFamily="34" charset="0"/>
              <a:cs typeface="Segoe UI Semilight" panose="020B0402040204020203" pitchFamily="34" charset="0"/>
            </a:endParaRPr>
          </a:p>
          <a:p>
            <a:pPr marL="0" indent="0">
              <a:lnSpc>
                <a:spcPct val="120000"/>
              </a:lnSpc>
              <a:buNone/>
            </a:pPr>
            <a:r>
              <a:rPr lang="en-GB" sz="2050" i="1">
                <a:latin typeface="Segoe UI Semilight" panose="020B0402040204020203" pitchFamily="34" charset="0"/>
                <a:cs typeface="Segoe UI Semilight" panose="020B0402040204020203" pitchFamily="34" charset="0"/>
              </a:rPr>
              <a:t>	</a:t>
            </a:r>
            <a:r>
              <a:rPr lang="en-GB" sz="2050" b="1" i="1">
                <a:latin typeface="Segoe UI Semilight" panose="020B0402040204020203" pitchFamily="34" charset="0"/>
                <a:cs typeface="Segoe UI Semilight" panose="020B0402040204020203" pitchFamily="34" charset="0"/>
              </a:rPr>
              <a:t>I discovered that what I assumed should be my next 	steps for eco renovation are probably incorrect, and I 	need to have a rethink!</a:t>
            </a:r>
          </a:p>
        </p:txBody>
      </p:sp>
      <p:pic>
        <p:nvPicPr>
          <p:cNvPr id="4" name="Picture 3">
            <a:extLst>
              <a:ext uri="{FF2B5EF4-FFF2-40B4-BE49-F238E27FC236}">
                <a16:creationId xmlns:a16="http://schemas.microsoft.com/office/drawing/2014/main" id="{A4359A55-BA1F-FF77-164E-EB52C00E6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6" name="Picture 5">
            <a:extLst>
              <a:ext uri="{FF2B5EF4-FFF2-40B4-BE49-F238E27FC236}">
                <a16:creationId xmlns:a16="http://schemas.microsoft.com/office/drawing/2014/main" id="{FB020E2A-7AB0-6EA8-71C0-49BF032E6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pic>
        <p:nvPicPr>
          <p:cNvPr id="7" name="Picture 6" descr="A group of people standing in a room with a window&#10;&#10;Description automatically generated">
            <a:extLst>
              <a:ext uri="{FF2B5EF4-FFF2-40B4-BE49-F238E27FC236}">
                <a16:creationId xmlns:a16="http://schemas.microsoft.com/office/drawing/2014/main" id="{C7F9548A-65AF-0860-4349-652258B25B81}"/>
              </a:ext>
            </a:extLst>
          </p:cNvPr>
          <p:cNvPicPr>
            <a:picLocks noChangeAspect="1"/>
          </p:cNvPicPr>
          <p:nvPr/>
        </p:nvPicPr>
        <p:blipFill>
          <a:blip r:embed="rId5" cstate="print">
            <a:extLst>
              <a:ext uri="{28A0092B-C50C-407E-A947-70E740481C1C}">
                <a14:useLocalDpi xmlns:a14="http://schemas.microsoft.com/office/drawing/2010/main" val="0"/>
              </a:ext>
            </a:extLst>
          </a:blip>
          <a:srcRect l="9594" r="5246"/>
          <a:stretch/>
        </p:blipFill>
        <p:spPr>
          <a:xfrm>
            <a:off x="8001000" y="1977905"/>
            <a:ext cx="3839852" cy="3381736"/>
          </a:xfrm>
          <a:prstGeom prst="rect">
            <a:avLst/>
          </a:prstGeom>
        </p:spPr>
      </p:pic>
    </p:spTree>
    <p:extLst>
      <p:ext uri="{BB962C8B-B14F-4D97-AF65-F5344CB8AC3E}">
        <p14:creationId xmlns:p14="http://schemas.microsoft.com/office/powerpoint/2010/main" val="118115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1AF2-FE63-C63B-8D46-9733AE825093}"/>
              </a:ext>
            </a:extLst>
          </p:cNvPr>
          <p:cNvSpPr>
            <a:spLocks noGrp="1"/>
          </p:cNvSpPr>
          <p:nvPr>
            <p:ph type="title"/>
          </p:nvPr>
        </p:nvSpPr>
        <p:spPr>
          <a:xfrm>
            <a:off x="571961" y="1315124"/>
            <a:ext cx="11146971" cy="1325563"/>
          </a:xfrm>
        </p:spPr>
        <p:txBody>
          <a:bodyPr>
            <a:normAutofit/>
          </a:bodyPr>
          <a:lstStyle/>
          <a:p>
            <a:r>
              <a:rPr lang="en-GB" sz="3700" b="1">
                <a:latin typeface="Segoe UI Semilight" panose="020B0402040204020203" pitchFamily="34" charset="0"/>
                <a:cs typeface="Segoe UI Semilight" panose="020B0402040204020203" pitchFamily="34" charset="0"/>
              </a:rPr>
              <a:t>Why a Not Yet Green approach?</a:t>
            </a:r>
          </a:p>
        </p:txBody>
      </p:sp>
      <p:sp>
        <p:nvSpPr>
          <p:cNvPr id="3" name="Content Placeholder 2">
            <a:extLst>
              <a:ext uri="{FF2B5EF4-FFF2-40B4-BE49-F238E27FC236}">
                <a16:creationId xmlns:a16="http://schemas.microsoft.com/office/drawing/2014/main" id="{8E44E97B-B682-BBBE-E4EE-E0A0F62CD02E}"/>
              </a:ext>
            </a:extLst>
          </p:cNvPr>
          <p:cNvSpPr>
            <a:spLocks noGrp="1"/>
          </p:cNvSpPr>
          <p:nvPr>
            <p:ph idx="1"/>
          </p:nvPr>
        </p:nvSpPr>
        <p:spPr>
          <a:xfrm>
            <a:off x="838200" y="2346325"/>
            <a:ext cx="10515600" cy="4028717"/>
          </a:xfrm>
        </p:spPr>
        <p:txBody>
          <a:bodyPr>
            <a:noAutofit/>
          </a:bodyPr>
          <a:lstStyle/>
          <a:p>
            <a:pPr>
              <a:lnSpc>
                <a:spcPct val="120000"/>
              </a:lnSpc>
            </a:pPr>
            <a:r>
              <a:rPr lang="en-GB" sz="2050">
                <a:latin typeface="Segoe UI Semilight" panose="020B0402040204020203" pitchFamily="34" charset="0"/>
                <a:cs typeface="Segoe UI Semilight" panose="020B0402040204020203" pitchFamily="34" charset="0"/>
              </a:rPr>
              <a:t>Bespoke approach is better for traditional homes. </a:t>
            </a:r>
          </a:p>
          <a:p>
            <a:pPr>
              <a:lnSpc>
                <a:spcPct val="120000"/>
              </a:lnSpc>
            </a:pPr>
            <a:r>
              <a:rPr lang="en-GB" sz="2050">
                <a:latin typeface="Segoe UI Semilight" panose="020B0402040204020203" pitchFamily="34" charset="0"/>
                <a:cs typeface="Segoe UI Semilight" panose="020B0402040204020203" pitchFamily="34" charset="0"/>
              </a:rPr>
              <a:t>Focus on dealing with common house issues attracts a wider range of visitors beyond those able to pay for low carbon technology.</a:t>
            </a:r>
          </a:p>
          <a:p>
            <a:pPr>
              <a:lnSpc>
                <a:spcPct val="120000"/>
              </a:lnSpc>
            </a:pPr>
            <a:r>
              <a:rPr lang="en-GB" sz="2050">
                <a:latin typeface="Segoe UI Semilight" panose="020B0402040204020203" pitchFamily="34" charset="0"/>
                <a:cs typeface="Segoe UI Semilight" panose="020B0402040204020203" pitchFamily="34" charset="0"/>
              </a:rPr>
              <a:t>In-person advice combined with hands on learning has greater impact, especially for the delicate topic of issues in the home.</a:t>
            </a:r>
          </a:p>
          <a:p>
            <a:pPr>
              <a:lnSpc>
                <a:spcPct val="120000"/>
              </a:lnSpc>
            </a:pPr>
            <a:r>
              <a:rPr lang="en-GB" sz="2050">
                <a:latin typeface="Segoe UI Semilight" panose="020B0402040204020203" pitchFamily="34" charset="0"/>
                <a:cs typeface="Segoe UI Semilight" panose="020B0402040204020203" pitchFamily="34" charset="0"/>
              </a:rPr>
              <a:t>Focusing on repairs and damp management for homeowners as </a:t>
            </a:r>
            <a:r>
              <a:rPr lang="en-GB" sz="2050" b="1">
                <a:latin typeface="Segoe UI Semilight" panose="020B0402040204020203" pitchFamily="34" charset="0"/>
                <a:cs typeface="Segoe UI Semilight" panose="020B0402040204020203" pitchFamily="34" charset="0"/>
              </a:rPr>
              <a:t>retrofit first steps </a:t>
            </a:r>
            <a:r>
              <a:rPr lang="en-GB" sz="2050">
                <a:latin typeface="Segoe UI Semilight" panose="020B0402040204020203" pitchFamily="34" charset="0"/>
                <a:cs typeface="Segoe UI Semilight" panose="020B0402040204020203" pitchFamily="34" charset="0"/>
              </a:rPr>
              <a:t>avoids promoting maladaptation.</a:t>
            </a:r>
            <a:endParaRPr lang="en-GB" sz="2050" b="1">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20D2D8DA-A353-A5B3-63B2-01D08BF8FE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6" name="Picture 5">
            <a:extLst>
              <a:ext uri="{FF2B5EF4-FFF2-40B4-BE49-F238E27FC236}">
                <a16:creationId xmlns:a16="http://schemas.microsoft.com/office/drawing/2014/main" id="{84F595E5-5558-BF62-01FB-0A2BF3184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368918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07C9-761A-649C-2FE3-9148FFFA14F3}"/>
              </a:ext>
            </a:extLst>
          </p:cNvPr>
          <p:cNvSpPr>
            <a:spLocks noGrp="1"/>
          </p:cNvSpPr>
          <p:nvPr>
            <p:ph type="title"/>
          </p:nvPr>
        </p:nvSpPr>
        <p:spPr/>
        <p:txBody>
          <a:bodyPr/>
          <a:lstStyle/>
          <a:p>
            <a:r>
              <a:rPr lang="en-GB"/>
              <a:t>Reflections</a:t>
            </a:r>
          </a:p>
        </p:txBody>
      </p:sp>
      <p:sp>
        <p:nvSpPr>
          <p:cNvPr id="3" name="Content Placeholder 2">
            <a:extLst>
              <a:ext uri="{FF2B5EF4-FFF2-40B4-BE49-F238E27FC236}">
                <a16:creationId xmlns:a16="http://schemas.microsoft.com/office/drawing/2014/main" id="{3D0C4E01-1438-150A-9B5A-1A7FB9AAFE5F}"/>
              </a:ext>
            </a:extLst>
          </p:cNvPr>
          <p:cNvSpPr>
            <a:spLocks noGrp="1"/>
          </p:cNvSpPr>
          <p:nvPr>
            <p:ph idx="1"/>
          </p:nvPr>
        </p:nvSpPr>
        <p:spPr/>
        <p:txBody>
          <a:bodyPr/>
          <a:lstStyle/>
          <a:p>
            <a:r>
              <a:rPr lang="en-GB"/>
              <a:t>People have preconceptions about what retrofit means – and it restricts what they think they can achieve if they think retrofit is just heat pumps and insulation</a:t>
            </a:r>
          </a:p>
          <a:p>
            <a:r>
              <a:rPr lang="en-GB"/>
              <a:t>With traditional buildings, focusing on repair makes sense to people and changes their thoughts about next steps</a:t>
            </a:r>
          </a:p>
          <a:p>
            <a:r>
              <a:rPr lang="en-GB"/>
              <a:t>People learned that their next step mightn’t be the best one. </a:t>
            </a:r>
          </a:p>
          <a:p>
            <a:r>
              <a:rPr lang="en-GB"/>
              <a:t>Focusing on repairs, having the visuals in front of them – counter balances the culture of attaining the symbol of achievement (insulation, solar panels). </a:t>
            </a:r>
          </a:p>
          <a:p>
            <a:endParaRPr lang="en-GB"/>
          </a:p>
        </p:txBody>
      </p:sp>
    </p:spTree>
    <p:extLst>
      <p:ext uri="{BB962C8B-B14F-4D97-AF65-F5344CB8AC3E}">
        <p14:creationId xmlns:p14="http://schemas.microsoft.com/office/powerpoint/2010/main" val="103348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3238-7B48-CEBC-3221-C15921113A28}"/>
              </a:ext>
            </a:extLst>
          </p:cNvPr>
          <p:cNvSpPr>
            <a:spLocks noGrp="1"/>
          </p:cNvSpPr>
          <p:nvPr>
            <p:ph type="ctrTitle"/>
          </p:nvPr>
        </p:nvSpPr>
        <p:spPr/>
        <p:txBody>
          <a:bodyPr>
            <a:normAutofit/>
          </a:bodyPr>
          <a:lstStyle/>
          <a:p>
            <a:r>
              <a:rPr lang="en-GB" sz="4400" dirty="0"/>
              <a:t>Traditional &amp; listed buildings and retrofit</a:t>
            </a:r>
          </a:p>
        </p:txBody>
      </p:sp>
      <p:sp>
        <p:nvSpPr>
          <p:cNvPr id="3" name="Subtitle 2">
            <a:extLst>
              <a:ext uri="{FF2B5EF4-FFF2-40B4-BE49-F238E27FC236}">
                <a16:creationId xmlns:a16="http://schemas.microsoft.com/office/drawing/2014/main" id="{40F99356-1DB4-57F3-4FFD-CC52DF05398E}"/>
              </a:ext>
            </a:extLst>
          </p:cNvPr>
          <p:cNvSpPr>
            <a:spLocks noGrp="1"/>
          </p:cNvSpPr>
          <p:nvPr>
            <p:ph type="subTitle" idx="1"/>
          </p:nvPr>
        </p:nvSpPr>
        <p:spPr/>
        <p:txBody>
          <a:bodyPr/>
          <a:lstStyle/>
          <a:p>
            <a:r>
              <a:rPr lang="en-GB" dirty="0"/>
              <a:t>Kate Royston, Tamar Energy Community</a:t>
            </a:r>
          </a:p>
        </p:txBody>
      </p:sp>
      <p:pic>
        <p:nvPicPr>
          <p:cNvPr id="5" name="Picture 4" descr="A group of people talking to each other&#10;&#10;Description automatically generated">
            <a:extLst>
              <a:ext uri="{FF2B5EF4-FFF2-40B4-BE49-F238E27FC236}">
                <a16:creationId xmlns:a16="http://schemas.microsoft.com/office/drawing/2014/main" id="{FBF2D312-844E-9409-5ACD-3EE8BA9C0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709" y="5257800"/>
            <a:ext cx="2278489" cy="1493982"/>
          </a:xfrm>
          <a:prstGeom prst="rect">
            <a:avLst/>
          </a:prstGeom>
        </p:spPr>
      </p:pic>
    </p:spTree>
    <p:extLst>
      <p:ext uri="{BB962C8B-B14F-4D97-AF65-F5344CB8AC3E}">
        <p14:creationId xmlns:p14="http://schemas.microsoft.com/office/powerpoint/2010/main" val="906055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05E3-5E4B-2B0F-6F0D-AF46F163EE3F}"/>
              </a:ext>
            </a:extLst>
          </p:cNvPr>
          <p:cNvSpPr>
            <a:spLocks noGrp="1"/>
          </p:cNvSpPr>
          <p:nvPr>
            <p:ph type="title"/>
          </p:nvPr>
        </p:nvSpPr>
        <p:spPr>
          <a:xfrm>
            <a:off x="838200" y="1247014"/>
            <a:ext cx="10515600" cy="1325563"/>
          </a:xfrm>
        </p:spPr>
        <p:txBody>
          <a:bodyPr>
            <a:normAutofit/>
          </a:bodyPr>
          <a:lstStyle/>
          <a:p>
            <a:r>
              <a:rPr lang="en-GB" sz="3600" b="1">
                <a:latin typeface="Segoe UI Semilight" panose="020B0402040204020203" pitchFamily="34" charset="0"/>
                <a:cs typeface="Segoe UI Semilight" panose="020B0402040204020203" pitchFamily="34" charset="0"/>
              </a:rPr>
              <a:t>What is maladaptation?</a:t>
            </a:r>
          </a:p>
        </p:txBody>
      </p:sp>
      <p:pic>
        <p:nvPicPr>
          <p:cNvPr id="6" name="Picture 5" descr="A screenshot of a white text&#10;&#10;Description automatically generated">
            <a:extLst>
              <a:ext uri="{FF2B5EF4-FFF2-40B4-BE49-F238E27FC236}">
                <a16:creationId xmlns:a16="http://schemas.microsoft.com/office/drawing/2014/main" id="{C1290DF3-B096-EE21-B86E-3B4FD7BD0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65" y="2308842"/>
            <a:ext cx="6032471" cy="3258009"/>
          </a:xfrm>
          <a:prstGeom prst="rect">
            <a:avLst/>
          </a:prstGeom>
          <a:ln>
            <a:solidFill>
              <a:schemeClr val="accent1"/>
            </a:solidFill>
          </a:ln>
        </p:spPr>
      </p:pic>
      <p:pic>
        <p:nvPicPr>
          <p:cNvPr id="5" name="Picture 4" descr="A close-up of a wall&#10;&#10;Description automatically generated">
            <a:extLst>
              <a:ext uri="{FF2B5EF4-FFF2-40B4-BE49-F238E27FC236}">
                <a16:creationId xmlns:a16="http://schemas.microsoft.com/office/drawing/2014/main" id="{55E909EF-5B2C-96C0-543E-69A3E020AD8E}"/>
              </a:ext>
            </a:extLst>
          </p:cNvPr>
          <p:cNvPicPr>
            <a:picLocks noChangeAspect="1"/>
          </p:cNvPicPr>
          <p:nvPr/>
        </p:nvPicPr>
        <p:blipFill rotWithShape="1">
          <a:blip r:embed="rId4">
            <a:extLst>
              <a:ext uri="{28A0092B-C50C-407E-A947-70E740481C1C}">
                <a14:useLocalDpi xmlns:a14="http://schemas.microsoft.com/office/drawing/2010/main" val="0"/>
              </a:ext>
            </a:extLst>
          </a:blip>
          <a:srcRect t="16096"/>
          <a:stretch/>
        </p:blipFill>
        <p:spPr>
          <a:xfrm>
            <a:off x="8121000" y="2164444"/>
            <a:ext cx="2853850" cy="4932400"/>
          </a:xfrm>
          <a:prstGeom prst="rect">
            <a:avLst/>
          </a:prstGeom>
          <a:ln>
            <a:solidFill>
              <a:schemeClr val="accent1"/>
            </a:solidFill>
          </a:ln>
        </p:spPr>
      </p:pic>
      <p:pic>
        <p:nvPicPr>
          <p:cNvPr id="3" name="Content Placeholder 4">
            <a:extLst>
              <a:ext uri="{FF2B5EF4-FFF2-40B4-BE49-F238E27FC236}">
                <a16:creationId xmlns:a16="http://schemas.microsoft.com/office/drawing/2014/main" id="{10456D33-3D7B-D45D-7A69-22B735AC5440}"/>
              </a:ext>
            </a:extLst>
          </p:cNvPr>
          <p:cNvPicPr>
            <a:picLocks noGrp="1" noChangeAspect="1"/>
          </p:cNvPicPr>
          <p:nvPr>
            <p:ph idx="1"/>
          </p:nvPr>
        </p:nvPicPr>
        <p:blipFill>
          <a:blip r:embed="rId5"/>
          <a:stretch>
            <a:fillRect/>
          </a:stretch>
        </p:blipFill>
        <p:spPr>
          <a:xfrm>
            <a:off x="663115" y="4693557"/>
            <a:ext cx="5625143" cy="1440585"/>
          </a:xfrm>
        </p:spPr>
      </p:pic>
      <p:pic>
        <p:nvPicPr>
          <p:cNvPr id="8" name="Picture 7">
            <a:extLst>
              <a:ext uri="{FF2B5EF4-FFF2-40B4-BE49-F238E27FC236}">
                <a16:creationId xmlns:a16="http://schemas.microsoft.com/office/drawing/2014/main" id="{55391D5F-D63C-ADAB-C534-8BC6A2E189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9" name="Picture 8">
            <a:extLst>
              <a:ext uri="{FF2B5EF4-FFF2-40B4-BE49-F238E27FC236}">
                <a16:creationId xmlns:a16="http://schemas.microsoft.com/office/drawing/2014/main" id="{F9706433-85D9-1F31-3777-9CF6EE538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56219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F77D-DFE8-241F-7970-FAD8B6E4B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BCF3F-1CF2-BFBE-D6C6-0FE56072A88E}"/>
              </a:ext>
            </a:extLst>
          </p:cNvPr>
          <p:cNvSpPr>
            <a:spLocks noGrp="1"/>
          </p:cNvSpPr>
          <p:nvPr>
            <p:ph type="ctrTitle"/>
          </p:nvPr>
        </p:nvSpPr>
        <p:spPr>
          <a:xfrm>
            <a:off x="829512" y="73413"/>
            <a:ext cx="9667741" cy="2387600"/>
          </a:xfrm>
        </p:spPr>
        <p:txBody>
          <a:bodyPr>
            <a:normAutofit/>
          </a:bodyPr>
          <a:lstStyle/>
          <a:p>
            <a:pPr algn="l"/>
            <a:r>
              <a:rPr lang="en-GB" sz="3600" b="1">
                <a:latin typeface="Segoe UI Semilight" panose="020B0402040204020203" pitchFamily="34" charset="0"/>
                <a:cs typeface="Segoe UI Semilight" panose="020B0402040204020203" pitchFamily="34" charset="0"/>
              </a:rPr>
              <a:t>Why do we need to be aware of maladaptation?</a:t>
            </a:r>
          </a:p>
        </p:txBody>
      </p:sp>
      <p:pic>
        <p:nvPicPr>
          <p:cNvPr id="5" name="Picture 4">
            <a:extLst>
              <a:ext uri="{FF2B5EF4-FFF2-40B4-BE49-F238E27FC236}">
                <a16:creationId xmlns:a16="http://schemas.microsoft.com/office/drawing/2014/main" id="{D918D897-A2F6-5D31-E225-78D920DE09E5}"/>
              </a:ext>
            </a:extLst>
          </p:cNvPr>
          <p:cNvPicPr>
            <a:picLocks noChangeAspect="1"/>
          </p:cNvPicPr>
          <p:nvPr/>
        </p:nvPicPr>
        <p:blipFill>
          <a:blip r:embed="rId3"/>
          <a:stretch>
            <a:fillRect/>
          </a:stretch>
        </p:blipFill>
        <p:spPr>
          <a:xfrm>
            <a:off x="1103338" y="2666379"/>
            <a:ext cx="4514829" cy="3745569"/>
          </a:xfrm>
          <a:prstGeom prst="rect">
            <a:avLst/>
          </a:prstGeom>
        </p:spPr>
      </p:pic>
      <p:pic>
        <p:nvPicPr>
          <p:cNvPr id="7" name="Picture 6">
            <a:extLst>
              <a:ext uri="{FF2B5EF4-FFF2-40B4-BE49-F238E27FC236}">
                <a16:creationId xmlns:a16="http://schemas.microsoft.com/office/drawing/2014/main" id="{4A24F020-A26B-F56A-C4D9-0A968A589E40}"/>
              </a:ext>
            </a:extLst>
          </p:cNvPr>
          <p:cNvPicPr>
            <a:picLocks noChangeAspect="1"/>
          </p:cNvPicPr>
          <p:nvPr/>
        </p:nvPicPr>
        <p:blipFill>
          <a:blip r:embed="rId4"/>
          <a:stretch>
            <a:fillRect/>
          </a:stretch>
        </p:blipFill>
        <p:spPr>
          <a:xfrm>
            <a:off x="6226147" y="2534429"/>
            <a:ext cx="4862515" cy="3877519"/>
          </a:xfrm>
          <a:prstGeom prst="rect">
            <a:avLst/>
          </a:prstGeom>
        </p:spPr>
      </p:pic>
      <p:pic>
        <p:nvPicPr>
          <p:cNvPr id="6" name="Picture 5">
            <a:extLst>
              <a:ext uri="{FF2B5EF4-FFF2-40B4-BE49-F238E27FC236}">
                <a16:creationId xmlns:a16="http://schemas.microsoft.com/office/drawing/2014/main" id="{7BFB3D1D-97B8-2677-E3AE-499ABF425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8" name="Picture 7">
            <a:extLst>
              <a:ext uri="{FF2B5EF4-FFF2-40B4-BE49-F238E27FC236}">
                <a16:creationId xmlns:a16="http://schemas.microsoft.com/office/drawing/2014/main" id="{CFF1032D-9935-D403-8595-E626E6E293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3025407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60DF-D8CF-066D-91C1-0A7A61E994D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02CE929-867B-2F2F-1389-CDD44CEAAB3E}"/>
              </a:ext>
            </a:extLst>
          </p:cNvPr>
          <p:cNvSpPr txBox="1">
            <a:spLocks/>
          </p:cNvSpPr>
          <p:nvPr/>
        </p:nvSpPr>
        <p:spPr>
          <a:xfrm>
            <a:off x="838200" y="2231863"/>
            <a:ext cx="10515600" cy="3945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43" name="Text Box 5">
            <a:extLst>
              <a:ext uri="{FF2B5EF4-FFF2-40B4-BE49-F238E27FC236}">
                <a16:creationId xmlns:a16="http://schemas.microsoft.com/office/drawing/2014/main" id="{9F3C3D4F-C2CA-9EF8-98B0-3F51CBFB8A5B}"/>
              </a:ext>
            </a:extLst>
          </p:cNvPr>
          <p:cNvSpPr txBox="1">
            <a:spLocks noChangeArrowheads="1"/>
          </p:cNvSpPr>
          <p:nvPr/>
        </p:nvSpPr>
        <p:spPr bwMode="auto">
          <a:xfrm>
            <a:off x="4654797" y="6410109"/>
            <a:ext cx="4081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Vrinda" panose="020B0502040204020203" pitchFamily="34" charset="0"/>
                <a:ea typeface="Vrinda" panose="020B0502040204020203" pitchFamily="34" charset="0"/>
                <a:cs typeface="Vrinda" panose="020B0502040204020203" pitchFamily="34" charset="0"/>
              </a:rPr>
              <a:t>© Cliff Blundell, Precious Inheritance</a:t>
            </a:r>
          </a:p>
        </p:txBody>
      </p:sp>
      <p:sp>
        <p:nvSpPr>
          <p:cNvPr id="6" name="Title 1">
            <a:extLst>
              <a:ext uri="{FF2B5EF4-FFF2-40B4-BE49-F238E27FC236}">
                <a16:creationId xmlns:a16="http://schemas.microsoft.com/office/drawing/2014/main" id="{37824779-BEA4-6C8C-DD83-21CB48ECB1D4}"/>
              </a:ext>
            </a:extLst>
          </p:cNvPr>
          <p:cNvSpPr txBox="1">
            <a:spLocks/>
          </p:cNvSpPr>
          <p:nvPr/>
        </p:nvSpPr>
        <p:spPr>
          <a:xfrm>
            <a:off x="371609" y="35113"/>
            <a:ext cx="3919037" cy="9417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Segoe UI" panose="020B0502040204020203" pitchFamily="34" charset="0"/>
                <a:ea typeface="+mj-ea"/>
                <a:cs typeface="Segoe UI" panose="020B0502040204020203" pitchFamily="34" charset="0"/>
              </a:rPr>
              <a:t>Dry vs Wet</a:t>
            </a:r>
          </a:p>
        </p:txBody>
      </p:sp>
      <p:sp>
        <p:nvSpPr>
          <p:cNvPr id="9" name="TextBox 8">
            <a:extLst>
              <a:ext uri="{FF2B5EF4-FFF2-40B4-BE49-F238E27FC236}">
                <a16:creationId xmlns:a16="http://schemas.microsoft.com/office/drawing/2014/main" id="{E32362FD-5FC7-2BF5-5AC3-344FCB7FBD3F}"/>
              </a:ext>
            </a:extLst>
          </p:cNvPr>
          <p:cNvSpPr txBox="1"/>
          <p:nvPr/>
        </p:nvSpPr>
        <p:spPr>
          <a:xfrm>
            <a:off x="4933667" y="4503348"/>
            <a:ext cx="293665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Impermeable cement render can trap moisture within the wall</a:t>
            </a:r>
          </a:p>
        </p:txBody>
      </p:sp>
      <p:sp>
        <p:nvSpPr>
          <p:cNvPr id="12" name="TextBox 11">
            <a:extLst>
              <a:ext uri="{FF2B5EF4-FFF2-40B4-BE49-F238E27FC236}">
                <a16:creationId xmlns:a16="http://schemas.microsoft.com/office/drawing/2014/main" id="{B94E55A8-8CAB-A4E2-851B-CF2A693BE4E8}"/>
              </a:ext>
            </a:extLst>
          </p:cNvPr>
          <p:cNvSpPr txBox="1"/>
          <p:nvPr/>
        </p:nvSpPr>
        <p:spPr>
          <a:xfrm>
            <a:off x="4933667" y="1936206"/>
            <a:ext cx="293665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Traditionally built solid stone wall that allows for moisture to evaporate.</a:t>
            </a:r>
          </a:p>
        </p:txBody>
      </p:sp>
      <p:pic>
        <p:nvPicPr>
          <p:cNvPr id="3" name="Picture 2">
            <a:extLst>
              <a:ext uri="{FF2B5EF4-FFF2-40B4-BE49-F238E27FC236}">
                <a16:creationId xmlns:a16="http://schemas.microsoft.com/office/drawing/2014/main" id="{EA1A95DC-5F78-3677-84C3-AEF32D02A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4" name="Picture 3">
            <a:extLst>
              <a:ext uri="{FF2B5EF4-FFF2-40B4-BE49-F238E27FC236}">
                <a16:creationId xmlns:a16="http://schemas.microsoft.com/office/drawing/2014/main" id="{7CF13EA6-A6D7-BB04-1EF7-89780B4C2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
        <p:nvSpPr>
          <p:cNvPr id="5" name="Rectangle 4">
            <a:extLst>
              <a:ext uri="{FF2B5EF4-FFF2-40B4-BE49-F238E27FC236}">
                <a16:creationId xmlns:a16="http://schemas.microsoft.com/office/drawing/2014/main" id="{1C4544E3-A1C8-A6FC-8EC9-2078E2DD4E4C}"/>
              </a:ext>
            </a:extLst>
          </p:cNvPr>
          <p:cNvSpPr/>
          <p:nvPr/>
        </p:nvSpPr>
        <p:spPr>
          <a:xfrm>
            <a:off x="-218941" y="-38550"/>
            <a:ext cx="463244" cy="1377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48CDCFD-1D80-4DC7-3CC9-A005469ED2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3847" y="1273529"/>
            <a:ext cx="3659982" cy="5228546"/>
          </a:xfrm>
          <a:prstGeom prst="rect">
            <a:avLst/>
          </a:prstGeom>
        </p:spPr>
      </p:pic>
      <p:pic>
        <p:nvPicPr>
          <p:cNvPr id="8" name="Picture 7">
            <a:extLst>
              <a:ext uri="{FF2B5EF4-FFF2-40B4-BE49-F238E27FC236}">
                <a16:creationId xmlns:a16="http://schemas.microsoft.com/office/drawing/2014/main" id="{8E131D4E-B8B8-EF00-414F-AD5FE72CCE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0160" y="1273529"/>
            <a:ext cx="3660456" cy="5372606"/>
          </a:xfrm>
          <a:prstGeom prst="rect">
            <a:avLst/>
          </a:prstGeom>
        </p:spPr>
      </p:pic>
      <p:pic>
        <p:nvPicPr>
          <p:cNvPr id="10" name="Picture 9" descr="A black arrow pointing to the left&#10;&#10;Description automatically generated">
            <a:extLst>
              <a:ext uri="{FF2B5EF4-FFF2-40B4-BE49-F238E27FC236}">
                <a16:creationId xmlns:a16="http://schemas.microsoft.com/office/drawing/2014/main" id="{F2A59815-F62C-A655-FA93-9AC6A6324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03241">
            <a:off x="6787438" y="3350101"/>
            <a:ext cx="1840198" cy="1840198"/>
          </a:xfrm>
          <a:prstGeom prst="rect">
            <a:avLst/>
          </a:prstGeom>
        </p:spPr>
      </p:pic>
      <p:pic>
        <p:nvPicPr>
          <p:cNvPr id="13" name="Picture 12" descr="A black arrow pointing to the left&#10;&#10;Description automatically generated">
            <a:extLst>
              <a:ext uri="{FF2B5EF4-FFF2-40B4-BE49-F238E27FC236}">
                <a16:creationId xmlns:a16="http://schemas.microsoft.com/office/drawing/2014/main" id="{8E93B130-F8CB-ECA7-42BE-A3DB67DC8D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19417" flipH="1" flipV="1">
            <a:off x="3928649" y="2569214"/>
            <a:ext cx="1840198" cy="1840198"/>
          </a:xfrm>
          <a:prstGeom prst="rect">
            <a:avLst/>
          </a:prstGeom>
        </p:spPr>
      </p:pic>
    </p:spTree>
    <p:extLst>
      <p:ext uri="{BB962C8B-B14F-4D97-AF65-F5344CB8AC3E}">
        <p14:creationId xmlns:p14="http://schemas.microsoft.com/office/powerpoint/2010/main" val="1683713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B205B-97B4-88BA-6C3E-45F3C6B3A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13" name="Picture 12">
            <a:extLst>
              <a:ext uri="{FF2B5EF4-FFF2-40B4-BE49-F238E27FC236}">
                <a16:creationId xmlns:a16="http://schemas.microsoft.com/office/drawing/2014/main" id="{CF73C2FC-032F-F36A-4654-292E53EF3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200727A5-6612-911F-5893-300733CCC469}"/>
              </a:ext>
            </a:extLst>
          </p:cNvPr>
          <p:cNvSpPr>
            <a:spLocks noGrp="1"/>
          </p:cNvSpPr>
          <p:nvPr>
            <p:ph idx="1"/>
          </p:nvPr>
        </p:nvSpPr>
        <p:spPr>
          <a:xfrm>
            <a:off x="762000" y="1957774"/>
            <a:ext cx="4622351" cy="4184609"/>
          </a:xfrm>
        </p:spPr>
        <p:txBody>
          <a:bodyPr>
            <a:normAutofit/>
          </a:bodyPr>
          <a:lstStyle/>
          <a:p>
            <a:r>
              <a:rPr lang="en-US" sz="2400">
                <a:latin typeface="Segoe UI" panose="020B0502040204020203" pitchFamily="34" charset="0"/>
                <a:cs typeface="Segoe UI" panose="020B0502040204020203" pitchFamily="34" charset="0"/>
              </a:rPr>
              <a:t>Installers have incentives to sell people measures which may not be appropriate for their home</a:t>
            </a:r>
          </a:p>
          <a:p>
            <a:r>
              <a:rPr lang="en-US" sz="2400">
                <a:latin typeface="Segoe UI" panose="020B0502040204020203" pitchFamily="34" charset="0"/>
                <a:cs typeface="Segoe UI" panose="020B0502040204020203" pitchFamily="34" charset="0"/>
              </a:rPr>
              <a:t>People are eager to take action on energy efficiency</a:t>
            </a:r>
          </a:p>
          <a:p>
            <a:r>
              <a:rPr lang="en-US" sz="2400">
                <a:latin typeface="Segoe UI" panose="020B0502040204020203" pitchFamily="34" charset="0"/>
                <a:cs typeface="Segoe UI" panose="020B0502040204020203" pitchFamily="34" charset="0"/>
              </a:rPr>
              <a:t>There is a need for engagement with impartial advice at this point to prevent maladapted retrofit </a:t>
            </a:r>
          </a:p>
        </p:txBody>
      </p:sp>
      <p:pic>
        <p:nvPicPr>
          <p:cNvPr id="6" name="Picture 5" descr="A hand holding powdered sugar&#10;&#10;Description automatically generated">
            <a:extLst>
              <a:ext uri="{FF2B5EF4-FFF2-40B4-BE49-F238E27FC236}">
                <a16:creationId xmlns:a16="http://schemas.microsoft.com/office/drawing/2014/main" id="{2D2FA1A9-F945-820E-850B-8A586F40F567}"/>
              </a:ext>
            </a:extLst>
          </p:cNvPr>
          <p:cNvPicPr>
            <a:picLocks noChangeAspect="1"/>
          </p:cNvPicPr>
          <p:nvPr/>
        </p:nvPicPr>
        <p:blipFill>
          <a:blip r:embed="rId5" cstate="print">
            <a:extLst>
              <a:ext uri="{28A0092B-C50C-407E-A947-70E740481C1C}">
                <a14:useLocalDpi xmlns:a14="http://schemas.microsoft.com/office/drawing/2010/main" val="0"/>
              </a:ext>
            </a:extLst>
          </a:blip>
          <a:srcRect l="23766" r="28686" b="1"/>
          <a:stretch/>
        </p:blipFill>
        <p:spPr>
          <a:xfrm>
            <a:off x="6115068" y="10"/>
            <a:ext cx="2999308" cy="4194782"/>
          </a:xfrm>
          <a:prstGeom prst="rect">
            <a:avLst/>
          </a:prstGeom>
        </p:spPr>
      </p:pic>
      <p:pic>
        <p:nvPicPr>
          <p:cNvPr id="4" name="Content Placeholder 3" descr="A close-up of a wall&#10;&#10;Description automatically generated">
            <a:extLst>
              <a:ext uri="{FF2B5EF4-FFF2-40B4-BE49-F238E27FC236}">
                <a16:creationId xmlns:a16="http://schemas.microsoft.com/office/drawing/2014/main" id="{63DA609B-A460-7222-4419-436FC6C7AAAA}"/>
              </a:ext>
            </a:extLst>
          </p:cNvPr>
          <p:cNvPicPr>
            <a:picLocks noChangeAspect="1"/>
          </p:cNvPicPr>
          <p:nvPr/>
        </p:nvPicPr>
        <p:blipFill>
          <a:blip r:embed="rId6" cstate="print">
            <a:extLst>
              <a:ext uri="{28A0092B-C50C-407E-A947-70E740481C1C}">
                <a14:useLocalDpi xmlns:a14="http://schemas.microsoft.com/office/drawing/2010/main" val="0"/>
              </a:ext>
            </a:extLst>
          </a:blip>
          <a:srcRect l="19046" r="1498" b="5"/>
          <a:stretch/>
        </p:blipFill>
        <p:spPr>
          <a:xfrm>
            <a:off x="9169799" y="-1"/>
            <a:ext cx="3022201" cy="2538787"/>
          </a:xfrm>
          <a:prstGeom prst="rect">
            <a:avLst/>
          </a:prstGeom>
        </p:spPr>
      </p:pic>
      <p:pic>
        <p:nvPicPr>
          <p:cNvPr id="5" name="Picture 4" descr="A brick wall with a hole in the wall&#10;&#10;Description automatically generated">
            <a:extLst>
              <a:ext uri="{FF2B5EF4-FFF2-40B4-BE49-F238E27FC236}">
                <a16:creationId xmlns:a16="http://schemas.microsoft.com/office/drawing/2014/main" id="{02AC06D3-1636-42CE-C294-A52A843CCB95}"/>
              </a:ext>
            </a:extLst>
          </p:cNvPr>
          <p:cNvPicPr>
            <a:picLocks noChangeAspect="1"/>
          </p:cNvPicPr>
          <p:nvPr/>
        </p:nvPicPr>
        <p:blipFill>
          <a:blip r:embed="rId7" cstate="print">
            <a:extLst>
              <a:ext uri="{28A0092B-C50C-407E-A947-70E740481C1C}">
                <a14:useLocalDpi xmlns:a14="http://schemas.microsoft.com/office/drawing/2010/main" val="0"/>
              </a:ext>
            </a:extLst>
          </a:blip>
          <a:srcRect l="20598" r="2583" b="-5"/>
          <a:stretch/>
        </p:blipFill>
        <p:spPr>
          <a:xfrm>
            <a:off x="6115069" y="4251683"/>
            <a:ext cx="2999308" cy="2606317"/>
          </a:xfrm>
          <a:prstGeom prst="rect">
            <a:avLst/>
          </a:prstGeom>
        </p:spPr>
      </p:pic>
      <p:pic>
        <p:nvPicPr>
          <p:cNvPr id="7" name="Picture 6" descr="A person holding a piece of paper&#10;&#10;Description automatically generated">
            <a:extLst>
              <a:ext uri="{FF2B5EF4-FFF2-40B4-BE49-F238E27FC236}">
                <a16:creationId xmlns:a16="http://schemas.microsoft.com/office/drawing/2014/main" id="{13725863-3466-A874-A652-0A4CEACBF899}"/>
              </a:ext>
            </a:extLst>
          </p:cNvPr>
          <p:cNvPicPr>
            <a:picLocks noChangeAspect="1"/>
          </p:cNvPicPr>
          <p:nvPr/>
        </p:nvPicPr>
        <p:blipFill>
          <a:blip r:embed="rId8" cstate="print">
            <a:extLst>
              <a:ext uri="{28A0092B-C50C-407E-A947-70E740481C1C}">
                <a14:useLocalDpi xmlns:a14="http://schemas.microsoft.com/office/drawing/2010/main" val="0"/>
              </a:ext>
            </a:extLst>
          </a:blip>
          <a:srcRect r="5853" b="-1"/>
          <a:stretch/>
        </p:blipFill>
        <p:spPr>
          <a:xfrm rot="16200000">
            <a:off x="8549590" y="3215592"/>
            <a:ext cx="4262615" cy="3022200"/>
          </a:xfrm>
          <a:prstGeom prst="rect">
            <a:avLst/>
          </a:prstGeom>
        </p:spPr>
      </p:pic>
    </p:spTree>
    <p:extLst>
      <p:ext uri="{BB962C8B-B14F-4D97-AF65-F5344CB8AC3E}">
        <p14:creationId xmlns:p14="http://schemas.microsoft.com/office/powerpoint/2010/main" val="68233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B5C5-04D0-951D-30BF-4689C24C1B0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6F73BB6-1F4C-C42A-36D5-92B5580F8E96}"/>
              </a:ext>
            </a:extLst>
          </p:cNvPr>
          <p:cNvSpPr txBox="1">
            <a:spLocks/>
          </p:cNvSpPr>
          <p:nvPr/>
        </p:nvSpPr>
        <p:spPr>
          <a:xfrm>
            <a:off x="838200" y="90630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8401F3C1-E00F-B6B9-7493-81D140DA6B22}"/>
              </a:ext>
            </a:extLst>
          </p:cNvPr>
          <p:cNvSpPr txBox="1">
            <a:spLocks/>
          </p:cNvSpPr>
          <p:nvPr/>
        </p:nvSpPr>
        <p:spPr>
          <a:xfrm>
            <a:off x="838200" y="2231863"/>
            <a:ext cx="10515600" cy="3945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Content Placeholder 4" descr="Map&#10;&#10;Description automatically generated">
            <a:extLst>
              <a:ext uri="{FF2B5EF4-FFF2-40B4-BE49-F238E27FC236}">
                <a16:creationId xmlns:a16="http://schemas.microsoft.com/office/drawing/2014/main" id="{91AB83B8-CA91-A62E-81A6-80873C5EA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532" y="2332111"/>
            <a:ext cx="2811831" cy="4292872"/>
          </a:xfrm>
          <a:prstGeom prst="rect">
            <a:avLst/>
          </a:prstGeom>
        </p:spPr>
      </p:pic>
      <p:sp>
        <p:nvSpPr>
          <p:cNvPr id="8" name="Content Placeholder 2">
            <a:extLst>
              <a:ext uri="{FF2B5EF4-FFF2-40B4-BE49-F238E27FC236}">
                <a16:creationId xmlns:a16="http://schemas.microsoft.com/office/drawing/2014/main" id="{E242B12E-EB52-D9CE-96E7-FF3D4863A770}"/>
              </a:ext>
            </a:extLst>
          </p:cNvPr>
          <p:cNvSpPr txBox="1">
            <a:spLocks/>
          </p:cNvSpPr>
          <p:nvPr/>
        </p:nvSpPr>
        <p:spPr>
          <a:xfrm>
            <a:off x="990600" y="2384263"/>
            <a:ext cx="10515600" cy="3945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FF38ABF-69B3-CACC-4CDB-744F39F479AE}"/>
              </a:ext>
            </a:extLst>
          </p:cNvPr>
          <p:cNvSpPr txBox="1">
            <a:spLocks/>
          </p:cNvSpPr>
          <p:nvPr/>
        </p:nvSpPr>
        <p:spPr>
          <a:xfrm>
            <a:off x="472434" y="2881506"/>
            <a:ext cx="7764747" cy="39450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5" name="Picture 14">
            <a:extLst>
              <a:ext uri="{FF2B5EF4-FFF2-40B4-BE49-F238E27FC236}">
                <a16:creationId xmlns:a16="http://schemas.microsoft.com/office/drawing/2014/main" id="{BA6E6A55-855E-D352-E73D-9B38CDD42BC1}"/>
              </a:ext>
            </a:extLst>
          </p:cNvPr>
          <p:cNvPicPr>
            <a:picLocks noChangeAspect="1"/>
          </p:cNvPicPr>
          <p:nvPr/>
        </p:nvPicPr>
        <p:blipFill>
          <a:blip r:embed="rId4"/>
          <a:stretch>
            <a:fillRect/>
          </a:stretch>
        </p:blipFill>
        <p:spPr>
          <a:xfrm>
            <a:off x="5947928" y="2972956"/>
            <a:ext cx="4940121" cy="3057163"/>
          </a:xfrm>
          <a:prstGeom prst="rect">
            <a:avLst/>
          </a:prstGeom>
        </p:spPr>
      </p:pic>
      <p:sp>
        <p:nvSpPr>
          <p:cNvPr id="6" name="TextBox 5">
            <a:extLst>
              <a:ext uri="{FF2B5EF4-FFF2-40B4-BE49-F238E27FC236}">
                <a16:creationId xmlns:a16="http://schemas.microsoft.com/office/drawing/2014/main" id="{FE99A316-AE9A-4329-39DE-4E1664AE58BF}"/>
              </a:ext>
            </a:extLst>
          </p:cNvPr>
          <p:cNvSpPr txBox="1"/>
          <p:nvPr/>
        </p:nvSpPr>
        <p:spPr>
          <a:xfrm>
            <a:off x="472433" y="226917"/>
            <a:ext cx="90884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Wind-Driven Rain and Flooding</a:t>
            </a:r>
          </a:p>
        </p:txBody>
      </p:sp>
      <p:pic>
        <p:nvPicPr>
          <p:cNvPr id="4" name="Picture 3">
            <a:extLst>
              <a:ext uri="{FF2B5EF4-FFF2-40B4-BE49-F238E27FC236}">
                <a16:creationId xmlns:a16="http://schemas.microsoft.com/office/drawing/2014/main" id="{EC069763-3E0D-1D4D-60F5-4AAF0452D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94" y="-2"/>
            <a:ext cx="12093106" cy="1510750"/>
          </a:xfrm>
          <a:prstGeom prst="rect">
            <a:avLst/>
          </a:prstGeom>
        </p:spPr>
      </p:pic>
      <p:pic>
        <p:nvPicPr>
          <p:cNvPr id="11" name="Picture 10">
            <a:extLst>
              <a:ext uri="{FF2B5EF4-FFF2-40B4-BE49-F238E27FC236}">
                <a16:creationId xmlns:a16="http://schemas.microsoft.com/office/drawing/2014/main" id="{144E4670-C1EA-848A-C66D-0BA315E09A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
        <p:nvSpPr>
          <p:cNvPr id="12" name="Rectangle 11">
            <a:extLst>
              <a:ext uri="{FF2B5EF4-FFF2-40B4-BE49-F238E27FC236}">
                <a16:creationId xmlns:a16="http://schemas.microsoft.com/office/drawing/2014/main" id="{79560578-6F9B-10D4-B94D-6F2905D68EB0}"/>
              </a:ext>
            </a:extLst>
          </p:cNvPr>
          <p:cNvSpPr/>
          <p:nvPr/>
        </p:nvSpPr>
        <p:spPr>
          <a:xfrm>
            <a:off x="-218941" y="-38550"/>
            <a:ext cx="463244" cy="1377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99B25F5-777F-5063-D9F7-EA6A5B2DAF41}"/>
              </a:ext>
            </a:extLst>
          </p:cNvPr>
          <p:cNvSpPr txBox="1">
            <a:spLocks/>
          </p:cNvSpPr>
          <p:nvPr/>
        </p:nvSpPr>
        <p:spPr>
          <a:xfrm>
            <a:off x="482104" y="900118"/>
            <a:ext cx="1102409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Community engagement on damp</a:t>
            </a:r>
          </a:p>
        </p:txBody>
      </p:sp>
    </p:spTree>
    <p:extLst>
      <p:ext uri="{BB962C8B-B14F-4D97-AF65-F5344CB8AC3E}">
        <p14:creationId xmlns:p14="http://schemas.microsoft.com/office/powerpoint/2010/main" val="2241641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D5B5-F25B-91A0-2FD7-8C7B18A85968}"/>
              </a:ext>
            </a:extLst>
          </p:cNvPr>
          <p:cNvSpPr>
            <a:spLocks noGrp="1"/>
          </p:cNvSpPr>
          <p:nvPr>
            <p:ph type="title"/>
          </p:nvPr>
        </p:nvSpPr>
        <p:spPr>
          <a:xfrm>
            <a:off x="838200" y="1317886"/>
            <a:ext cx="10515600" cy="1325563"/>
          </a:xfrm>
        </p:spPr>
        <p:txBody>
          <a:bodyPr>
            <a:normAutofit/>
          </a:bodyPr>
          <a:lstStyle/>
          <a:p>
            <a:r>
              <a:rPr lang="en-GB" sz="3600" b="1">
                <a:latin typeface="Segoe UI Semilight" panose="020B0402040204020203" pitchFamily="34" charset="0"/>
                <a:cs typeface="Segoe UI Semilight" panose="020B0402040204020203" pitchFamily="34" charset="0"/>
              </a:rPr>
              <a:t>Conclusion</a:t>
            </a:r>
          </a:p>
        </p:txBody>
      </p:sp>
      <p:sp>
        <p:nvSpPr>
          <p:cNvPr id="3" name="Content Placeholder 2">
            <a:extLst>
              <a:ext uri="{FF2B5EF4-FFF2-40B4-BE49-F238E27FC236}">
                <a16:creationId xmlns:a16="http://schemas.microsoft.com/office/drawing/2014/main" id="{77A2B3BC-E714-3E6D-BA95-65347D9C5746}"/>
              </a:ext>
            </a:extLst>
          </p:cNvPr>
          <p:cNvSpPr>
            <a:spLocks noGrp="1"/>
          </p:cNvSpPr>
          <p:nvPr>
            <p:ph idx="1"/>
          </p:nvPr>
        </p:nvSpPr>
        <p:spPr>
          <a:xfrm>
            <a:off x="838200" y="2359025"/>
            <a:ext cx="10515600" cy="4351338"/>
          </a:xfrm>
        </p:spPr>
        <p:txBody>
          <a:bodyPr/>
          <a:lstStyle/>
          <a:p>
            <a:pPr rtl="0">
              <a:buFont typeface="Arial" panose="020B0604020202020204" pitchFamily="34" charset="0"/>
              <a:buChar char="•"/>
            </a:pPr>
            <a:r>
              <a:rPr lang="en-GB" sz="2400">
                <a:latin typeface="Segoe UI Semilight" panose="020B0402040204020203" pitchFamily="34" charset="0"/>
                <a:cs typeface="Segoe UI Semilight" panose="020B0402040204020203" pitchFamily="34" charset="0"/>
              </a:rPr>
              <a:t>It's genuinely hard for people to know what to do and where to start.</a:t>
            </a:r>
          </a:p>
          <a:p>
            <a:pPr rtl="0">
              <a:buFont typeface="Arial" panose="020B0604020202020204" pitchFamily="34" charset="0"/>
              <a:buChar char="•"/>
            </a:pPr>
            <a:r>
              <a:rPr lang="en-GB" sz="2400">
                <a:latin typeface="Segoe UI Semilight" panose="020B0402040204020203" pitchFamily="34" charset="0"/>
                <a:cs typeface="Segoe UI Semilight" panose="020B0402040204020203" pitchFamily="34" charset="0"/>
              </a:rPr>
              <a:t>Every traditional home is slightly different, and a narrow focus on EPC ratings  and insulation is inappropriate when damp and repairs aren’t considered.</a:t>
            </a:r>
          </a:p>
          <a:p>
            <a:r>
              <a:rPr lang="en-GB" sz="2400">
                <a:latin typeface="Segoe UI Semilight" panose="020B0402040204020203" pitchFamily="34" charset="0"/>
                <a:cs typeface="Segoe UI Semilight" panose="020B0402040204020203" pitchFamily="34" charset="0"/>
              </a:rPr>
              <a:t>Impartiality, expertise and in-person advice by organisations like CSE compliments the open home approach, and makes a huge difference for owners of traditional homes.</a:t>
            </a:r>
          </a:p>
          <a:p>
            <a:pPr lvl="1"/>
            <a:r>
              <a:rPr lang="en-GB" sz="2000">
                <a:latin typeface="Segoe UI Semilight" panose="020B0402040204020203" pitchFamily="34" charset="0"/>
                <a:cs typeface="Segoe UI Semilight" panose="020B0402040204020203" pitchFamily="34" charset="0"/>
              </a:rPr>
              <a:t>Where to start</a:t>
            </a:r>
          </a:p>
          <a:p>
            <a:pPr lvl="1"/>
            <a:r>
              <a:rPr lang="en-GB" sz="2000">
                <a:latin typeface="Segoe UI Semilight" panose="020B0402040204020203" pitchFamily="34" charset="0"/>
                <a:cs typeface="Segoe UI Semilight" panose="020B0402040204020203" pitchFamily="34" charset="0"/>
              </a:rPr>
              <a:t>How to avoid maladaptation</a:t>
            </a:r>
          </a:p>
          <a:p>
            <a:pPr lvl="1"/>
            <a:r>
              <a:rPr lang="en-GB" sz="2000">
                <a:latin typeface="Segoe UI Semilight" panose="020B0402040204020203" pitchFamily="34" charset="0"/>
                <a:cs typeface="Segoe UI Semilight" panose="020B0402040204020203" pitchFamily="34" charset="0"/>
              </a:rPr>
              <a:t>How to protect their unique home</a:t>
            </a:r>
          </a:p>
          <a:p>
            <a:pPr rtl="0">
              <a:buFont typeface="Arial" panose="020B0604020202020204" pitchFamily="34" charset="0"/>
              <a:buChar char="•"/>
            </a:pPr>
            <a:endParaRPr lang="en-GB" sz="2400">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186FC36D-0ABE-E733-6C42-1C64A02F9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763"/>
            <a:ext cx="9144000" cy="1142328"/>
          </a:xfrm>
          <a:prstGeom prst="rect">
            <a:avLst/>
          </a:prstGeom>
        </p:spPr>
      </p:pic>
      <p:pic>
        <p:nvPicPr>
          <p:cNvPr id="7" name="Picture 6">
            <a:extLst>
              <a:ext uri="{FF2B5EF4-FFF2-40B4-BE49-F238E27FC236}">
                <a16:creationId xmlns:a16="http://schemas.microsoft.com/office/drawing/2014/main" id="{CAD93AD5-F721-80D5-8341-80A3F4765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pic>
        <p:nvPicPr>
          <p:cNvPr id="4" name="Picture 3">
            <a:extLst>
              <a:ext uri="{FF2B5EF4-FFF2-40B4-BE49-F238E27FC236}">
                <a16:creationId xmlns:a16="http://schemas.microsoft.com/office/drawing/2014/main" id="{9355EE13-07CB-1F2E-8B37-FEA0A4B77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1" y="-6765"/>
            <a:ext cx="12226796" cy="1527451"/>
          </a:xfrm>
          <a:prstGeom prst="rect">
            <a:avLst/>
          </a:prstGeom>
        </p:spPr>
      </p:pic>
      <p:pic>
        <p:nvPicPr>
          <p:cNvPr id="5" name="Picture 4">
            <a:extLst>
              <a:ext uri="{FF2B5EF4-FFF2-40B4-BE49-F238E27FC236}">
                <a16:creationId xmlns:a16="http://schemas.microsoft.com/office/drawing/2014/main" id="{94D9367F-DA05-06B1-098A-4A40C971A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spTree>
    <p:extLst>
      <p:ext uri="{BB962C8B-B14F-4D97-AF65-F5344CB8AC3E}">
        <p14:creationId xmlns:p14="http://schemas.microsoft.com/office/powerpoint/2010/main" val="3415285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26C73-7F1F-1CD5-0C09-BAFDFA418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1" y="-6765"/>
            <a:ext cx="12226796" cy="1527451"/>
          </a:xfrm>
          <a:prstGeom prst="rect">
            <a:avLst/>
          </a:prstGeom>
        </p:spPr>
      </p:pic>
      <p:pic>
        <p:nvPicPr>
          <p:cNvPr id="5" name="Picture 4">
            <a:extLst>
              <a:ext uri="{FF2B5EF4-FFF2-40B4-BE49-F238E27FC236}">
                <a16:creationId xmlns:a16="http://schemas.microsoft.com/office/drawing/2014/main" id="{13C87557-6913-715D-105D-E7126A62E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78" y="85543"/>
            <a:ext cx="994073" cy="1086628"/>
          </a:xfrm>
          <a:prstGeom prst="rect">
            <a:avLst/>
          </a:prstGeom>
        </p:spPr>
      </p:pic>
      <p:pic>
        <p:nvPicPr>
          <p:cNvPr id="7" name="Picture 6">
            <a:extLst>
              <a:ext uri="{FF2B5EF4-FFF2-40B4-BE49-F238E27FC236}">
                <a16:creationId xmlns:a16="http://schemas.microsoft.com/office/drawing/2014/main" id="{B58BB917-3681-A933-94A3-53FF0D2EF1D9}"/>
              </a:ext>
            </a:extLst>
          </p:cNvPr>
          <p:cNvPicPr>
            <a:picLocks noChangeAspect="1"/>
          </p:cNvPicPr>
          <p:nvPr/>
        </p:nvPicPr>
        <p:blipFill>
          <a:blip r:embed="rId5"/>
          <a:stretch>
            <a:fillRect/>
          </a:stretch>
        </p:blipFill>
        <p:spPr>
          <a:xfrm>
            <a:off x="4422053" y="1254364"/>
            <a:ext cx="3955070" cy="2216281"/>
          </a:xfrm>
          <a:prstGeom prst="rect">
            <a:avLst/>
          </a:prstGeom>
          <a:ln>
            <a:solidFill>
              <a:schemeClr val="accent1"/>
            </a:solidFill>
          </a:ln>
        </p:spPr>
      </p:pic>
      <p:pic>
        <p:nvPicPr>
          <p:cNvPr id="9" name="Picture 8">
            <a:extLst>
              <a:ext uri="{FF2B5EF4-FFF2-40B4-BE49-F238E27FC236}">
                <a16:creationId xmlns:a16="http://schemas.microsoft.com/office/drawing/2014/main" id="{47955F60-BC78-BE9D-9D2B-4901FB1B92E8}"/>
              </a:ext>
            </a:extLst>
          </p:cNvPr>
          <p:cNvPicPr>
            <a:picLocks noChangeAspect="1"/>
          </p:cNvPicPr>
          <p:nvPr/>
        </p:nvPicPr>
        <p:blipFill>
          <a:blip r:embed="rId6"/>
          <a:stretch>
            <a:fillRect/>
          </a:stretch>
        </p:blipFill>
        <p:spPr>
          <a:xfrm>
            <a:off x="8851592" y="2005141"/>
            <a:ext cx="3032377" cy="4197097"/>
          </a:xfrm>
          <a:prstGeom prst="rect">
            <a:avLst/>
          </a:prstGeom>
          <a:ln>
            <a:solidFill>
              <a:schemeClr val="accent1"/>
            </a:solidFill>
          </a:ln>
        </p:spPr>
      </p:pic>
      <p:pic>
        <p:nvPicPr>
          <p:cNvPr id="11" name="Picture 10" descr="A couple of women standing next to a table&#10;&#10;Description automatically generated">
            <a:extLst>
              <a:ext uri="{FF2B5EF4-FFF2-40B4-BE49-F238E27FC236}">
                <a16:creationId xmlns:a16="http://schemas.microsoft.com/office/drawing/2014/main" id="{A2181C63-3C03-299F-4A9E-8EE89B7051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134" y="2667306"/>
            <a:ext cx="3221451" cy="2416088"/>
          </a:xfrm>
          <a:prstGeom prst="rect">
            <a:avLst/>
          </a:prstGeom>
        </p:spPr>
      </p:pic>
      <p:pic>
        <p:nvPicPr>
          <p:cNvPr id="13" name="Picture 12">
            <a:extLst>
              <a:ext uri="{FF2B5EF4-FFF2-40B4-BE49-F238E27FC236}">
                <a16:creationId xmlns:a16="http://schemas.microsoft.com/office/drawing/2014/main" id="{54A0FAEB-CDA1-582D-C5A8-398E2FFBA8DD}"/>
              </a:ext>
            </a:extLst>
          </p:cNvPr>
          <p:cNvPicPr>
            <a:picLocks noChangeAspect="1"/>
          </p:cNvPicPr>
          <p:nvPr/>
        </p:nvPicPr>
        <p:blipFill>
          <a:blip r:embed="rId8"/>
          <a:stretch>
            <a:fillRect/>
          </a:stretch>
        </p:blipFill>
        <p:spPr>
          <a:xfrm>
            <a:off x="6634051" y="4355621"/>
            <a:ext cx="1272650" cy="1455546"/>
          </a:xfrm>
          <a:prstGeom prst="rect">
            <a:avLst/>
          </a:prstGeom>
        </p:spPr>
      </p:pic>
      <p:pic>
        <p:nvPicPr>
          <p:cNvPr id="15" name="Picture 14">
            <a:extLst>
              <a:ext uri="{FF2B5EF4-FFF2-40B4-BE49-F238E27FC236}">
                <a16:creationId xmlns:a16="http://schemas.microsoft.com/office/drawing/2014/main" id="{8EC7FAB4-153D-3E28-53B2-D6600BF96A5A}"/>
              </a:ext>
            </a:extLst>
          </p:cNvPr>
          <p:cNvPicPr>
            <a:picLocks noChangeAspect="1"/>
          </p:cNvPicPr>
          <p:nvPr/>
        </p:nvPicPr>
        <p:blipFill>
          <a:blip r:embed="rId9"/>
          <a:stretch>
            <a:fillRect/>
          </a:stretch>
        </p:blipFill>
        <p:spPr>
          <a:xfrm>
            <a:off x="4685079" y="4103689"/>
            <a:ext cx="1711737" cy="2416088"/>
          </a:xfrm>
          <a:prstGeom prst="rect">
            <a:avLst/>
          </a:prstGeom>
        </p:spPr>
      </p:pic>
    </p:spTree>
    <p:extLst>
      <p:ext uri="{BB962C8B-B14F-4D97-AF65-F5344CB8AC3E}">
        <p14:creationId xmlns:p14="http://schemas.microsoft.com/office/powerpoint/2010/main" val="287218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dirty="0"/>
              <a:t>Sara Grimes</a:t>
            </a:r>
            <a:br>
              <a:rPr lang="en-GB" sz="4400" dirty="0"/>
            </a:br>
            <a:r>
              <a:rPr lang="en-GB" sz="4400" dirty="0"/>
              <a:t>Bath and West Community Energy</a:t>
            </a:r>
          </a:p>
        </p:txBody>
      </p:sp>
    </p:spTree>
    <p:extLst>
      <p:ext uri="{BB962C8B-B14F-4D97-AF65-F5344CB8AC3E}">
        <p14:creationId xmlns:p14="http://schemas.microsoft.com/office/powerpoint/2010/main" val="2458334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a circular building&#10;&#10;Description automatically generated with medium confidence">
            <a:extLst>
              <a:ext uri="{FF2B5EF4-FFF2-40B4-BE49-F238E27FC236}">
                <a16:creationId xmlns:a16="http://schemas.microsoft.com/office/drawing/2014/main" id="{99CF8278-4805-B5C6-E08B-60BABE21DA7A}"/>
              </a:ext>
            </a:extLst>
          </p:cNvPr>
          <p:cNvPicPr>
            <a:picLocks noChangeAspect="1"/>
          </p:cNvPicPr>
          <p:nvPr/>
        </p:nvPicPr>
        <p:blipFill rotWithShape="1">
          <a:blip r:embed="rId2" cstate="screen">
            <a:alphaModFix amt="8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312597" y="330570"/>
            <a:ext cx="8997376" cy="5477256"/>
          </a:xfrm>
          <a:prstGeom prst="flowChartAlternateProcess">
            <a:avLst/>
          </a:prstGeom>
        </p:spPr>
      </p:pic>
      <p:sp>
        <p:nvSpPr>
          <p:cNvPr id="4" name="TextBox 3">
            <a:extLst>
              <a:ext uri="{FF2B5EF4-FFF2-40B4-BE49-F238E27FC236}">
                <a16:creationId xmlns:a16="http://schemas.microsoft.com/office/drawing/2014/main" id="{85CE4E12-CC97-37DB-ECCB-019F86882A6F}"/>
              </a:ext>
            </a:extLst>
          </p:cNvPr>
          <p:cNvSpPr txBox="1"/>
          <p:nvPr/>
        </p:nvSpPr>
        <p:spPr>
          <a:xfrm>
            <a:off x="79408" y="6858000"/>
            <a:ext cx="89973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en.wikipedia.org/wiki/Bath,_Somerset"/>
              </a:rPr>
              <a:t>This Photo</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green and white logo&#10;&#10;Description automatically generated">
            <a:extLst>
              <a:ext uri="{FF2B5EF4-FFF2-40B4-BE49-F238E27FC236}">
                <a16:creationId xmlns:a16="http://schemas.microsoft.com/office/drawing/2014/main" id="{8F170115-12AE-B32E-BC70-2089A1BA04A2}"/>
              </a:ext>
            </a:extLst>
          </p:cNvPr>
          <p:cNvPicPr>
            <a:picLocks noChangeAspect="1"/>
          </p:cNvPicPr>
          <p:nvPr/>
        </p:nvPicPr>
        <p:blipFill>
          <a:blip r:embed="rId5">
            <a:duotone>
              <a:prstClr val="black"/>
              <a:schemeClr val="accent6">
                <a:lumMod val="20000"/>
                <a:lumOff val="80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tretch>
            <a:fillRect/>
          </a:stretch>
        </p:blipFill>
        <p:spPr>
          <a:xfrm>
            <a:off x="222040" y="503980"/>
            <a:ext cx="3815358" cy="3815358"/>
          </a:xfrm>
          <a:prstGeom prst="flowChartAlternateProcess">
            <a:avLst/>
          </a:prstGeom>
          <a:solidFill>
            <a:schemeClr val="accent6">
              <a:lumMod val="20000"/>
              <a:lumOff val="80000"/>
            </a:schemeClr>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Rounded Corners 4">
            <a:extLst>
              <a:ext uri="{FF2B5EF4-FFF2-40B4-BE49-F238E27FC236}">
                <a16:creationId xmlns:a16="http://schemas.microsoft.com/office/drawing/2014/main" id="{EEDDFE60-E821-C03B-8CF0-E995AD3BB106}"/>
              </a:ext>
            </a:extLst>
          </p:cNvPr>
          <p:cNvSpPr/>
          <p:nvPr/>
        </p:nvSpPr>
        <p:spPr>
          <a:xfrm>
            <a:off x="4578096" y="3441739"/>
            <a:ext cx="7158104" cy="21099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E871C3-BF0C-2A43-C738-47F97A4B409F}"/>
              </a:ext>
            </a:extLst>
          </p:cNvPr>
          <p:cNvSpPr txBox="1">
            <a:spLocks/>
          </p:cNvSpPr>
          <p:nvPr/>
        </p:nvSpPr>
        <p:spPr>
          <a:xfrm>
            <a:off x="4798364" y="3740776"/>
            <a:ext cx="7158103" cy="2387600"/>
          </a:xfrm>
          <a:prstGeom prst="rect">
            <a:avLst/>
          </a:prstGeom>
          <a:effectLst>
            <a:glow rad="228600">
              <a:schemeClr val="accent2">
                <a:satMod val="175000"/>
                <a:alpha val="40000"/>
              </a:schemeClr>
            </a:glow>
          </a:effectLst>
        </p:spPr>
        <p:txBody>
          <a:bodyPr>
            <a:normAutofit/>
          </a:bodyPr>
          <a:lstStyle>
            <a:lvl1pPr algn="l" defTabSz="914400" rtl="0" eaLnBrk="1" latinLnBrk="0" hangingPunct="1">
              <a:lnSpc>
                <a:spcPct val="90000"/>
              </a:lnSpc>
              <a:spcBef>
                <a:spcPct val="0"/>
              </a:spcBef>
              <a:buNone/>
              <a:defRPr sz="4400" kern="1200">
                <a:solidFill>
                  <a:srgbClr val="33753C"/>
                </a:solidFill>
                <a:latin typeface="Georgia Pro Cond Semibold" panose="02040706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FFC000">
                    <a:lumMod val="20000"/>
                    <a:lumOff val="80000"/>
                  </a:srgbClr>
                </a:solidFill>
                <a:effectLst/>
                <a:uLnTx/>
                <a:uFillTx/>
                <a:latin typeface="Georgia Pro Cond Semibold" panose="02040706050405020303" pitchFamily="18" charset="0"/>
                <a:ea typeface="+mj-ea"/>
                <a:cs typeface="+mj-cs"/>
              </a:rPr>
              <a:t>Utilising Skills &amp; Partnerships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FFC000">
                  <a:lumMod val="20000"/>
                  <a:lumOff val="80000"/>
                </a:srgbClr>
              </a:solidFill>
              <a:effectLst/>
              <a:uLnTx/>
              <a:uFillTx/>
              <a:latin typeface="Georgia Pro Cond Semibold" panose="02040706050405020303" pitchFamily="18"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FFC000">
                    <a:lumMod val="20000"/>
                    <a:lumOff val="80000"/>
                  </a:srgbClr>
                </a:solidFill>
                <a:effectLst/>
                <a:uLnTx/>
                <a:uFillTx/>
                <a:latin typeface="Georgia Pro Cond Semibold" panose="02040706050405020303" pitchFamily="18" charset="0"/>
                <a:ea typeface="+mj-ea"/>
                <a:cs typeface="+mj-cs"/>
              </a:rPr>
              <a:t>Sara Grimes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FFC000">
                    <a:lumMod val="20000"/>
                    <a:lumOff val="80000"/>
                  </a:srgbClr>
                </a:solidFill>
                <a:effectLst/>
                <a:uLnTx/>
                <a:uFillTx/>
                <a:latin typeface="Georgia Pro Cond Semibold" panose="02040706050405020303" pitchFamily="18" charset="0"/>
                <a:ea typeface="+mj-ea"/>
                <a:cs typeface="+mj-cs"/>
              </a:rPr>
              <a:t>Bath &amp; West Community Energy</a:t>
            </a:r>
            <a:endParaRPr kumimoji="0" lang="en-GB" sz="3600" b="0" i="0" u="none" strike="noStrike" kern="1200" cap="none" spc="0" normalizeH="0" baseline="0" noProof="0" dirty="0">
              <a:ln>
                <a:noFill/>
              </a:ln>
              <a:solidFill>
                <a:srgbClr val="FFC000">
                  <a:lumMod val="20000"/>
                  <a:lumOff val="80000"/>
                </a:srgbClr>
              </a:solidFill>
              <a:effectLst/>
              <a:uLnTx/>
              <a:uFillTx/>
              <a:latin typeface="Georgia Pro Cond Semibold" panose="02040706050405020303" pitchFamily="18" charset="0"/>
              <a:ea typeface="+mj-ea"/>
              <a:cs typeface="+mj-cs"/>
            </a:endParaRPr>
          </a:p>
        </p:txBody>
      </p:sp>
    </p:spTree>
    <p:extLst>
      <p:ext uri="{BB962C8B-B14F-4D97-AF65-F5344CB8AC3E}">
        <p14:creationId xmlns:p14="http://schemas.microsoft.com/office/powerpoint/2010/main" val="371072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E883-4101-7E20-1038-7C9D7CF5202B}"/>
              </a:ext>
            </a:extLst>
          </p:cNvPr>
          <p:cNvSpPr>
            <a:spLocks noGrp="1"/>
          </p:cNvSpPr>
          <p:nvPr>
            <p:ph type="title"/>
          </p:nvPr>
        </p:nvSpPr>
        <p:spPr/>
        <p:txBody>
          <a:bodyPr/>
          <a:lstStyle/>
          <a:p>
            <a:r>
              <a:rPr lang="en-GB" dirty="0"/>
              <a:t>Contents</a:t>
            </a:r>
          </a:p>
        </p:txBody>
      </p:sp>
      <p:sp>
        <p:nvSpPr>
          <p:cNvPr id="3" name="Content Placeholder 2">
            <a:extLst>
              <a:ext uri="{FF2B5EF4-FFF2-40B4-BE49-F238E27FC236}">
                <a16:creationId xmlns:a16="http://schemas.microsoft.com/office/drawing/2014/main" id="{5C1ECAD1-7642-58B9-DE90-F3B2EDBEB76F}"/>
              </a:ext>
            </a:extLst>
          </p:cNvPr>
          <p:cNvSpPr>
            <a:spLocks noGrp="1"/>
          </p:cNvSpPr>
          <p:nvPr>
            <p:ph idx="1"/>
          </p:nvPr>
        </p:nvSpPr>
        <p:spPr>
          <a:xfrm>
            <a:off x="838200" y="1825625"/>
            <a:ext cx="8247743" cy="3990384"/>
          </a:xfrm>
        </p:spPr>
        <p:txBody>
          <a:bodyPr>
            <a:normAutofit lnSpcReduction="10000"/>
          </a:bodyPr>
          <a:lstStyle/>
          <a:p>
            <a:r>
              <a:rPr lang="en-GB" dirty="0"/>
              <a:t>Skills gap:</a:t>
            </a:r>
          </a:p>
          <a:p>
            <a:pPr lvl="1">
              <a:buFontTx/>
              <a:buChar char="-"/>
            </a:pPr>
            <a:r>
              <a:rPr lang="en-GB" dirty="0"/>
              <a:t>Sector wide </a:t>
            </a:r>
          </a:p>
          <a:p>
            <a:pPr lvl="1">
              <a:buFontTx/>
              <a:buChar char="-"/>
            </a:pPr>
            <a:r>
              <a:rPr lang="en-GB" dirty="0"/>
              <a:t>Experts</a:t>
            </a:r>
          </a:p>
          <a:p>
            <a:pPr marL="457200" lvl="1" indent="0">
              <a:buNone/>
            </a:pPr>
            <a:endParaRPr lang="en-GB" dirty="0"/>
          </a:p>
          <a:p>
            <a:r>
              <a:rPr lang="en-GB" dirty="0"/>
              <a:t>Upskilling with Green Heritage Homes </a:t>
            </a:r>
          </a:p>
          <a:p>
            <a:pPr lvl="1">
              <a:buFontTx/>
              <a:buChar char="-"/>
            </a:pPr>
            <a:r>
              <a:rPr lang="en-GB" dirty="0"/>
              <a:t>Partnership</a:t>
            </a:r>
          </a:p>
          <a:p>
            <a:pPr lvl="1">
              <a:buFontTx/>
              <a:buChar char="-"/>
            </a:pPr>
            <a:r>
              <a:rPr lang="en-GB" dirty="0"/>
              <a:t>Training</a:t>
            </a:r>
          </a:p>
          <a:p>
            <a:pPr lvl="1">
              <a:buFontTx/>
              <a:buChar char="-"/>
            </a:pPr>
            <a:r>
              <a:rPr lang="en-GB" dirty="0"/>
              <a:t>Joint Working</a:t>
            </a:r>
          </a:p>
          <a:p>
            <a:pPr lvl="1">
              <a:buFontTx/>
              <a:buChar char="-"/>
            </a:pPr>
            <a:r>
              <a:rPr lang="en-GB" dirty="0"/>
              <a:t>Peer to Peer </a:t>
            </a:r>
          </a:p>
          <a:p>
            <a:pPr lvl="1">
              <a:buFontTx/>
              <a:buChar char="-"/>
            </a:pPr>
            <a:r>
              <a:rPr lang="en-GB" dirty="0"/>
              <a:t>Simplifying</a:t>
            </a:r>
          </a:p>
          <a:p>
            <a:pPr>
              <a:buFontTx/>
              <a:buChar char="-"/>
            </a:pPr>
            <a:endParaRPr lang="en-GB" dirty="0"/>
          </a:p>
          <a:p>
            <a:pPr marL="0" indent="0">
              <a:buNone/>
            </a:pPr>
            <a:endParaRPr lang="en-GB" dirty="0"/>
          </a:p>
        </p:txBody>
      </p:sp>
      <p:pic>
        <p:nvPicPr>
          <p:cNvPr id="5" name="Picture 4" descr="A group of women standing around a table&#10;&#10;Description automatically generated">
            <a:extLst>
              <a:ext uri="{FF2B5EF4-FFF2-40B4-BE49-F238E27FC236}">
                <a16:creationId xmlns:a16="http://schemas.microsoft.com/office/drawing/2014/main" id="{B12C98E1-8792-DA0C-B02E-63089B5C0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743" y="1825625"/>
            <a:ext cx="5058227" cy="379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893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01AF-B0F1-4816-B723-1E1D0EC8F716}"/>
              </a:ext>
            </a:extLst>
          </p:cNvPr>
          <p:cNvSpPr>
            <a:spLocks noGrp="1"/>
          </p:cNvSpPr>
          <p:nvPr>
            <p:ph type="title"/>
          </p:nvPr>
        </p:nvSpPr>
        <p:spPr>
          <a:xfrm>
            <a:off x="838200" y="231941"/>
            <a:ext cx="10515600" cy="898191"/>
          </a:xfrm>
        </p:spPr>
        <p:txBody>
          <a:bodyPr/>
          <a:lstStyle/>
          <a:p>
            <a:r>
              <a:rPr lang="en-GB" dirty="0"/>
              <a:t>Introduction to Retrofitting</a:t>
            </a:r>
          </a:p>
        </p:txBody>
      </p:sp>
      <p:sp>
        <p:nvSpPr>
          <p:cNvPr id="3" name="Content Placeholder 2">
            <a:extLst>
              <a:ext uri="{FF2B5EF4-FFF2-40B4-BE49-F238E27FC236}">
                <a16:creationId xmlns:a16="http://schemas.microsoft.com/office/drawing/2014/main" id="{207926CF-772D-4537-9D47-D74F95EC6678}"/>
              </a:ext>
            </a:extLst>
          </p:cNvPr>
          <p:cNvSpPr>
            <a:spLocks noGrp="1"/>
          </p:cNvSpPr>
          <p:nvPr>
            <p:ph idx="1"/>
          </p:nvPr>
        </p:nvSpPr>
        <p:spPr>
          <a:xfrm>
            <a:off x="838200" y="1244357"/>
            <a:ext cx="10515600" cy="4697079"/>
          </a:xfrm>
        </p:spPr>
        <p:txBody>
          <a:bodyPr>
            <a:normAutofit lnSpcReduction="10000"/>
          </a:bodyPr>
          <a:lstStyle/>
          <a:p>
            <a:r>
              <a:rPr lang="en-GB" dirty="0"/>
              <a:t>Retrofitting – doing things to improve existing buildings to make them as energy efficient as possible (ideally net zero)</a:t>
            </a:r>
          </a:p>
          <a:p>
            <a:r>
              <a:rPr lang="en-GB" dirty="0"/>
              <a:t>Whole house approach – looking at your home as a whole, and as a system</a:t>
            </a:r>
          </a:p>
          <a:p>
            <a:pPr lvl="1"/>
            <a:r>
              <a:rPr lang="en-GB" dirty="0"/>
              <a:t>Ongoing maintenance</a:t>
            </a:r>
          </a:p>
          <a:p>
            <a:pPr lvl="1"/>
            <a:r>
              <a:rPr lang="en-GB" dirty="0"/>
              <a:t>Fabric first – helping your home retain as much of its heat as possible</a:t>
            </a:r>
          </a:p>
          <a:p>
            <a:pPr lvl="1"/>
            <a:r>
              <a:rPr lang="en-GB" dirty="0"/>
              <a:t>Deal with damp – deal with any causes of damp and make sure ‘rainwear’ is suitable for heavier downpours</a:t>
            </a:r>
          </a:p>
          <a:p>
            <a:pPr lvl="1"/>
            <a:r>
              <a:rPr lang="en-GB" dirty="0"/>
              <a:t>Ventilation – making sure that the air is fresh and regularly changed</a:t>
            </a:r>
          </a:p>
          <a:p>
            <a:pPr lvl="1"/>
            <a:r>
              <a:rPr lang="en-GB" dirty="0"/>
              <a:t>Renewable heat and hot water system(s) with the right controls</a:t>
            </a:r>
          </a:p>
          <a:p>
            <a:r>
              <a:rPr lang="en-GB" dirty="0"/>
              <a:t>Aim – warm, healthy home which costs less to heat and as close to net zero as possible</a:t>
            </a:r>
          </a:p>
          <a:p>
            <a:pPr marL="457200" lvl="1" indent="0">
              <a:buNone/>
            </a:pPr>
            <a:endParaRPr lang="en-GB" dirty="0"/>
          </a:p>
        </p:txBody>
      </p:sp>
    </p:spTree>
    <p:extLst>
      <p:ext uri="{BB962C8B-B14F-4D97-AF65-F5344CB8AC3E}">
        <p14:creationId xmlns:p14="http://schemas.microsoft.com/office/powerpoint/2010/main" val="890365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173B-7045-1441-B30B-0B36B015CF94}"/>
              </a:ext>
            </a:extLst>
          </p:cNvPr>
          <p:cNvSpPr>
            <a:spLocks noGrp="1"/>
          </p:cNvSpPr>
          <p:nvPr>
            <p:ph type="title"/>
          </p:nvPr>
        </p:nvSpPr>
        <p:spPr>
          <a:xfrm>
            <a:off x="719447" y="121681"/>
            <a:ext cx="10515600" cy="1325563"/>
          </a:xfrm>
        </p:spPr>
        <p:txBody>
          <a:bodyPr/>
          <a:lstStyle/>
          <a:p>
            <a:r>
              <a:rPr lang="en-GB" dirty="0"/>
              <a:t>The Skills Gap: Whole Sector</a:t>
            </a:r>
          </a:p>
        </p:txBody>
      </p:sp>
      <p:sp>
        <p:nvSpPr>
          <p:cNvPr id="3" name="Content Placeholder 2">
            <a:extLst>
              <a:ext uri="{FF2B5EF4-FFF2-40B4-BE49-F238E27FC236}">
                <a16:creationId xmlns:a16="http://schemas.microsoft.com/office/drawing/2014/main" id="{075B5FBD-2450-6AA4-A47A-FEF8898ED4E5}"/>
              </a:ext>
            </a:extLst>
          </p:cNvPr>
          <p:cNvSpPr>
            <a:spLocks noGrp="1"/>
          </p:cNvSpPr>
          <p:nvPr>
            <p:ph idx="1"/>
          </p:nvPr>
        </p:nvSpPr>
        <p:spPr>
          <a:xfrm>
            <a:off x="838200" y="1528117"/>
            <a:ext cx="10515600" cy="4287892"/>
          </a:xfrm>
        </p:spPr>
        <p:txBody>
          <a:bodyPr>
            <a:normAutofit/>
          </a:bodyPr>
          <a:lstStyle/>
          <a:p>
            <a:pPr marL="0" indent="0">
              <a:buNone/>
            </a:pPr>
            <a:r>
              <a:rPr lang="en-GB" dirty="0"/>
              <a:t>Retrofitting traditional buildings is different. </a:t>
            </a:r>
          </a:p>
          <a:p>
            <a:pPr marL="0" indent="0">
              <a:buNone/>
            </a:pPr>
            <a:r>
              <a:rPr lang="en-GB" dirty="0"/>
              <a:t>Listed buildings = a further lens needed</a:t>
            </a:r>
          </a:p>
          <a:p>
            <a:pPr marL="0" indent="0">
              <a:buNone/>
            </a:pPr>
            <a:endParaRPr lang="en-GB" dirty="0"/>
          </a:p>
          <a:p>
            <a:pPr marL="0" indent="0">
              <a:buNone/>
            </a:pPr>
            <a:r>
              <a:rPr lang="en-GB" dirty="0"/>
              <a:t>Patchy knowledge amongst non-specialists</a:t>
            </a:r>
          </a:p>
          <a:p>
            <a:pPr marL="0" indent="0">
              <a:buNone/>
            </a:pPr>
            <a:endParaRPr lang="en-GB" dirty="0"/>
          </a:p>
          <a:p>
            <a:pPr marL="457200" indent="-457200"/>
            <a:r>
              <a:rPr lang="en-GB" dirty="0"/>
              <a:t>Built environment professionals</a:t>
            </a:r>
          </a:p>
          <a:p>
            <a:pPr marL="457200" indent="-457200"/>
            <a:r>
              <a:rPr lang="en-GB" dirty="0"/>
              <a:t>Installers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A16099DF-5D07-F0D1-9D7E-0FD43C3F8574}"/>
              </a:ext>
            </a:extLst>
          </p:cNvPr>
          <p:cNvPicPr>
            <a:picLocks noChangeAspect="1"/>
          </p:cNvPicPr>
          <p:nvPr/>
        </p:nvPicPr>
        <p:blipFill>
          <a:blip r:embed="rId3"/>
          <a:stretch>
            <a:fillRect/>
          </a:stretch>
        </p:blipFill>
        <p:spPr>
          <a:xfrm>
            <a:off x="8104174" y="1726644"/>
            <a:ext cx="6261746" cy="3752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2355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88C3-CF75-8A1E-80D8-AF922C5E9C8F}"/>
              </a:ext>
            </a:extLst>
          </p:cNvPr>
          <p:cNvSpPr>
            <a:spLocks noGrp="1"/>
          </p:cNvSpPr>
          <p:nvPr>
            <p:ph type="title"/>
          </p:nvPr>
        </p:nvSpPr>
        <p:spPr/>
        <p:txBody>
          <a:bodyPr/>
          <a:lstStyle/>
          <a:p>
            <a:r>
              <a:rPr lang="en-GB" dirty="0"/>
              <a:t>The Skills Gap: The Experts</a:t>
            </a:r>
          </a:p>
        </p:txBody>
      </p:sp>
      <p:sp>
        <p:nvSpPr>
          <p:cNvPr id="3" name="Content Placeholder 2">
            <a:extLst>
              <a:ext uri="{FF2B5EF4-FFF2-40B4-BE49-F238E27FC236}">
                <a16:creationId xmlns:a16="http://schemas.microsoft.com/office/drawing/2014/main" id="{4C4F0BE5-7439-8624-A404-8AF279ACD156}"/>
              </a:ext>
            </a:extLst>
          </p:cNvPr>
          <p:cNvSpPr>
            <a:spLocks noGrp="1"/>
          </p:cNvSpPr>
          <p:nvPr>
            <p:ph idx="1"/>
          </p:nvPr>
        </p:nvSpPr>
        <p:spPr>
          <a:xfrm>
            <a:off x="838200" y="1825625"/>
            <a:ext cx="5947229" cy="3990384"/>
          </a:xfrm>
        </p:spPr>
        <p:txBody>
          <a:bodyPr/>
          <a:lstStyle/>
          <a:p>
            <a:pPr marL="0" indent="0">
              <a:buNone/>
            </a:pPr>
            <a:r>
              <a:rPr lang="en-GB" dirty="0"/>
              <a:t>Two distinct expert disciplines informing the sector and clients </a:t>
            </a:r>
          </a:p>
          <a:p>
            <a:pPr marL="0" indent="0">
              <a:buNone/>
            </a:pPr>
            <a:endParaRPr lang="en-GB" dirty="0"/>
          </a:p>
          <a:p>
            <a:pPr marL="457200" indent="-457200"/>
            <a:r>
              <a:rPr lang="en-GB" dirty="0"/>
              <a:t>Retrofit professionals</a:t>
            </a:r>
          </a:p>
          <a:p>
            <a:pPr marL="457200" indent="-457200"/>
            <a:r>
              <a:rPr lang="en-GB" dirty="0"/>
              <a:t>Conservation Professionals</a:t>
            </a:r>
          </a:p>
          <a:p>
            <a:endParaRPr lang="en-GB" dirty="0"/>
          </a:p>
        </p:txBody>
      </p:sp>
      <p:pic>
        <p:nvPicPr>
          <p:cNvPr id="7" name="Picture 6">
            <a:extLst>
              <a:ext uri="{FF2B5EF4-FFF2-40B4-BE49-F238E27FC236}">
                <a16:creationId xmlns:a16="http://schemas.microsoft.com/office/drawing/2014/main" id="{C350C125-ABDF-AFFF-0602-5D262DD6312F}"/>
              </a:ext>
            </a:extLst>
          </p:cNvPr>
          <p:cNvPicPr>
            <a:picLocks noChangeAspect="1"/>
          </p:cNvPicPr>
          <p:nvPr/>
        </p:nvPicPr>
        <p:blipFill>
          <a:blip r:embed="rId3"/>
          <a:stretch>
            <a:fillRect/>
          </a:stretch>
        </p:blipFill>
        <p:spPr>
          <a:xfrm>
            <a:off x="6941359" y="1690688"/>
            <a:ext cx="6010309" cy="3990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8327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D20C4C-1240-B06F-2C53-8E65E7767FA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1" b="-1"/>
          <a:stretch/>
        </p:blipFill>
        <p:spPr>
          <a:xfrm>
            <a:off x="33347" y="10"/>
            <a:ext cx="12191980" cy="6857990"/>
          </a:xfrm>
          <a:prstGeom prst="rect">
            <a:avLst/>
          </a:prstGeom>
        </p:spPr>
      </p:pic>
      <p:sp>
        <p:nvSpPr>
          <p:cNvPr id="2" name="Title 1">
            <a:extLst>
              <a:ext uri="{FF2B5EF4-FFF2-40B4-BE49-F238E27FC236}">
                <a16:creationId xmlns:a16="http://schemas.microsoft.com/office/drawing/2014/main" id="{D9B09CB8-A388-8A1E-55A5-9D34A1E71F58}"/>
              </a:ext>
            </a:extLst>
          </p:cNvPr>
          <p:cNvSpPr>
            <a:spLocks noGrp="1"/>
          </p:cNvSpPr>
          <p:nvPr>
            <p:ph type="title"/>
          </p:nvPr>
        </p:nvSpPr>
        <p:spPr>
          <a:xfrm>
            <a:off x="523875" y="5978506"/>
            <a:ext cx="11210925" cy="744836"/>
          </a:xfrm>
          <a:prstGeom prst="roundRect">
            <a:avLst/>
          </a:prstGeom>
          <a:solidFill>
            <a:srgbClr val="33753C"/>
          </a:solidFill>
        </p:spPr>
        <p:txBody>
          <a:bodyPr vert="horz" lIns="91440" tIns="45720" rIns="91440" bIns="45720" rtlCol="0" anchor="ctr">
            <a:normAutofit/>
          </a:bodyPr>
          <a:lstStyle/>
          <a:p>
            <a:pPr algn="ctr"/>
            <a:r>
              <a:rPr lang="en-US" sz="3600" dirty="0">
                <a:solidFill>
                  <a:schemeClr val="bg1"/>
                </a:solidFill>
              </a:rPr>
              <a:t>Project Aim: Create a shared, positive understanding</a:t>
            </a:r>
          </a:p>
        </p:txBody>
      </p:sp>
      <p:sp>
        <p:nvSpPr>
          <p:cNvPr id="7" name="Rectangle: Rounded Corners 6">
            <a:extLst>
              <a:ext uri="{FF2B5EF4-FFF2-40B4-BE49-F238E27FC236}">
                <a16:creationId xmlns:a16="http://schemas.microsoft.com/office/drawing/2014/main" id="{DAD737F3-300C-68FA-0322-A209F6E26004}"/>
              </a:ext>
            </a:extLst>
          </p:cNvPr>
          <p:cNvSpPr/>
          <p:nvPr/>
        </p:nvSpPr>
        <p:spPr>
          <a:xfrm>
            <a:off x="403559" y="204707"/>
            <a:ext cx="2646045" cy="711199"/>
          </a:xfrm>
          <a:prstGeom prst="roundRect">
            <a:avLst/>
          </a:prstGeom>
          <a:solidFill>
            <a:srgbClr val="3375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Georgia Pro Cond Semibold" panose="02040706050405020303" pitchFamily="18" charset="0"/>
                <a:ea typeface="+mn-ea"/>
                <a:cs typeface="+mn-cs"/>
              </a:rPr>
              <a:t>Conservation</a:t>
            </a:r>
          </a:p>
        </p:txBody>
      </p:sp>
      <p:sp>
        <p:nvSpPr>
          <p:cNvPr id="8" name="Rectangle: Rounded Corners 7">
            <a:extLst>
              <a:ext uri="{FF2B5EF4-FFF2-40B4-BE49-F238E27FC236}">
                <a16:creationId xmlns:a16="http://schemas.microsoft.com/office/drawing/2014/main" id="{3E424A58-7127-C334-31AE-4CFB70C067FE}"/>
              </a:ext>
            </a:extLst>
          </p:cNvPr>
          <p:cNvSpPr/>
          <p:nvPr/>
        </p:nvSpPr>
        <p:spPr>
          <a:xfrm>
            <a:off x="8109142" y="204707"/>
            <a:ext cx="2646045" cy="711199"/>
          </a:xfrm>
          <a:prstGeom prst="roundRect">
            <a:avLst/>
          </a:prstGeom>
          <a:solidFill>
            <a:srgbClr val="3375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Georgia Pro Cond Semibold" panose="02040706050405020303" pitchFamily="18" charset="0"/>
                <a:ea typeface="+mn-ea"/>
                <a:cs typeface="+mn-cs"/>
              </a:rPr>
              <a:t>Energy</a:t>
            </a:r>
            <a:r>
              <a:rPr kumimoji="0" lang="en-GB" sz="3200" b="0" i="0" u="none" strike="noStrike" kern="1200" cap="none" spc="0" normalizeH="0" baseline="0" noProof="0">
                <a:ln>
                  <a:noFill/>
                </a:ln>
                <a:solidFill>
                  <a:srgbClr val="FFFF00"/>
                </a:solidFill>
                <a:effectLst/>
                <a:uLnTx/>
                <a:uFillTx/>
                <a:latin typeface="Georgia Pro Cond Semibold" panose="02040706050405020303" pitchFamily="18" charset="0"/>
                <a:ea typeface="+mn-ea"/>
                <a:cs typeface="+mn-cs"/>
              </a:rPr>
              <a:t> </a:t>
            </a:r>
          </a:p>
        </p:txBody>
      </p:sp>
    </p:spTree>
    <p:extLst>
      <p:ext uri="{BB962C8B-B14F-4D97-AF65-F5344CB8AC3E}">
        <p14:creationId xmlns:p14="http://schemas.microsoft.com/office/powerpoint/2010/main" val="1772594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13D9C-2C90-A58E-A1D3-F17D5C6C9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A4F50-C47A-783C-BDA3-B1C158528F70}"/>
              </a:ext>
            </a:extLst>
          </p:cNvPr>
          <p:cNvSpPr>
            <a:spLocks noGrp="1"/>
          </p:cNvSpPr>
          <p:nvPr>
            <p:ph type="title"/>
          </p:nvPr>
        </p:nvSpPr>
        <p:spPr/>
        <p:txBody>
          <a:bodyPr/>
          <a:lstStyle/>
          <a:p>
            <a:r>
              <a:rPr lang="en-GB" dirty="0"/>
              <a:t>Upskilling: Partnership</a:t>
            </a:r>
          </a:p>
        </p:txBody>
      </p:sp>
      <p:sp>
        <p:nvSpPr>
          <p:cNvPr id="3" name="Content Placeholder 2">
            <a:extLst>
              <a:ext uri="{FF2B5EF4-FFF2-40B4-BE49-F238E27FC236}">
                <a16:creationId xmlns:a16="http://schemas.microsoft.com/office/drawing/2014/main" id="{8686F994-E1AC-C62F-D515-FE8AFCB0748C}"/>
              </a:ext>
            </a:extLst>
          </p:cNvPr>
          <p:cNvSpPr>
            <a:spLocks noGrp="1"/>
          </p:cNvSpPr>
          <p:nvPr>
            <p:ph idx="1"/>
          </p:nvPr>
        </p:nvSpPr>
        <p:spPr>
          <a:xfrm>
            <a:off x="751351" y="1931320"/>
            <a:ext cx="7068300" cy="3990384"/>
          </a:xfrm>
        </p:spPr>
        <p:txBody>
          <a:bodyPr/>
          <a:lstStyle/>
          <a:p>
            <a:pPr marL="0" indent="0">
              <a:buNone/>
            </a:pPr>
            <a:r>
              <a:rPr lang="en-GB" dirty="0"/>
              <a:t>Energy and conservation professionals working together</a:t>
            </a:r>
          </a:p>
          <a:p>
            <a:pPr marL="0" indent="0">
              <a:buNone/>
            </a:pPr>
            <a:endParaRPr lang="en-GB" dirty="0"/>
          </a:p>
          <a:p>
            <a:r>
              <a:rPr lang="en-GB" dirty="0">
                <a:solidFill>
                  <a:schemeClr val="accent6">
                    <a:lumMod val="75000"/>
                  </a:schemeClr>
                </a:solidFill>
              </a:rPr>
              <a:t>Bath &amp; West Community Energy </a:t>
            </a:r>
          </a:p>
          <a:p>
            <a:r>
              <a:rPr lang="en-GB" dirty="0">
                <a:solidFill>
                  <a:schemeClr val="accent6">
                    <a:lumMod val="75000"/>
                  </a:schemeClr>
                </a:solidFill>
              </a:rPr>
              <a:t>Centre for Sustainable Energy</a:t>
            </a:r>
          </a:p>
          <a:p>
            <a:r>
              <a:rPr lang="en-GB" dirty="0">
                <a:solidFill>
                  <a:schemeClr val="accent6">
                    <a:lumMod val="75000"/>
                  </a:schemeClr>
                </a:solidFill>
              </a:rPr>
              <a:t>People Powered Retrofit </a:t>
            </a:r>
          </a:p>
          <a:p>
            <a:r>
              <a:rPr lang="en-GB" dirty="0">
                <a:solidFill>
                  <a:srgbClr val="0070C0"/>
                </a:solidFill>
              </a:rPr>
              <a:t>B&amp;NES Council Planning – Conservation </a:t>
            </a:r>
          </a:p>
          <a:p>
            <a:r>
              <a:rPr lang="en-GB" dirty="0">
                <a:solidFill>
                  <a:srgbClr val="0070C0"/>
                </a:solidFill>
              </a:rPr>
              <a:t>Bath Preservation Trust</a:t>
            </a:r>
          </a:p>
        </p:txBody>
      </p:sp>
      <p:pic>
        <p:nvPicPr>
          <p:cNvPr id="11" name="Picture 10">
            <a:extLst>
              <a:ext uri="{FF2B5EF4-FFF2-40B4-BE49-F238E27FC236}">
                <a16:creationId xmlns:a16="http://schemas.microsoft.com/office/drawing/2014/main" id="{AB9B7B41-66F3-5093-E34B-CD262CA28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
          <a:stretch/>
        </p:blipFill>
        <p:spPr>
          <a:xfrm>
            <a:off x="8232685" y="1588800"/>
            <a:ext cx="4874149" cy="4100800"/>
          </a:xfrm>
          <a:prstGeom prst="flowChartAlternateProcess">
            <a:avLst/>
          </a:prstGeom>
          <a:ln w="38100" cap="sq">
            <a:noFill/>
            <a:prstDash val="solid"/>
            <a:miter lim="800000"/>
          </a:ln>
          <a:effectLst/>
        </p:spPr>
      </p:pic>
    </p:spTree>
    <p:extLst>
      <p:ext uri="{BB962C8B-B14F-4D97-AF65-F5344CB8AC3E}">
        <p14:creationId xmlns:p14="http://schemas.microsoft.com/office/powerpoint/2010/main" val="3494719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74F6-E522-CD3F-9842-BAB67C8F06D3}"/>
              </a:ext>
            </a:extLst>
          </p:cNvPr>
          <p:cNvSpPr>
            <a:spLocks noGrp="1"/>
          </p:cNvSpPr>
          <p:nvPr>
            <p:ph type="title"/>
          </p:nvPr>
        </p:nvSpPr>
        <p:spPr/>
        <p:txBody>
          <a:bodyPr/>
          <a:lstStyle/>
          <a:p>
            <a:r>
              <a:rPr lang="en-GB" dirty="0"/>
              <a:t>Upskilling: Being Trained </a:t>
            </a:r>
          </a:p>
        </p:txBody>
      </p:sp>
      <p:sp>
        <p:nvSpPr>
          <p:cNvPr id="3" name="Content Placeholder 2">
            <a:extLst>
              <a:ext uri="{FF2B5EF4-FFF2-40B4-BE49-F238E27FC236}">
                <a16:creationId xmlns:a16="http://schemas.microsoft.com/office/drawing/2014/main" id="{AB65484A-836E-348A-E727-91F0AA41F294}"/>
              </a:ext>
            </a:extLst>
          </p:cNvPr>
          <p:cNvSpPr>
            <a:spLocks noGrp="1"/>
          </p:cNvSpPr>
          <p:nvPr>
            <p:ph idx="1"/>
          </p:nvPr>
        </p:nvSpPr>
        <p:spPr>
          <a:xfrm>
            <a:off x="838200" y="1825625"/>
            <a:ext cx="7427976" cy="3990384"/>
          </a:xfrm>
        </p:spPr>
        <p:txBody>
          <a:bodyPr/>
          <a:lstStyle/>
          <a:p>
            <a:pPr marL="0" indent="0">
              <a:buNone/>
            </a:pPr>
            <a:r>
              <a:rPr lang="en-GB" dirty="0"/>
              <a:t>All energy and conservation assessors did </a:t>
            </a:r>
          </a:p>
          <a:p>
            <a:pPr marL="0" indent="0">
              <a:buNone/>
            </a:pPr>
            <a:endParaRPr lang="en-GB" dirty="0"/>
          </a:p>
          <a:p>
            <a:pPr>
              <a:buFontTx/>
              <a:buChar char="-"/>
            </a:pPr>
            <a:r>
              <a:rPr lang="en-GB" dirty="0"/>
              <a:t>Level 3: Retrofitting Historic Buildings</a:t>
            </a:r>
          </a:p>
          <a:p>
            <a:pPr>
              <a:buFontTx/>
              <a:buChar char="-"/>
            </a:pPr>
            <a:r>
              <a:rPr lang="en-GB" dirty="0"/>
              <a:t>Bespoke training from Green Register/ Nick Heath</a:t>
            </a:r>
          </a:p>
          <a:p>
            <a:pPr>
              <a:buFontTx/>
              <a:buChar char="-"/>
            </a:pPr>
            <a:endParaRPr lang="en-GB" dirty="0"/>
          </a:p>
          <a:p>
            <a:pPr marL="0" indent="0">
              <a:buNone/>
            </a:pPr>
            <a:endParaRPr lang="en-GB" dirty="0"/>
          </a:p>
        </p:txBody>
      </p:sp>
      <p:pic>
        <p:nvPicPr>
          <p:cNvPr id="5" name="Picture 4">
            <a:extLst>
              <a:ext uri="{FF2B5EF4-FFF2-40B4-BE49-F238E27FC236}">
                <a16:creationId xmlns:a16="http://schemas.microsoft.com/office/drawing/2014/main" id="{B98A246D-5384-2C4A-0030-7CC0A46F7A66}"/>
              </a:ext>
            </a:extLst>
          </p:cNvPr>
          <p:cNvPicPr>
            <a:picLocks noChangeAspect="1"/>
          </p:cNvPicPr>
          <p:nvPr/>
        </p:nvPicPr>
        <p:blipFill>
          <a:blip r:embed="rId3"/>
          <a:stretch>
            <a:fillRect/>
          </a:stretch>
        </p:blipFill>
        <p:spPr>
          <a:xfrm>
            <a:off x="8119872" y="1825625"/>
            <a:ext cx="4711510" cy="3797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10323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B0CA-9337-956B-5C5C-C08C9CA75BD6}"/>
              </a:ext>
            </a:extLst>
          </p:cNvPr>
          <p:cNvSpPr>
            <a:spLocks noGrp="1"/>
          </p:cNvSpPr>
          <p:nvPr>
            <p:ph type="title"/>
          </p:nvPr>
        </p:nvSpPr>
        <p:spPr/>
        <p:txBody>
          <a:bodyPr/>
          <a:lstStyle/>
          <a:p>
            <a:r>
              <a:rPr lang="en-GB" dirty="0"/>
              <a:t>Upskilling: Joint working</a:t>
            </a:r>
          </a:p>
        </p:txBody>
      </p:sp>
      <p:sp>
        <p:nvSpPr>
          <p:cNvPr id="3" name="Content Placeholder 2">
            <a:extLst>
              <a:ext uri="{FF2B5EF4-FFF2-40B4-BE49-F238E27FC236}">
                <a16:creationId xmlns:a16="http://schemas.microsoft.com/office/drawing/2014/main" id="{4485D80C-C53E-B16C-3058-DEE8073B5942}"/>
              </a:ext>
            </a:extLst>
          </p:cNvPr>
          <p:cNvSpPr>
            <a:spLocks noGrp="1"/>
          </p:cNvSpPr>
          <p:nvPr>
            <p:ph idx="1"/>
          </p:nvPr>
        </p:nvSpPr>
        <p:spPr>
          <a:xfrm>
            <a:off x="838200" y="1825625"/>
            <a:ext cx="7173686" cy="3990384"/>
          </a:xfrm>
        </p:spPr>
        <p:txBody>
          <a:bodyPr/>
          <a:lstStyle/>
          <a:p>
            <a:r>
              <a:rPr lang="en-GB" dirty="0"/>
              <a:t>Co-create content: webinar, videos, factsheets. Challenge = simplify</a:t>
            </a:r>
          </a:p>
          <a:p>
            <a:pPr marL="0" indent="0">
              <a:buNone/>
            </a:pPr>
            <a:endParaRPr lang="en-GB" dirty="0"/>
          </a:p>
          <a:p>
            <a:r>
              <a:rPr lang="en-GB" dirty="0"/>
              <a:t>Practice together ‘Listed Building Champions’ had simultaneous visit from a Conservation Officer and a Retrofit Assessor; corroborated report </a:t>
            </a:r>
          </a:p>
          <a:p>
            <a:endParaRPr lang="en-GB" dirty="0"/>
          </a:p>
        </p:txBody>
      </p:sp>
      <p:pic>
        <p:nvPicPr>
          <p:cNvPr id="7" name="Picture 6">
            <a:extLst>
              <a:ext uri="{FF2B5EF4-FFF2-40B4-BE49-F238E27FC236}">
                <a16:creationId xmlns:a16="http://schemas.microsoft.com/office/drawing/2014/main" id="{7AAAF249-FFE7-2824-8780-10BFC02E344C}"/>
              </a:ext>
            </a:extLst>
          </p:cNvPr>
          <p:cNvPicPr>
            <a:picLocks noChangeAspect="1"/>
          </p:cNvPicPr>
          <p:nvPr/>
        </p:nvPicPr>
        <p:blipFill>
          <a:blip r:embed="rId3"/>
          <a:stretch>
            <a:fillRect/>
          </a:stretch>
        </p:blipFill>
        <p:spPr>
          <a:xfrm>
            <a:off x="8478075" y="1812989"/>
            <a:ext cx="4301753" cy="4003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40884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A782-9513-8DDD-C7E8-84C9452128E6}"/>
              </a:ext>
            </a:extLst>
          </p:cNvPr>
          <p:cNvSpPr>
            <a:spLocks noGrp="1"/>
          </p:cNvSpPr>
          <p:nvPr>
            <p:ph type="title"/>
          </p:nvPr>
        </p:nvSpPr>
        <p:spPr/>
        <p:txBody>
          <a:bodyPr>
            <a:normAutofit/>
          </a:bodyPr>
          <a:lstStyle/>
          <a:p>
            <a:r>
              <a:rPr lang="en-GB" dirty="0"/>
              <a:t>Upskilling: Peer to Peer</a:t>
            </a:r>
          </a:p>
        </p:txBody>
      </p:sp>
      <p:sp>
        <p:nvSpPr>
          <p:cNvPr id="3" name="Content Placeholder 2">
            <a:extLst>
              <a:ext uri="{FF2B5EF4-FFF2-40B4-BE49-F238E27FC236}">
                <a16:creationId xmlns:a16="http://schemas.microsoft.com/office/drawing/2014/main" id="{1DBE6AA3-1561-BCAD-6418-D27CF50507E7}"/>
              </a:ext>
            </a:extLst>
          </p:cNvPr>
          <p:cNvSpPr>
            <a:spLocks noGrp="1"/>
          </p:cNvSpPr>
          <p:nvPr>
            <p:ph idx="1"/>
          </p:nvPr>
        </p:nvSpPr>
        <p:spPr>
          <a:xfrm>
            <a:off x="838200" y="1590864"/>
            <a:ext cx="5613400" cy="3990384"/>
          </a:xfrm>
        </p:spPr>
        <p:txBody>
          <a:bodyPr>
            <a:normAutofit/>
          </a:bodyPr>
          <a:lstStyle/>
          <a:p>
            <a:pPr marL="0" indent="0">
              <a:buNone/>
            </a:pPr>
            <a:r>
              <a:rPr lang="en-GB" dirty="0"/>
              <a:t>Best messenger for own networks</a:t>
            </a:r>
          </a:p>
          <a:p>
            <a:r>
              <a:rPr lang="en-GB" dirty="0"/>
              <a:t>Conservation Officer: RTPI, London Councils, colleagues</a:t>
            </a:r>
          </a:p>
          <a:p>
            <a:r>
              <a:rPr lang="en-GB" dirty="0"/>
              <a:t>BWCE: Community Energy England, Toolbox Talks for built environment professionals</a:t>
            </a:r>
          </a:p>
          <a:p>
            <a:r>
              <a:rPr lang="en-GB" dirty="0"/>
              <a:t>Expert Homeowner: Listed Building Champions- Case studies, communicate </a:t>
            </a:r>
          </a:p>
        </p:txBody>
      </p:sp>
      <p:pic>
        <p:nvPicPr>
          <p:cNvPr id="5" name="Picture 4" descr="A person and person in a room&#10;&#10;Description automatically generated">
            <a:extLst>
              <a:ext uri="{FF2B5EF4-FFF2-40B4-BE49-F238E27FC236}">
                <a16:creationId xmlns:a16="http://schemas.microsoft.com/office/drawing/2014/main" id="{5CD5C86A-4CDE-DD4F-35E5-B2F2B8CF2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859" y="1690688"/>
            <a:ext cx="5835840" cy="3890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5028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4B95D-1678-D4F4-8E96-B170DC12B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7DCB9-82FE-38C6-2D73-677AF4FD0E31}"/>
              </a:ext>
            </a:extLst>
          </p:cNvPr>
          <p:cNvSpPr>
            <a:spLocks noGrp="1"/>
          </p:cNvSpPr>
          <p:nvPr>
            <p:ph type="title"/>
          </p:nvPr>
        </p:nvSpPr>
        <p:spPr/>
        <p:txBody>
          <a:bodyPr>
            <a:normAutofit/>
          </a:bodyPr>
          <a:lstStyle/>
          <a:p>
            <a:r>
              <a:rPr lang="en-GB" dirty="0"/>
              <a:t>Upskilling: Simplifying</a:t>
            </a:r>
          </a:p>
        </p:txBody>
      </p:sp>
      <p:sp>
        <p:nvSpPr>
          <p:cNvPr id="6" name="Content Placeholder 2">
            <a:extLst>
              <a:ext uri="{FF2B5EF4-FFF2-40B4-BE49-F238E27FC236}">
                <a16:creationId xmlns:a16="http://schemas.microsoft.com/office/drawing/2014/main" id="{E0030982-212A-4449-3C08-3367306E209B}"/>
              </a:ext>
            </a:extLst>
          </p:cNvPr>
          <p:cNvSpPr>
            <a:spLocks noGrp="1"/>
          </p:cNvSpPr>
          <p:nvPr>
            <p:ph idx="1"/>
          </p:nvPr>
        </p:nvSpPr>
        <p:spPr>
          <a:xfrm>
            <a:off x="838200" y="1825625"/>
            <a:ext cx="7427976" cy="3990384"/>
          </a:xfrm>
        </p:spPr>
        <p:txBody>
          <a:bodyPr>
            <a:normAutofit fontScale="92500" lnSpcReduction="20000"/>
          </a:bodyPr>
          <a:lstStyle/>
          <a:p>
            <a:pPr marL="0" indent="0">
              <a:buNone/>
            </a:pPr>
            <a:r>
              <a:rPr lang="en-GB" dirty="0"/>
              <a:t>Professionals and householders need a simple way to grasp the concepts. Presented in:</a:t>
            </a:r>
          </a:p>
          <a:p>
            <a:pPr marL="0" indent="0">
              <a:buNone/>
            </a:pPr>
            <a:endParaRPr lang="en-GB" dirty="0"/>
          </a:p>
          <a:p>
            <a:r>
              <a:rPr lang="en-GB" dirty="0"/>
              <a:t>Webinars and Spotlight Sessions</a:t>
            </a:r>
          </a:p>
          <a:p>
            <a:endParaRPr lang="en-GB" dirty="0"/>
          </a:p>
          <a:p>
            <a:r>
              <a:rPr lang="en-GB" dirty="0"/>
              <a:t>Factsheets</a:t>
            </a:r>
          </a:p>
          <a:p>
            <a:endParaRPr lang="en-GB" dirty="0"/>
          </a:p>
          <a:p>
            <a:r>
              <a:rPr lang="en-GB" dirty="0"/>
              <a:t>Videos: Walls, windows, heat pumps, solar, simple measures, understand your building, landlords.</a:t>
            </a:r>
          </a:p>
          <a:p>
            <a:pPr marL="0" indent="0">
              <a:buNone/>
            </a:pPr>
            <a:endParaRPr lang="en-GB" dirty="0"/>
          </a:p>
          <a:p>
            <a:pPr marL="0" indent="0">
              <a:buNone/>
            </a:pPr>
            <a:endParaRPr lang="en-GB" dirty="0"/>
          </a:p>
          <a:p>
            <a:pPr marL="0" indent="0">
              <a:buNone/>
            </a:pPr>
            <a:endParaRPr lang="en-GB" dirty="0"/>
          </a:p>
          <a:p>
            <a:pPr>
              <a:buFontTx/>
              <a:buChar char="-"/>
            </a:pPr>
            <a:endParaRPr lang="en-GB" dirty="0"/>
          </a:p>
          <a:p>
            <a:pPr marL="0" indent="0">
              <a:buNone/>
            </a:pPr>
            <a:endParaRPr lang="en-GB" dirty="0"/>
          </a:p>
        </p:txBody>
      </p:sp>
      <p:pic>
        <p:nvPicPr>
          <p:cNvPr id="8" name="Picture 7">
            <a:extLst>
              <a:ext uri="{FF2B5EF4-FFF2-40B4-BE49-F238E27FC236}">
                <a16:creationId xmlns:a16="http://schemas.microsoft.com/office/drawing/2014/main" id="{17766515-7F36-D239-68FA-70DFDC2F227B}"/>
              </a:ext>
            </a:extLst>
          </p:cNvPr>
          <p:cNvPicPr>
            <a:picLocks noChangeAspect="1"/>
          </p:cNvPicPr>
          <p:nvPr/>
        </p:nvPicPr>
        <p:blipFill>
          <a:blip r:embed="rId3"/>
          <a:stretch>
            <a:fillRect/>
          </a:stretch>
        </p:blipFill>
        <p:spPr>
          <a:xfrm>
            <a:off x="8608813" y="1825625"/>
            <a:ext cx="3369949" cy="38027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891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isted Building Air Source Heat Pumps">
            <a:hlinkClick r:id="" action="ppaction://media"/>
            <a:extLst>
              <a:ext uri="{FF2B5EF4-FFF2-40B4-BE49-F238E27FC236}">
                <a16:creationId xmlns:a16="http://schemas.microsoft.com/office/drawing/2014/main" id="{63CD7469-D717-DD96-22EB-FCB639DAC0D0}"/>
              </a:ext>
            </a:extLst>
          </p:cNvPr>
          <p:cNvPicPr>
            <a:picLocks noRot="1" noChangeAspect="1"/>
          </p:cNvPicPr>
          <p:nvPr>
            <a:videoFile r:link="rId1"/>
          </p:nvPr>
        </p:nvPicPr>
        <p:blipFill>
          <a:blip r:embed="rId3"/>
          <a:stretch>
            <a:fillRect/>
          </a:stretch>
        </p:blipFill>
        <p:spPr>
          <a:xfrm>
            <a:off x="79828" y="0"/>
            <a:ext cx="12061372" cy="6814675"/>
          </a:xfrm>
          <a:prstGeom prst="rect">
            <a:avLst/>
          </a:prstGeom>
        </p:spPr>
      </p:pic>
    </p:spTree>
    <p:extLst>
      <p:ext uri="{BB962C8B-B14F-4D97-AF65-F5344CB8AC3E}">
        <p14:creationId xmlns:p14="http://schemas.microsoft.com/office/powerpoint/2010/main" val="173571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0E2F-C207-6323-0834-43483B0549B7}"/>
              </a:ext>
            </a:extLst>
          </p:cNvPr>
          <p:cNvSpPr>
            <a:spLocks noGrp="1"/>
          </p:cNvSpPr>
          <p:nvPr>
            <p:ph type="title"/>
          </p:nvPr>
        </p:nvSpPr>
        <p:spPr/>
        <p:txBody>
          <a:bodyPr/>
          <a:lstStyle/>
          <a:p>
            <a:r>
              <a:rPr lang="en-GB"/>
              <a:t>Do get in touch!</a:t>
            </a:r>
          </a:p>
        </p:txBody>
      </p:sp>
      <p:sp>
        <p:nvSpPr>
          <p:cNvPr id="3" name="Content Placeholder 2">
            <a:extLst>
              <a:ext uri="{FF2B5EF4-FFF2-40B4-BE49-F238E27FC236}">
                <a16:creationId xmlns:a16="http://schemas.microsoft.com/office/drawing/2014/main" id="{D448EE16-23C8-C753-05AE-BF2C2416B8C5}"/>
              </a:ext>
            </a:extLst>
          </p:cNvPr>
          <p:cNvSpPr>
            <a:spLocks noGrp="1"/>
          </p:cNvSpPr>
          <p:nvPr>
            <p:ph idx="1"/>
          </p:nvPr>
        </p:nvSpPr>
        <p:spPr>
          <a:xfrm>
            <a:off x="838200" y="1606169"/>
            <a:ext cx="8342376" cy="3990384"/>
          </a:xfrm>
        </p:spPr>
        <p:txBody>
          <a:bodyPr>
            <a:noAutofit/>
          </a:bodyPr>
          <a:lstStyle/>
          <a:p>
            <a:pPr marL="0" indent="0">
              <a:buNone/>
            </a:pPr>
            <a:endParaRPr lang="en-GB" sz="900"/>
          </a:p>
          <a:p>
            <a:pPr marL="0" indent="0">
              <a:buNone/>
            </a:pPr>
            <a:r>
              <a:rPr lang="en-GB" sz="3600">
                <a:hlinkClick r:id="rId2"/>
              </a:rPr>
              <a:t>info@bwce.coop</a:t>
            </a:r>
            <a:r>
              <a:rPr lang="en-GB" sz="3600"/>
              <a:t> </a:t>
            </a:r>
          </a:p>
        </p:txBody>
      </p:sp>
      <p:pic>
        <p:nvPicPr>
          <p:cNvPr id="2050" name="Picture 2" descr="Guide to Green Champions: building competency and capacity - CultureHive">
            <a:extLst>
              <a:ext uri="{FF2B5EF4-FFF2-40B4-BE49-F238E27FC236}">
                <a16:creationId xmlns:a16="http://schemas.microsoft.com/office/drawing/2014/main" id="{BFE7B00A-34B1-0DF7-9CB2-CB5372C20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445" y="687415"/>
            <a:ext cx="3634413" cy="363441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5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6FB8-17C0-6F18-E78E-C5E75FA24D77}"/>
              </a:ext>
            </a:extLst>
          </p:cNvPr>
          <p:cNvSpPr>
            <a:spLocks noGrp="1"/>
          </p:cNvSpPr>
          <p:nvPr>
            <p:ph type="title"/>
          </p:nvPr>
        </p:nvSpPr>
        <p:spPr/>
        <p:txBody>
          <a:bodyPr/>
          <a:lstStyle/>
          <a:p>
            <a:r>
              <a:rPr lang="en-GB" dirty="0"/>
              <a:t>Traditional Buildings</a:t>
            </a:r>
          </a:p>
        </p:txBody>
      </p:sp>
      <p:sp>
        <p:nvSpPr>
          <p:cNvPr id="3" name="Content Placeholder 2">
            <a:extLst>
              <a:ext uri="{FF2B5EF4-FFF2-40B4-BE49-F238E27FC236}">
                <a16:creationId xmlns:a16="http://schemas.microsoft.com/office/drawing/2014/main" id="{8B78547F-326C-FA66-B63A-A08547CCE432}"/>
              </a:ext>
            </a:extLst>
          </p:cNvPr>
          <p:cNvSpPr>
            <a:spLocks noGrp="1"/>
          </p:cNvSpPr>
          <p:nvPr>
            <p:ph idx="1"/>
          </p:nvPr>
        </p:nvSpPr>
        <p:spPr/>
        <p:txBody>
          <a:bodyPr>
            <a:normAutofit fontScale="77500" lnSpcReduction="20000"/>
          </a:bodyPr>
          <a:lstStyle/>
          <a:p>
            <a:pPr>
              <a:lnSpc>
                <a:spcPct val="110000"/>
              </a:lnSpc>
              <a:spcBef>
                <a:spcPts val="500"/>
              </a:spcBef>
            </a:pPr>
            <a:r>
              <a:rPr lang="en-GB" dirty="0"/>
              <a:t>A building constructed before 1919 is classed as traditional</a:t>
            </a:r>
          </a:p>
          <a:p>
            <a:pPr>
              <a:lnSpc>
                <a:spcPct val="110000"/>
              </a:lnSpc>
              <a:spcBef>
                <a:spcPts val="500"/>
              </a:spcBef>
            </a:pPr>
            <a:r>
              <a:rPr lang="en-GB" dirty="0"/>
              <a:t>Traditional buildings are generally of solid wall or solid timber frame construction</a:t>
            </a:r>
          </a:p>
          <a:p>
            <a:pPr>
              <a:lnSpc>
                <a:spcPct val="110000"/>
              </a:lnSpc>
              <a:spcBef>
                <a:spcPts val="500"/>
              </a:spcBef>
            </a:pPr>
            <a:r>
              <a:rPr lang="en-GB" dirty="0"/>
              <a:t>Construction often follows a local vernacular utilising local materials, construction methods and design.</a:t>
            </a:r>
          </a:p>
          <a:p>
            <a:pPr>
              <a:lnSpc>
                <a:spcPct val="110000"/>
              </a:lnSpc>
              <a:spcBef>
                <a:spcPts val="500"/>
              </a:spcBef>
            </a:pPr>
            <a:r>
              <a:rPr lang="en-GB" dirty="0"/>
              <a:t>According to the STBA</a:t>
            </a:r>
            <a:r>
              <a:rPr lang="en-GB" baseline="30000" dirty="0"/>
              <a:t>(</a:t>
            </a:r>
            <a:r>
              <a:rPr lang="en-GB" baseline="30000" dirty="0" err="1"/>
              <a:t>i</a:t>
            </a:r>
            <a:r>
              <a:rPr lang="en-GB" baseline="30000" dirty="0"/>
              <a:t>)</a:t>
            </a:r>
            <a:r>
              <a:rPr lang="en-GB" dirty="0"/>
              <a:t> traditional buildings make up about 25% of the UK’s total building stock.</a:t>
            </a:r>
          </a:p>
          <a:p>
            <a:pPr>
              <a:lnSpc>
                <a:spcPct val="110000"/>
              </a:lnSpc>
              <a:spcBef>
                <a:spcPts val="500"/>
              </a:spcBef>
            </a:pPr>
            <a:r>
              <a:rPr lang="en-GB" dirty="0"/>
              <a:t>Many traditional buildings have evolved over the years with alterations, additions and changes which may have impacted their character and their performance</a:t>
            </a:r>
          </a:p>
          <a:p>
            <a:pPr>
              <a:lnSpc>
                <a:spcPct val="110000"/>
              </a:lnSpc>
              <a:spcBef>
                <a:spcPts val="500"/>
              </a:spcBef>
            </a:pPr>
            <a:endParaRPr lang="en-GB" dirty="0"/>
          </a:p>
          <a:p>
            <a:pPr>
              <a:lnSpc>
                <a:spcPct val="110000"/>
              </a:lnSpc>
              <a:spcBef>
                <a:spcPts val="500"/>
              </a:spcBef>
            </a:pPr>
            <a:endParaRPr lang="en-GB" dirty="0"/>
          </a:p>
          <a:p>
            <a:pPr marL="571500" indent="-571500">
              <a:lnSpc>
                <a:spcPct val="110000"/>
              </a:lnSpc>
              <a:spcBef>
                <a:spcPts val="500"/>
              </a:spcBef>
              <a:buAutoNum type="romanLcParenBoth"/>
            </a:pPr>
            <a:r>
              <a:rPr lang="en-GB" baseline="30000" dirty="0">
                <a:hlinkClick r:id="rId2"/>
              </a:rPr>
              <a:t>https://historicengland.org.uk/images-books/publications/planning-responsible-retrofit-of-traditional-buildings/</a:t>
            </a:r>
            <a:endParaRPr lang="en-GB" baseline="30000" dirty="0"/>
          </a:p>
        </p:txBody>
      </p:sp>
    </p:spTree>
    <p:extLst>
      <p:ext uri="{BB962C8B-B14F-4D97-AF65-F5344CB8AC3E}">
        <p14:creationId xmlns:p14="http://schemas.microsoft.com/office/powerpoint/2010/main" val="3098961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a:extLst>
                  <a:ext uri="{FF2B5EF4-FFF2-40B4-BE49-F238E27FC236}">
                    <a16:creationId xmlns:a16="http://schemas.microsoft.com/office/drawing/2014/main" id="{7356448C-BD80-F9D0-CDB8-F27407ED3A65}"/>
                  </a:ext>
                </a:extLst>
              </p:cNvPr>
              <p:cNvGraphicFramePr>
                <a:graphicFrameLocks noGrp="1"/>
              </p:cNvGraphicFramePr>
              <p:nvPr>
                <p:extLst>
                  <p:ext uri="{D42A27DB-BD31-4B8C-83A1-F6EECF244321}">
                    <p14:modId xmlns:p14="http://schemas.microsoft.com/office/powerpoint/2010/main" val="2387307478"/>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a:extLst>
                  <a:ext uri="{FF2B5EF4-FFF2-40B4-BE49-F238E27FC236}">
                    <a16:creationId xmlns:a16="http://schemas.microsoft.com/office/drawing/2014/main" id="{7356448C-BD80-F9D0-CDB8-F27407ED3A6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464537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EC09-0836-4816-86B7-2A42DC2A411C}"/>
              </a:ext>
            </a:extLst>
          </p:cNvPr>
          <p:cNvSpPr>
            <a:spLocks noGrp="1"/>
          </p:cNvSpPr>
          <p:nvPr>
            <p:ph type="title"/>
          </p:nvPr>
        </p:nvSpPr>
        <p:spPr/>
        <p:txBody>
          <a:bodyPr>
            <a:noAutofit/>
          </a:bodyPr>
          <a:lstStyle/>
          <a:p>
            <a:r>
              <a:rPr lang="en-GB" sz="4800">
                <a:solidFill>
                  <a:srgbClr val="FFDA00"/>
                </a:solidFill>
                <a:latin typeface="Trebuchet MS"/>
              </a:rPr>
              <a:t>Contact us and sign up to our newsletter</a:t>
            </a:r>
          </a:p>
        </p:txBody>
      </p:sp>
      <p:sp>
        <p:nvSpPr>
          <p:cNvPr id="3" name="Subtitle 2">
            <a:extLst>
              <a:ext uri="{FF2B5EF4-FFF2-40B4-BE49-F238E27FC236}">
                <a16:creationId xmlns:a16="http://schemas.microsoft.com/office/drawing/2014/main" id="{7C0E9044-B514-4711-BFEF-F2DAEF0792BE}"/>
              </a:ext>
            </a:extLst>
          </p:cNvPr>
          <p:cNvSpPr>
            <a:spLocks noGrp="1"/>
          </p:cNvSpPr>
          <p:nvPr>
            <p:ph type="subTitle" idx="4294967295"/>
          </p:nvPr>
        </p:nvSpPr>
        <p:spPr>
          <a:xfrm>
            <a:off x="1890081" y="2824024"/>
            <a:ext cx="9518737" cy="3195937"/>
          </a:xfrm>
        </p:spPr>
        <p:txBody>
          <a:bodyPr vert="horz" lIns="91440" tIns="45720" rIns="91440" bIns="45720" rtlCol="0" anchor="t">
            <a:normAutofit/>
          </a:bodyPr>
          <a:lstStyle/>
          <a:p>
            <a:pPr marL="0" indent="0">
              <a:buNone/>
            </a:pPr>
            <a:r>
              <a:rPr lang="en-GB" dirty="0">
                <a:solidFill>
                  <a:schemeClr val="bg1"/>
                </a:solidFill>
                <a:latin typeface="Trebuchet MS"/>
                <a:hlinkClick r:id="rId3">
                  <a:extLst>
                    <a:ext uri="{A12FA001-AC4F-418D-AE19-62706E023703}">
                      <ahyp:hlinkClr xmlns:ahyp="http://schemas.microsoft.com/office/drawing/2018/hyperlinkcolor" val="tx"/>
                    </a:ext>
                  </a:extLst>
                </a:hlinkClick>
              </a:rPr>
              <a:t>www.swnetzerohub.org.uk</a:t>
            </a:r>
            <a:endParaRPr lang="en-GB" dirty="0">
              <a:solidFill>
                <a:schemeClr val="bg1"/>
              </a:solidFill>
              <a:latin typeface="Trebuchet MS"/>
            </a:endParaRPr>
          </a:p>
          <a:p>
            <a:pPr marL="0" indent="0">
              <a:buNone/>
            </a:pPr>
            <a:r>
              <a:rPr lang="en-GB" dirty="0">
                <a:solidFill>
                  <a:schemeClr val="bg1"/>
                </a:solidFill>
                <a:latin typeface="Trebuchet MS"/>
                <a:hlinkClick r:id="rId4">
                  <a:extLst>
                    <a:ext uri="{A12FA001-AC4F-418D-AE19-62706E023703}">
                      <ahyp:hlinkClr xmlns:ahyp="http://schemas.microsoft.com/office/drawing/2018/hyperlinkcolor" val="tx"/>
                    </a:ext>
                  </a:extLst>
                </a:hlinkClick>
              </a:rPr>
              <a:t>swnetzerohub@westofengland-ca.gov.uk</a:t>
            </a:r>
          </a:p>
          <a:p>
            <a:pPr marL="0" indent="0">
              <a:buNone/>
            </a:pPr>
            <a:r>
              <a:rPr lang="en-GB" dirty="0">
                <a:solidFill>
                  <a:schemeClr val="bg1"/>
                </a:solidFill>
                <a:latin typeface="Trebuchet MS"/>
                <a:hlinkClick r:id="rId5">
                  <a:extLst>
                    <a:ext uri="{A12FA001-AC4F-418D-AE19-62706E023703}">
                      <ahyp:hlinkClr xmlns:ahyp="http://schemas.microsoft.com/office/drawing/2018/hyperlinkcolor" val="tx"/>
                    </a:ext>
                  </a:extLst>
                </a:hlinkClick>
              </a:rPr>
              <a:t>South-West-Net-Zero-hub</a:t>
            </a:r>
          </a:p>
          <a:p>
            <a:pPr marL="0" indent="0">
              <a:buNone/>
            </a:pPr>
            <a:r>
              <a:rPr lang="en-GB" sz="2800" dirty="0">
                <a:solidFill>
                  <a:schemeClr val="bg1"/>
                </a:solidFill>
              </a:rPr>
              <a:t>Sign up to the rest of the webinar series </a:t>
            </a:r>
            <a:r>
              <a:rPr lang="en-GB" sz="2800" u="sng" dirty="0">
                <a:solidFill>
                  <a:schemeClr val="bg1"/>
                </a:solidFill>
              </a:rPr>
              <a:t>https://www.swnetzerohub.org.uk/knowledge/events/lead-webinars/ </a:t>
            </a:r>
            <a:endParaRPr lang="en-GB" u="sng" dirty="0">
              <a:solidFill>
                <a:schemeClr val="bg1"/>
              </a:solidFill>
              <a:hlinkClick r:id="rId5">
                <a:extLst>
                  <a:ext uri="{A12FA001-AC4F-418D-AE19-62706E023703}">
                    <ahyp:hlinkClr xmlns:ahyp="http://schemas.microsoft.com/office/drawing/2018/hyperlinkcolor" val="tx"/>
                  </a:ext>
                </a:extLst>
              </a:hlinkClick>
            </a:endParaRPr>
          </a:p>
          <a:p>
            <a:pPr marL="0" indent="0">
              <a:buNone/>
            </a:pPr>
            <a:endParaRPr lang="en-GB" dirty="0">
              <a:solidFill>
                <a:schemeClr val="bg1"/>
              </a:solidFill>
            </a:endParaRPr>
          </a:p>
        </p:txBody>
      </p:sp>
      <p:pic>
        <p:nvPicPr>
          <p:cNvPr id="5" name="Picture 4">
            <a:extLst>
              <a:ext uri="{FF2B5EF4-FFF2-40B4-BE49-F238E27FC236}">
                <a16:creationId xmlns:a16="http://schemas.microsoft.com/office/drawing/2014/main" id="{16068191-56BF-4319-A05E-E58BAD197E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8573" y="3993830"/>
            <a:ext cx="289308" cy="255064"/>
          </a:xfrm>
          <a:prstGeom prst="rect">
            <a:avLst/>
          </a:prstGeom>
        </p:spPr>
      </p:pic>
      <p:pic>
        <p:nvPicPr>
          <p:cNvPr id="6" name="Picture 5">
            <a:extLst>
              <a:ext uri="{FF2B5EF4-FFF2-40B4-BE49-F238E27FC236}">
                <a16:creationId xmlns:a16="http://schemas.microsoft.com/office/drawing/2014/main" id="{96B0F3CC-C5F7-4836-81CF-AF093362A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3723" y="2939627"/>
            <a:ext cx="159504" cy="257111"/>
          </a:xfrm>
          <a:prstGeom prst="rect">
            <a:avLst/>
          </a:prstGeom>
        </p:spPr>
      </p:pic>
      <p:pic>
        <p:nvPicPr>
          <p:cNvPr id="8" name="Picture 7">
            <a:extLst>
              <a:ext uri="{FF2B5EF4-FFF2-40B4-BE49-F238E27FC236}">
                <a16:creationId xmlns:a16="http://schemas.microsoft.com/office/drawing/2014/main" id="{13809913-BA43-4459-B473-90709133EF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2968" y="3563662"/>
            <a:ext cx="277080" cy="190776"/>
          </a:xfrm>
          <a:prstGeom prst="rect">
            <a:avLst/>
          </a:prstGeom>
        </p:spPr>
      </p:pic>
    </p:spTree>
    <p:extLst>
      <p:ext uri="{BB962C8B-B14F-4D97-AF65-F5344CB8AC3E}">
        <p14:creationId xmlns:p14="http://schemas.microsoft.com/office/powerpoint/2010/main" val="41858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indow, cartoon, house, screenshot&#10;&#10;Description automatically generated">
            <a:extLst>
              <a:ext uri="{FF2B5EF4-FFF2-40B4-BE49-F238E27FC236}">
                <a16:creationId xmlns:a16="http://schemas.microsoft.com/office/drawing/2014/main" id="{37D53DE2-34AB-5962-643D-90C52AD4A894}"/>
              </a:ext>
            </a:extLst>
          </p:cNvPr>
          <p:cNvPicPr>
            <a:picLocks noChangeAspect="1"/>
          </p:cNvPicPr>
          <p:nvPr/>
        </p:nvPicPr>
        <p:blipFill rotWithShape="1">
          <a:blip r:embed="rId3">
            <a:extLst>
              <a:ext uri="{28A0092B-C50C-407E-A947-70E740481C1C}">
                <a14:useLocalDpi xmlns:a14="http://schemas.microsoft.com/office/drawing/2010/main" val="0"/>
              </a:ext>
            </a:extLst>
          </a:blip>
          <a:srcRect l="86261" r="8339" b="12471"/>
          <a:stretch/>
        </p:blipFill>
        <p:spPr>
          <a:xfrm>
            <a:off x="0" y="-7808"/>
            <a:ext cx="12287250" cy="1417508"/>
          </a:xfrm>
          <a:prstGeom prst="rect">
            <a:avLst/>
          </a:prstGeom>
        </p:spPr>
      </p:pic>
      <p:sp>
        <p:nvSpPr>
          <p:cNvPr id="7" name="TextBox 6">
            <a:extLst>
              <a:ext uri="{FF2B5EF4-FFF2-40B4-BE49-F238E27FC236}">
                <a16:creationId xmlns:a16="http://schemas.microsoft.com/office/drawing/2014/main" id="{527981F0-1A98-4A70-9E9B-A2B240588F73}"/>
              </a:ext>
            </a:extLst>
          </p:cNvPr>
          <p:cNvSpPr txBox="1"/>
          <p:nvPr/>
        </p:nvSpPr>
        <p:spPr>
          <a:xfrm>
            <a:off x="642356" y="134147"/>
            <a:ext cx="10774064" cy="10030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alibri" panose="020F0502020204030204"/>
                <a:ea typeface="+mn-ea"/>
                <a:cs typeface="+mn-cs"/>
              </a:rPr>
              <a:t>TCPA’s work on planning for climate change </a:t>
            </a:r>
          </a:p>
        </p:txBody>
      </p:sp>
      <p:pic>
        <p:nvPicPr>
          <p:cNvPr id="2" name="Picture 1" descr="A cartoon of a propeller&#10;&#10;Description automatically generated with low confidence">
            <a:extLst>
              <a:ext uri="{FF2B5EF4-FFF2-40B4-BE49-F238E27FC236}">
                <a16:creationId xmlns:a16="http://schemas.microsoft.com/office/drawing/2014/main" id="{8606FFDD-E31F-6E69-E4E9-4E9EC298CE00}"/>
              </a:ext>
            </a:extLst>
          </p:cNvPr>
          <p:cNvPicPr>
            <a:picLocks noChangeAspect="1"/>
          </p:cNvPicPr>
          <p:nvPr/>
        </p:nvPicPr>
        <p:blipFill rotWithShape="1">
          <a:blip r:embed="rId4">
            <a:extLst>
              <a:ext uri="{28A0092B-C50C-407E-A947-70E740481C1C}">
                <a14:useLocalDpi xmlns:a14="http://schemas.microsoft.com/office/drawing/2010/main" val="0"/>
              </a:ext>
            </a:extLst>
          </a:blip>
          <a:srcRect l="38831" r="4232"/>
          <a:stretch/>
        </p:blipFill>
        <p:spPr>
          <a:xfrm>
            <a:off x="7953376" y="1409700"/>
            <a:ext cx="4256527" cy="5448299"/>
          </a:xfrm>
          <a:prstGeom prst="rect">
            <a:avLst/>
          </a:prstGeom>
        </p:spPr>
      </p:pic>
      <p:pic>
        <p:nvPicPr>
          <p:cNvPr id="3" name="Picture 2" descr="A picture containing text, boat&#10;&#10;Description automatically generated">
            <a:extLst>
              <a:ext uri="{FF2B5EF4-FFF2-40B4-BE49-F238E27FC236}">
                <a16:creationId xmlns:a16="http://schemas.microsoft.com/office/drawing/2014/main" id="{6B7573B9-7817-045A-D221-0EB2162554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5" y="1891503"/>
            <a:ext cx="2163974" cy="304966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F72F72C1-DC09-8380-D69B-FE53D515A070}"/>
              </a:ext>
            </a:extLst>
          </p:cNvPr>
          <p:cNvPicPr>
            <a:picLocks noChangeAspect="1"/>
          </p:cNvPicPr>
          <p:nvPr/>
        </p:nvPicPr>
        <p:blipFill rotWithShape="1">
          <a:blip r:embed="rId6"/>
          <a:srcRect l="32019" t="17333" r="37625" b="7031"/>
          <a:stretch/>
        </p:blipFill>
        <p:spPr bwMode="auto">
          <a:xfrm>
            <a:off x="2689059" y="1895075"/>
            <a:ext cx="2163974" cy="303272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7541FAA-3BF4-AB75-0A5E-59D531DEE717}"/>
              </a:ext>
            </a:extLst>
          </p:cNvPr>
          <p:cNvPicPr>
            <a:picLocks noChangeAspect="1"/>
          </p:cNvPicPr>
          <p:nvPr/>
        </p:nvPicPr>
        <p:blipFill>
          <a:blip r:embed="rId7"/>
          <a:stretch>
            <a:fillRect/>
          </a:stretch>
        </p:blipFill>
        <p:spPr>
          <a:xfrm>
            <a:off x="5110573" y="1891503"/>
            <a:ext cx="2163974" cy="3041586"/>
          </a:xfrm>
          <a:prstGeom prst="rect">
            <a:avLst/>
          </a:prstGeom>
        </p:spPr>
      </p:pic>
      <p:sp>
        <p:nvSpPr>
          <p:cNvPr id="10" name="TextBox 9">
            <a:extLst>
              <a:ext uri="{FF2B5EF4-FFF2-40B4-BE49-F238E27FC236}">
                <a16:creationId xmlns:a16="http://schemas.microsoft.com/office/drawing/2014/main" id="{9798DF0D-E260-BBBE-1EFD-2C749778F187}"/>
              </a:ext>
            </a:extLst>
          </p:cNvPr>
          <p:cNvSpPr txBox="1"/>
          <p:nvPr/>
        </p:nvSpPr>
        <p:spPr>
          <a:xfrm>
            <a:off x="191345" y="5036636"/>
            <a:ext cx="894360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Website</a:t>
            </a:r>
            <a:r>
              <a:rPr kumimoji="0" lang="en-GB" sz="2400" b="0"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GB" sz="2400" b="0"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rPr>
              <a:t>https://www.tcpa.org.uk/areas-of-work/climate-change/</a:t>
            </a:r>
            <a:endParaRPr kumimoji="0" lang="en-GB" sz="2400" b="0"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Twitter/X</a:t>
            </a:r>
            <a:r>
              <a:rPr kumimoji="0" lang="en-GB" sz="2400" b="0"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 @theTCPA</a:t>
            </a:r>
            <a:endParaRPr kumimoji="0" lang="en-GB" sz="2400" b="0"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LinkedIn</a:t>
            </a:r>
            <a:r>
              <a:rPr kumimoji="0" lang="en-GB" sz="2400" b="0" i="0" u="none" strike="noStrike" kern="1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GB" sz="2400" b="0" i="0" u="none" strike="noStrike" kern="100" cap="none" spc="0" normalizeH="0" baseline="0" noProof="0" dirty="0">
                <a:ln>
                  <a:noFill/>
                </a:ln>
                <a:solidFill>
                  <a:srgbClr val="002060"/>
                </a:solidFill>
                <a:effectLst/>
                <a:uLnTx/>
                <a:uFillTx/>
                <a:latin typeface="Roboto" panose="02000000000000000000" pitchFamily="2" charset="0"/>
                <a:ea typeface="Times New Roman" panose="02020603050405020304" pitchFamily="18" charset="0"/>
                <a:cs typeface="Times New Roman" panose="02020603050405020304" pitchFamily="18" charset="0"/>
              </a:rPr>
              <a:t>uk.linkedin.com/company/</a:t>
            </a:r>
            <a:r>
              <a:rPr kumimoji="0" lang="en-GB" sz="2400" b="0" i="0" u="none" strike="noStrike" kern="100" cap="none" spc="0" normalizeH="0" baseline="0" noProof="0" dirty="0" err="1">
                <a:ln>
                  <a:noFill/>
                </a:ln>
                <a:solidFill>
                  <a:srgbClr val="002060"/>
                </a:solidFill>
                <a:effectLst/>
                <a:uLnTx/>
                <a:uFillTx/>
                <a:latin typeface="Roboto" panose="02000000000000000000" pitchFamily="2" charset="0"/>
                <a:ea typeface="Times New Roman" panose="02020603050405020304" pitchFamily="18" charset="0"/>
                <a:cs typeface="Times New Roman" panose="02020603050405020304" pitchFamily="18" charset="0"/>
              </a:rPr>
              <a:t>tcpa</a:t>
            </a:r>
            <a:endParaRPr kumimoji="0" lang="en-GB" sz="2400" b="0"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2029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6FB8-17C0-6F18-E78E-C5E75FA24D77}"/>
              </a:ext>
            </a:extLst>
          </p:cNvPr>
          <p:cNvSpPr>
            <a:spLocks noGrp="1"/>
          </p:cNvSpPr>
          <p:nvPr>
            <p:ph type="title"/>
          </p:nvPr>
        </p:nvSpPr>
        <p:spPr/>
        <p:txBody>
          <a:bodyPr/>
          <a:lstStyle/>
          <a:p>
            <a:r>
              <a:rPr lang="en-GB" dirty="0"/>
              <a:t>Listed Buildings</a:t>
            </a:r>
          </a:p>
        </p:txBody>
      </p:sp>
      <p:sp>
        <p:nvSpPr>
          <p:cNvPr id="3" name="Content Placeholder 2">
            <a:extLst>
              <a:ext uri="{FF2B5EF4-FFF2-40B4-BE49-F238E27FC236}">
                <a16:creationId xmlns:a16="http://schemas.microsoft.com/office/drawing/2014/main" id="{8B78547F-326C-FA66-B63A-A08547CCE432}"/>
              </a:ext>
            </a:extLst>
          </p:cNvPr>
          <p:cNvSpPr>
            <a:spLocks noGrp="1"/>
          </p:cNvSpPr>
          <p:nvPr>
            <p:ph idx="1"/>
          </p:nvPr>
        </p:nvSpPr>
        <p:spPr/>
        <p:txBody>
          <a:bodyPr>
            <a:normAutofit fontScale="92500" lnSpcReduction="10000"/>
          </a:bodyPr>
          <a:lstStyle/>
          <a:p>
            <a:pPr>
              <a:lnSpc>
                <a:spcPct val="110000"/>
              </a:lnSpc>
              <a:spcBef>
                <a:spcPts val="500"/>
              </a:spcBef>
            </a:pPr>
            <a:r>
              <a:rPr lang="en-GB" dirty="0"/>
              <a:t>A listed building is one of special architectural or historic interest which is included in the register held by Historic England.</a:t>
            </a:r>
          </a:p>
          <a:p>
            <a:pPr>
              <a:lnSpc>
                <a:spcPct val="110000"/>
              </a:lnSpc>
              <a:spcBef>
                <a:spcPts val="500"/>
              </a:spcBef>
            </a:pPr>
            <a:r>
              <a:rPr lang="en-GB" dirty="0"/>
              <a:t>Buildings can be listed at Grade II, II* or I.</a:t>
            </a:r>
          </a:p>
          <a:p>
            <a:pPr>
              <a:lnSpc>
                <a:spcPct val="110000"/>
              </a:lnSpc>
              <a:spcBef>
                <a:spcPts val="500"/>
              </a:spcBef>
            </a:pPr>
            <a:endParaRPr lang="en-GB" dirty="0"/>
          </a:p>
          <a:p>
            <a:pPr lvl="1">
              <a:lnSpc>
                <a:spcPct val="110000"/>
              </a:lnSpc>
            </a:pPr>
            <a:r>
              <a:rPr lang="en-GB" dirty="0"/>
              <a:t>Grade I buildings are of exceptional interest - only around 2.5% of listed buildings are Grade I</a:t>
            </a:r>
          </a:p>
          <a:p>
            <a:pPr lvl="1">
              <a:lnSpc>
                <a:spcPct val="110000"/>
              </a:lnSpc>
            </a:pPr>
            <a:r>
              <a:rPr lang="en-GB" dirty="0"/>
              <a:t>Grade II* buildings are particularly important buildings of more than special interest – around 5.8% of listed buildings are Grade II*</a:t>
            </a:r>
          </a:p>
          <a:p>
            <a:pPr lvl="1">
              <a:lnSpc>
                <a:spcPct val="110000"/>
              </a:lnSpc>
            </a:pPr>
            <a:r>
              <a:rPr lang="en-GB" dirty="0"/>
              <a:t>Grade II buildings are of special interest – around 91.7% of all listed buildings are in this class and it is the most likely grade of listing for a home owner</a:t>
            </a:r>
          </a:p>
          <a:p>
            <a:pPr marL="0" indent="0">
              <a:lnSpc>
                <a:spcPct val="110000"/>
              </a:lnSpc>
              <a:spcBef>
                <a:spcPts val="500"/>
              </a:spcBef>
              <a:buNone/>
            </a:pPr>
            <a:endParaRPr lang="en-GB" dirty="0"/>
          </a:p>
        </p:txBody>
      </p:sp>
    </p:spTree>
    <p:extLst>
      <p:ext uri="{BB962C8B-B14F-4D97-AF65-F5344CB8AC3E}">
        <p14:creationId xmlns:p14="http://schemas.microsoft.com/office/powerpoint/2010/main" val="2635935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53F5-CE93-8058-1FBD-9D36DAC6BE07}"/>
              </a:ext>
            </a:extLst>
          </p:cNvPr>
          <p:cNvSpPr>
            <a:spLocks noGrp="1"/>
          </p:cNvSpPr>
          <p:nvPr>
            <p:ph type="title"/>
          </p:nvPr>
        </p:nvSpPr>
        <p:spPr/>
        <p:txBody>
          <a:bodyPr/>
          <a:lstStyle/>
          <a:p>
            <a:r>
              <a:rPr lang="en-GB" dirty="0"/>
              <a:t>Listed Buildings and Improvement</a:t>
            </a:r>
          </a:p>
        </p:txBody>
      </p:sp>
      <p:sp>
        <p:nvSpPr>
          <p:cNvPr id="3" name="Content Placeholder 2">
            <a:extLst>
              <a:ext uri="{FF2B5EF4-FFF2-40B4-BE49-F238E27FC236}">
                <a16:creationId xmlns:a16="http://schemas.microsoft.com/office/drawing/2014/main" id="{D7BA1B09-C669-66EB-4DCA-6079F48DEE63}"/>
              </a:ext>
            </a:extLst>
          </p:cNvPr>
          <p:cNvSpPr>
            <a:spLocks noGrp="1"/>
          </p:cNvSpPr>
          <p:nvPr>
            <p:ph idx="1"/>
          </p:nvPr>
        </p:nvSpPr>
        <p:spPr/>
        <p:txBody>
          <a:bodyPr>
            <a:normAutofit/>
          </a:bodyPr>
          <a:lstStyle/>
          <a:p>
            <a:pPr marL="0" indent="0">
              <a:buNone/>
            </a:pPr>
            <a:r>
              <a:rPr lang="en-GB" i="1" dirty="0">
                <a:latin typeface="+mj-lt"/>
              </a:rPr>
              <a:t>From Historic England:</a:t>
            </a:r>
          </a:p>
          <a:p>
            <a:pPr marL="0" indent="0">
              <a:buNone/>
            </a:pPr>
            <a:r>
              <a:rPr lang="en-GB" dirty="0">
                <a:latin typeface="+mj-lt"/>
              </a:rPr>
              <a:t>“</a:t>
            </a:r>
            <a:r>
              <a:rPr lang="en-GB" b="0" i="0" dirty="0">
                <a:solidFill>
                  <a:srgbClr val="151515"/>
                </a:solidFill>
                <a:effectLst/>
                <a:latin typeface="+mj-lt"/>
              </a:rPr>
              <a:t>Listed buildings can be enjoyed and used, like any other building. </a:t>
            </a:r>
          </a:p>
          <a:p>
            <a:pPr marL="0" indent="0">
              <a:buNone/>
            </a:pPr>
            <a:r>
              <a:rPr lang="en-GB" b="0" i="0" dirty="0">
                <a:solidFill>
                  <a:srgbClr val="151515"/>
                </a:solidFill>
                <a:effectLst/>
                <a:latin typeface="+mj-lt"/>
              </a:rPr>
              <a:t>Listing doesn’t prevent any change or freeze a building in time, it simply means that listed building consent must be applied for in order to make any changes to that building which might affect its character as a building of special interest.</a:t>
            </a:r>
          </a:p>
          <a:p>
            <a:pPr marL="0" indent="0">
              <a:buNone/>
            </a:pPr>
            <a:r>
              <a:rPr lang="en-GB" b="0" i="0" dirty="0">
                <a:solidFill>
                  <a:srgbClr val="151515"/>
                </a:solidFill>
                <a:effectLst/>
                <a:latin typeface="+mj-lt"/>
              </a:rPr>
              <a:t>Listing status covers the entire building, so works which require consent might include the replacement of windows and internal alterations, for example.”</a:t>
            </a:r>
          </a:p>
          <a:p>
            <a:pPr marL="0" indent="0">
              <a:buNone/>
            </a:pPr>
            <a:r>
              <a:rPr lang="en-GB" sz="2000" dirty="0">
                <a:latin typeface="+mj-lt"/>
                <a:hlinkClick r:id="rId2"/>
              </a:rPr>
              <a:t>https://historicengland.org.uk/listing/what-is-designation/listed-buildings/#b5797b67</a:t>
            </a:r>
            <a:endParaRPr lang="en-GB" sz="2000" dirty="0">
              <a:latin typeface="+mj-lt"/>
            </a:endParaRPr>
          </a:p>
        </p:txBody>
      </p:sp>
    </p:spTree>
    <p:extLst>
      <p:ext uri="{BB962C8B-B14F-4D97-AF65-F5344CB8AC3E}">
        <p14:creationId xmlns:p14="http://schemas.microsoft.com/office/powerpoint/2010/main" val="1668172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k6mx83r5paxdpuy8ve5k3fyejg3voh"/>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amp;NES Corporate Theme">
  <a:themeElements>
    <a:clrScheme name="Custom 2">
      <a:dk1>
        <a:sysClr val="windowText" lastClr="000000"/>
      </a:dk1>
      <a:lt1>
        <a:sysClr val="window" lastClr="FFFFFF"/>
      </a:lt1>
      <a:dk2>
        <a:srgbClr val="3D3D3D"/>
      </a:dk2>
      <a:lt2>
        <a:srgbClr val="EBEBEB"/>
      </a:lt2>
      <a:accent1>
        <a:srgbClr val="00AE40"/>
      </a:accent1>
      <a:accent2>
        <a:srgbClr val="00AE40"/>
      </a:accent2>
      <a:accent3>
        <a:srgbClr val="00AEEE"/>
      </a:accent3>
      <a:accent4>
        <a:srgbClr val="E3AC5B"/>
      </a:accent4>
      <a:accent5>
        <a:srgbClr val="C67F7A"/>
      </a:accent5>
      <a:accent6>
        <a:srgbClr val="5A8071"/>
      </a:accent6>
      <a:hlink>
        <a:srgbClr val="828282"/>
      </a:hlink>
      <a:folHlink>
        <a:srgbClr val="A5A5A5"/>
      </a:folHlink>
    </a:clrScheme>
    <a:fontScheme name="Custom 1">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amp;NES Corporate Theme" id="{166DC0A4-5A8C-4183-99B9-8A6FB5973894}" vid="{C9DEC18A-C1CF-4F94-855C-51C130CC6590}"/>
    </a:ext>
  </a:ext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H Powerpoint Template " id="{DFC9098F-0E6A-452F-8F39-B22B2EAED9CA}" vid="{0864F0BF-8972-4EF1-97FE-FD8715433310}"/>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webextension1.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12.png"/></Relationships>
</file>

<file path=ppt/webextensions/webextension1.xml><?xml version="1.0" encoding="utf-8"?>
<we:webextension xmlns:we="http://schemas.microsoft.com/office/webextensions/webextension/2010/11" id="{D0008F3D-08F1-451C-B201-CFF2855F39CC}">
  <we:reference id="wa104379261" version="4.3.0.0" store="en-US" storeType="OMEX"/>
  <we:alternateReferences>
    <we:reference id="WA104379261" version="4.3.0.0" store="" storeType="OMEX"/>
  </we:alternateReferences>
  <we:properties>
    <we:property name="MENTIMETER_QUESTION_ID_KEY" value="&quot;dod4oo895d6s&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F2B3154F-05EE-4AD4-833F-F73716F5A518}">
  <we:reference id="wa104379261" version="4.3.0.0" store="en-US" storeType="OMEX"/>
  <we:alternateReferences>
    <we:reference id="WA104379261" version="4.3.0.0" store="" storeType="OMEX"/>
  </we:alternateReferences>
  <we:properties>
    <we:property name="MENTIMETER_QUESTION_ID_KEY" value="&quot;vip9a5pi4ygv&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5A9AD7-0E2A-4624-9FDF-571B3ACC3248}">
  <ds:schemaRefs>
    <ds:schemaRef ds:uri="http://schemas.microsoft.com/sharepoint/v3/contenttype/forms"/>
  </ds:schemaRefs>
</ds:datastoreItem>
</file>

<file path=customXml/itemProps2.xml><?xml version="1.0" encoding="utf-8"?>
<ds:datastoreItem xmlns:ds="http://schemas.openxmlformats.org/officeDocument/2006/customXml" ds:itemID="{3E0F261A-357F-41B6-B0B1-F401BFDE4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2b450-505b-41b4-bae7-dfeb254f3094"/>
    <ds:schemaRef ds:uri="ae11946e-e2fd-4c60-8682-e4a1ed729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108</TotalTime>
  <Words>6221</Words>
  <Application>Microsoft Office PowerPoint</Application>
  <PresentationFormat>Widescreen</PresentationFormat>
  <Paragraphs>584</Paragraphs>
  <Slides>72</Slides>
  <Notes>41</Notes>
  <HiddenSlides>0</HiddenSlides>
  <MMClips>1</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0</vt:i4>
      </vt:variant>
      <vt:variant>
        <vt:lpstr>Slide Titles</vt:lpstr>
      </vt:variant>
      <vt:variant>
        <vt:i4>72</vt:i4>
      </vt:variant>
    </vt:vector>
  </HeadingPairs>
  <TitlesOfParts>
    <vt:vector size="95" baseType="lpstr">
      <vt:lpstr>Aptos</vt:lpstr>
      <vt:lpstr>Aptos Display</vt:lpstr>
      <vt:lpstr>Arial</vt:lpstr>
      <vt:lpstr>Calibri</vt:lpstr>
      <vt:lpstr>Calibri Light</vt:lpstr>
      <vt:lpstr>Century Gothic</vt:lpstr>
      <vt:lpstr>Frutiger 45 Light</vt:lpstr>
      <vt:lpstr>Georgia Pro Cond Semibold</vt:lpstr>
      <vt:lpstr>Roboto</vt:lpstr>
      <vt:lpstr>Segoe UI</vt:lpstr>
      <vt:lpstr>Segoe UI Semilight</vt:lpstr>
      <vt:lpstr>Times New Roman</vt:lpstr>
      <vt:lpstr>Trebuchet MS</vt:lpstr>
      <vt:lpstr>Vrinda</vt:lpstr>
      <vt:lpstr>Wingdings</vt:lpstr>
      <vt:lpstr>Wingdings 2</vt:lpstr>
      <vt:lpstr>office theme</vt:lpstr>
      <vt:lpstr>B&amp;NES Corporate Theme</vt:lpstr>
      <vt:lpstr>1_Office Theme</vt:lpstr>
      <vt:lpstr>2_Office Theme</vt:lpstr>
      <vt:lpstr>2_Custom Design</vt:lpstr>
      <vt:lpstr>3_Office Theme</vt:lpstr>
      <vt:lpstr>4_Office Theme</vt:lpstr>
      <vt:lpstr>Innovations in Retrofit Advice: Retrofit, Planning &amp; Historic Housing</vt:lpstr>
      <vt:lpstr>Celia Davis Town and Country Planning Association</vt:lpstr>
      <vt:lpstr>PowerPoint Presentation</vt:lpstr>
      <vt:lpstr>Kate Royston Tamar Energy Community </vt:lpstr>
      <vt:lpstr>Traditional &amp; listed buildings and retrofit</vt:lpstr>
      <vt:lpstr>Introduction to Retrofitting</vt:lpstr>
      <vt:lpstr>Traditional Buildings</vt:lpstr>
      <vt:lpstr>Listed Buildings</vt:lpstr>
      <vt:lpstr>Listed Buildings and Improvement</vt:lpstr>
      <vt:lpstr>Understanding Traditional Buildings</vt:lpstr>
      <vt:lpstr>Respected, Valued and Understood</vt:lpstr>
      <vt:lpstr>A different approach for traditional buildings?</vt:lpstr>
      <vt:lpstr>Home maintenance</vt:lpstr>
      <vt:lpstr>Fabric First – Energy use in the home</vt:lpstr>
      <vt:lpstr>Fabric First – Reducing heat loss</vt:lpstr>
      <vt:lpstr>Ventilation and Damp</vt:lpstr>
      <vt:lpstr>Renewable heating and hot water</vt:lpstr>
      <vt:lpstr>Heating controls and heat emitters</vt:lpstr>
      <vt:lpstr>Supporting Householders in Traditional Buildings</vt:lpstr>
      <vt:lpstr>Useful Resources</vt:lpstr>
      <vt:lpstr>Alexandra Best Bath &amp; North East Somerset Council</vt:lpstr>
      <vt:lpstr>Barriers to Policy Communication</vt:lpstr>
      <vt:lpstr>The Background – Retrofit of Historic Homes</vt:lpstr>
      <vt:lpstr>Historic England – Barriers to LBC &amp; Retrofit</vt:lpstr>
      <vt:lpstr>Green Heritage Homes – Project Audience &amp; Knowledge</vt:lpstr>
      <vt:lpstr>Listed Building Consent: The Planning Process</vt:lpstr>
      <vt:lpstr>PowerPoint Presentation</vt:lpstr>
      <vt:lpstr>Green Heritage Homes – Key Project Actions</vt:lpstr>
      <vt:lpstr>Level 0 Pre-App Site Visit &amp; Listed Building Energy Champions</vt:lpstr>
      <vt:lpstr>Level 0 Pre-App &amp; Energy Champions – Typologies</vt:lpstr>
      <vt:lpstr>Level 0 Pre-App &amp; Energy Champions – Initial Findings</vt:lpstr>
      <vt:lpstr>Level 0 Pre-App &amp; Energy Champions – Initial Findings </vt:lpstr>
      <vt:lpstr>Level 0 Pre-App &amp; Energy Champions – Initial Findings </vt:lpstr>
      <vt:lpstr>Level 0 Pre-App – Conservation Officer Recommendations</vt:lpstr>
      <vt:lpstr>Case Study: 97 Bailbrook Lane</vt:lpstr>
      <vt:lpstr>Case Study: 97 Bailbrook Lane</vt:lpstr>
      <vt:lpstr>Landlords – Minimum Energy Efficiency Standards (MEES)</vt:lpstr>
      <vt:lpstr>Project Findings &amp; Next Steps</vt:lpstr>
      <vt:lpstr>Kate Elliott-Rudder and Neil Best Centre for Sustainable Energy </vt:lpstr>
      <vt:lpstr>‘Not-Yet-Green’ Open Homes</vt:lpstr>
      <vt:lpstr>PowerPoint Presentation</vt:lpstr>
      <vt:lpstr>West of England Local Energy Advice Demonstrator (LEAD)</vt:lpstr>
      <vt:lpstr>Not Yet Green Open Homes</vt:lpstr>
      <vt:lpstr>Case study: Sustainable Clevedon Not-Yet-Green Open Home</vt:lpstr>
      <vt:lpstr>PowerPoint Presentation</vt:lpstr>
      <vt:lpstr>PowerPoint Presentation</vt:lpstr>
      <vt:lpstr>Public response</vt:lpstr>
      <vt:lpstr>Why a Not Yet Green approach?</vt:lpstr>
      <vt:lpstr>Reflections</vt:lpstr>
      <vt:lpstr>What is maladaptation?</vt:lpstr>
      <vt:lpstr>Why do we need to be aware of maladaptation?</vt:lpstr>
      <vt:lpstr>PowerPoint Presentation</vt:lpstr>
      <vt:lpstr>PowerPoint Presentation</vt:lpstr>
      <vt:lpstr>PowerPoint Presentation</vt:lpstr>
      <vt:lpstr>Conclusion</vt:lpstr>
      <vt:lpstr>PowerPoint Presentation</vt:lpstr>
      <vt:lpstr>Sara Grimes Bath and West Community Energy</vt:lpstr>
      <vt:lpstr>PowerPoint Presentation</vt:lpstr>
      <vt:lpstr>Contents</vt:lpstr>
      <vt:lpstr>The Skills Gap: Whole Sector</vt:lpstr>
      <vt:lpstr>The Skills Gap: The Experts</vt:lpstr>
      <vt:lpstr>Project Aim: Create a shared, positive understanding</vt:lpstr>
      <vt:lpstr>Upskilling: Partnership</vt:lpstr>
      <vt:lpstr>Upskilling: Being Trained </vt:lpstr>
      <vt:lpstr>Upskilling: Joint working</vt:lpstr>
      <vt:lpstr>Upskilling: Peer to Peer</vt:lpstr>
      <vt:lpstr>Upskilling: Simplifying</vt:lpstr>
      <vt:lpstr>PowerPoint Presentation</vt:lpstr>
      <vt:lpstr>Do get in touch!</vt:lpstr>
      <vt:lpstr>PowerPoint Presentation</vt:lpstr>
      <vt:lpstr>Contact us and sign up to our newsletter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Retrofit Advice: Retrofit, Planning &amp; Historic Housing</dc:title>
  <dc:creator>Samuel Porter</dc:creator>
  <cp:lastModifiedBy>Samuel Porter</cp:lastModifiedBy>
  <cp:revision>11</cp:revision>
  <dcterms:created xsi:type="dcterms:W3CDTF">2024-10-22T08:42:15Z</dcterms:created>
  <dcterms:modified xsi:type="dcterms:W3CDTF">2024-10-23T08:19:40Z</dcterms:modified>
</cp:coreProperties>
</file>