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83" r:id="rId3"/>
  </p:sldMasterIdLst>
  <p:notesMasterIdLst>
    <p:notesMasterId r:id="rId52"/>
  </p:notesMasterIdLst>
  <p:sldIdLst>
    <p:sldId id="652" r:id="rId4"/>
    <p:sldId id="2146846661" r:id="rId5"/>
    <p:sldId id="257" r:id="rId6"/>
    <p:sldId id="533" r:id="rId7"/>
    <p:sldId id="593" r:id="rId8"/>
    <p:sldId id="551" r:id="rId9"/>
    <p:sldId id="560" r:id="rId10"/>
    <p:sldId id="584" r:id="rId11"/>
    <p:sldId id="613" r:id="rId12"/>
    <p:sldId id="585" r:id="rId13"/>
    <p:sldId id="612" r:id="rId14"/>
    <p:sldId id="614" r:id="rId15"/>
    <p:sldId id="425" r:id="rId16"/>
    <p:sldId id="264" r:id="rId17"/>
    <p:sldId id="566" r:id="rId18"/>
    <p:sldId id="615" r:id="rId19"/>
    <p:sldId id="567" r:id="rId20"/>
    <p:sldId id="616" r:id="rId21"/>
    <p:sldId id="602" r:id="rId22"/>
    <p:sldId id="578" r:id="rId23"/>
    <p:sldId id="600" r:id="rId24"/>
    <p:sldId id="410" r:id="rId25"/>
    <p:sldId id="2147377462" r:id="rId26"/>
    <p:sldId id="2147377476" r:id="rId27"/>
    <p:sldId id="268" r:id="rId28"/>
    <p:sldId id="359" r:id="rId29"/>
    <p:sldId id="360" r:id="rId30"/>
    <p:sldId id="371" r:id="rId31"/>
    <p:sldId id="372" r:id="rId32"/>
    <p:sldId id="373" r:id="rId33"/>
    <p:sldId id="370" r:id="rId34"/>
    <p:sldId id="374" r:id="rId35"/>
    <p:sldId id="2147377463" r:id="rId36"/>
    <p:sldId id="287" r:id="rId37"/>
    <p:sldId id="288" r:id="rId38"/>
    <p:sldId id="290" r:id="rId39"/>
    <p:sldId id="258" r:id="rId40"/>
    <p:sldId id="618" r:id="rId41"/>
    <p:sldId id="289" r:id="rId42"/>
    <p:sldId id="259" r:id="rId43"/>
    <p:sldId id="260" r:id="rId44"/>
    <p:sldId id="291" r:id="rId45"/>
    <p:sldId id="619" r:id="rId46"/>
    <p:sldId id="286" r:id="rId47"/>
    <p:sldId id="265" r:id="rId48"/>
    <p:sldId id="262" r:id="rId49"/>
    <p:sldId id="2147377475" r:id="rId50"/>
    <p:sldId id="214737746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27FEE7-C79A-52B1-CA60-CDC7133A06A2}" v="4" dt="2025-01-29T15:28:25.0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9" d="100"/>
          <a:sy n="59" d="100"/>
        </p:scale>
        <p:origin x="73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microsoft.com/office/2016/11/relationships/changesInfo" Target="changesInfos/changesInfo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ina Gray" userId="S::georgina.gray@westofengland-ca.gov.uk::f2248d0c-7c3e-45eb-942f-e07c645a2240" providerId="AD" clId="Web-{9027FEE7-C79A-52B1-CA60-CDC7133A06A2}"/>
    <pc:docChg chg="delSld modSld">
      <pc:chgData name="Georgina Gray" userId="S::georgina.gray@westofengland-ca.gov.uk::f2248d0c-7c3e-45eb-942f-e07c645a2240" providerId="AD" clId="Web-{9027FEE7-C79A-52B1-CA60-CDC7133A06A2}" dt="2025-01-29T15:28:25.045" v="3"/>
      <pc:docMkLst>
        <pc:docMk/>
      </pc:docMkLst>
      <pc:sldChg chg="del">
        <pc:chgData name="Georgina Gray" userId="S::georgina.gray@westofengland-ca.gov.uk::f2248d0c-7c3e-45eb-942f-e07c645a2240" providerId="AD" clId="Web-{9027FEE7-C79A-52B1-CA60-CDC7133A06A2}" dt="2025-01-29T15:28:25.045" v="3"/>
        <pc:sldMkLst>
          <pc:docMk/>
          <pc:sldMk cId="3969728477" sldId="256"/>
        </pc:sldMkLst>
      </pc:sldChg>
      <pc:sldChg chg="modSp">
        <pc:chgData name="Georgina Gray" userId="S::georgina.gray@westofengland-ca.gov.uk::f2248d0c-7c3e-45eb-942f-e07c645a2240" providerId="AD" clId="Web-{9027FEE7-C79A-52B1-CA60-CDC7133A06A2}" dt="2025-01-29T15:27:59.528" v="2" actId="20577"/>
        <pc:sldMkLst>
          <pc:docMk/>
          <pc:sldMk cId="3976316861" sldId="2147377463"/>
        </pc:sldMkLst>
        <pc:spChg chg="mod">
          <ac:chgData name="Georgina Gray" userId="S::georgina.gray@westofengland-ca.gov.uk::f2248d0c-7c3e-45eb-942f-e07c645a2240" providerId="AD" clId="Web-{9027FEE7-C79A-52B1-CA60-CDC7133A06A2}" dt="2025-01-29T15:27:59.528" v="2" actId="20577"/>
          <ac:spMkLst>
            <pc:docMk/>
            <pc:sldMk cId="3976316861" sldId="2147377463"/>
            <ac:spMk id="2" creationId="{5D26B9C8-B401-718F-4631-607BB0D82EEE}"/>
          </ac:spMkLst>
        </pc:spChg>
      </pc:sldChg>
    </pc:docChg>
  </pc:docChgLst>
  <pc:docChgLst>
    <pc:chgData name="Jason King" userId="084e1db0-c8c8-48aa-b0b5-31857ec9d8a0" providerId="ADAL" clId="{B8CB7797-D267-4243-911A-0D150A0BD988}"/>
    <pc:docChg chg="modSld">
      <pc:chgData name="Jason King" userId="084e1db0-c8c8-48aa-b0b5-31857ec9d8a0" providerId="ADAL" clId="{B8CB7797-D267-4243-911A-0D150A0BD988}" dt="2025-01-22T13:45:01.990" v="0" actId="20577"/>
      <pc:docMkLst>
        <pc:docMk/>
      </pc:docMkLst>
      <pc:sldChg chg="modSp mod">
        <pc:chgData name="Jason King" userId="084e1db0-c8c8-48aa-b0b5-31857ec9d8a0" providerId="ADAL" clId="{B8CB7797-D267-4243-911A-0D150A0BD988}" dt="2025-01-22T13:45:01.990" v="0" actId="20577"/>
        <pc:sldMkLst>
          <pc:docMk/>
          <pc:sldMk cId="2645557177" sldId="2146846661"/>
        </pc:sldMkLst>
        <pc:spChg chg="mod">
          <ac:chgData name="Jason King" userId="084e1db0-c8c8-48aa-b0b5-31857ec9d8a0" providerId="ADAL" clId="{B8CB7797-D267-4243-911A-0D150A0BD988}" dt="2025-01-22T13:45:01.990" v="0" actId="20577"/>
          <ac:spMkLst>
            <pc:docMk/>
            <pc:sldMk cId="2645557177" sldId="2146846661"/>
            <ac:spMk id="2" creationId="{5D26B9C8-B401-718F-4631-607BB0D82EEE}"/>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 Id="rId4" Type="http://schemas.openxmlformats.org/officeDocument/2006/relationships/image" Target="../media/image22.jpeg"/></Relationships>
</file>

<file path=ppt/diagrams/_rels/data3.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 Id="rId4" Type="http://schemas.openxmlformats.org/officeDocument/2006/relationships/image" Target="../media/image22.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65FE9E-4A99-4800-A373-BFFB0607D9B1}" type="doc">
      <dgm:prSet loTypeId="urn:microsoft.com/office/officeart/2005/8/layout/pList2" loCatId="list" qsTypeId="urn:microsoft.com/office/officeart/2005/8/quickstyle/simple1" qsCatId="simple" csTypeId="urn:microsoft.com/office/officeart/2005/8/colors/accent1_2" csCatId="accent1" phldr="1"/>
      <dgm:spPr/>
    </dgm:pt>
    <dgm:pt modelId="{A027BB3F-8DCC-4074-BD73-07077ACD8E69}">
      <dgm:prSet phldrT="[Text]"/>
      <dgm:spPr/>
      <dgm:t>
        <a:bodyPr/>
        <a:lstStyle/>
        <a:p>
          <a:r>
            <a:rPr lang="en-GB" dirty="0"/>
            <a:t>Transport - </a:t>
          </a:r>
          <a:r>
            <a:rPr lang="en-GB" altLang="en-US" dirty="0"/>
            <a:t>45% reduction in vehicle miles</a:t>
          </a:r>
          <a:endParaRPr lang="en-GB" dirty="0"/>
        </a:p>
      </dgm:t>
    </dgm:pt>
    <dgm:pt modelId="{0E7B492B-7484-49B8-9D75-336628F609CD}" type="parTrans" cxnId="{A4037621-5FE3-48A5-8582-981A3AC43B66}">
      <dgm:prSet/>
      <dgm:spPr/>
      <dgm:t>
        <a:bodyPr/>
        <a:lstStyle/>
        <a:p>
          <a:endParaRPr lang="en-GB"/>
        </a:p>
      </dgm:t>
    </dgm:pt>
    <dgm:pt modelId="{86CB0D52-1D19-4BDD-A734-005D5E799D5A}" type="sibTrans" cxnId="{A4037621-5FE3-48A5-8582-981A3AC43B66}">
      <dgm:prSet/>
      <dgm:spPr/>
      <dgm:t>
        <a:bodyPr/>
        <a:lstStyle/>
        <a:p>
          <a:endParaRPr lang="en-GB"/>
        </a:p>
      </dgm:t>
    </dgm:pt>
    <dgm:pt modelId="{E2D9AA39-76C2-467B-87B7-27D8A0DAE4B7}">
      <dgm:prSet phldrT="[Text]"/>
      <dgm:spPr/>
      <dgm:t>
        <a:bodyPr/>
        <a:lstStyle/>
        <a:p>
          <a:r>
            <a:rPr lang="en-GB" dirty="0"/>
            <a:t>Energy – renewable energy for heating and hot water and no fossil fuels for all households</a:t>
          </a:r>
        </a:p>
      </dgm:t>
    </dgm:pt>
    <dgm:pt modelId="{BD060817-B06C-4F70-8AEB-272C76AAEC15}" type="parTrans" cxnId="{B94C3AFA-F273-4198-9B5B-1A598ADD459D}">
      <dgm:prSet/>
      <dgm:spPr/>
      <dgm:t>
        <a:bodyPr/>
        <a:lstStyle/>
        <a:p>
          <a:endParaRPr lang="en-GB"/>
        </a:p>
      </dgm:t>
    </dgm:pt>
    <dgm:pt modelId="{5498D708-E8E0-407F-9FAC-EE95461677B8}" type="sibTrans" cxnId="{B94C3AFA-F273-4198-9B5B-1A598ADD459D}">
      <dgm:prSet/>
      <dgm:spPr/>
      <dgm:t>
        <a:bodyPr/>
        <a:lstStyle/>
        <a:p>
          <a:endParaRPr lang="en-GB"/>
        </a:p>
      </dgm:t>
    </dgm:pt>
    <dgm:pt modelId="{B5355007-9CD9-4AA7-8DE6-CCE996CC460F}">
      <dgm:prSet phldrT="[Text]"/>
      <dgm:spPr/>
      <dgm:t>
        <a:bodyPr/>
        <a:lstStyle/>
        <a:p>
          <a:r>
            <a:rPr lang="en-GB" dirty="0"/>
            <a:t>Waste – at least </a:t>
          </a:r>
          <a:r>
            <a:rPr lang="en-GB" altLang="en-US" dirty="0"/>
            <a:t>65% of all waste is repaired, recycled or reused</a:t>
          </a:r>
          <a:endParaRPr lang="en-GB" dirty="0"/>
        </a:p>
      </dgm:t>
    </dgm:pt>
    <dgm:pt modelId="{3A1C0FDE-2248-4358-BA51-538ED1C9415E}" type="parTrans" cxnId="{1FFC365D-0611-4893-95B5-28F9B17676EA}">
      <dgm:prSet/>
      <dgm:spPr/>
      <dgm:t>
        <a:bodyPr/>
        <a:lstStyle/>
        <a:p>
          <a:endParaRPr lang="en-GB"/>
        </a:p>
      </dgm:t>
    </dgm:pt>
    <dgm:pt modelId="{733AFD36-A584-42B5-82B0-1CBE98243E2B}" type="sibTrans" cxnId="{1FFC365D-0611-4893-95B5-28F9B17676EA}">
      <dgm:prSet/>
      <dgm:spPr/>
      <dgm:t>
        <a:bodyPr/>
        <a:lstStyle/>
        <a:p>
          <a:endParaRPr lang="en-GB"/>
        </a:p>
      </dgm:t>
    </dgm:pt>
    <dgm:pt modelId="{F9F2B0F5-58C0-4BA8-8928-E0EE0AF73825}">
      <dgm:prSet phldrT="[Text]"/>
      <dgm:spPr/>
      <dgm:t>
        <a:bodyPr/>
        <a:lstStyle/>
        <a:p>
          <a:r>
            <a:rPr lang="en-GB" dirty="0"/>
            <a:t>Nature – enhance </a:t>
          </a:r>
          <a:r>
            <a:rPr lang="en-GB" altLang="en-US" dirty="0"/>
            <a:t>biodiversity by 30% through nature restoration, protection and enhancement </a:t>
          </a:r>
          <a:endParaRPr lang="en-GB" dirty="0"/>
        </a:p>
      </dgm:t>
    </dgm:pt>
    <dgm:pt modelId="{132F3282-0544-4E5E-BAFF-BE9A636F2098}" type="parTrans" cxnId="{0F972AD7-BD13-45A5-B00F-D6D789D82493}">
      <dgm:prSet/>
      <dgm:spPr/>
      <dgm:t>
        <a:bodyPr/>
        <a:lstStyle/>
        <a:p>
          <a:endParaRPr lang="en-GB"/>
        </a:p>
      </dgm:t>
    </dgm:pt>
    <dgm:pt modelId="{4928F3C9-EE52-44DB-AE6D-93ACE5696017}" type="sibTrans" cxnId="{0F972AD7-BD13-45A5-B00F-D6D789D82493}">
      <dgm:prSet/>
      <dgm:spPr/>
      <dgm:t>
        <a:bodyPr/>
        <a:lstStyle/>
        <a:p>
          <a:endParaRPr lang="en-GB"/>
        </a:p>
      </dgm:t>
    </dgm:pt>
    <dgm:pt modelId="{055B03FB-E45B-43C1-B1BB-79FA75B0463B}" type="pres">
      <dgm:prSet presAssocID="{7D65FE9E-4A99-4800-A373-BFFB0607D9B1}" presName="Name0" presStyleCnt="0">
        <dgm:presLayoutVars>
          <dgm:dir/>
          <dgm:resizeHandles val="exact"/>
        </dgm:presLayoutVars>
      </dgm:prSet>
      <dgm:spPr/>
    </dgm:pt>
    <dgm:pt modelId="{ED583C1E-E106-4B15-8266-564EDB2F5DD1}" type="pres">
      <dgm:prSet presAssocID="{7D65FE9E-4A99-4800-A373-BFFB0607D9B1}" presName="bkgdShp" presStyleLbl="alignAccFollowNode1" presStyleIdx="0" presStyleCnt="1" custLinFactNeighborX="-1879" custLinFactNeighborY="-9711"/>
      <dgm:spPr/>
    </dgm:pt>
    <dgm:pt modelId="{BF11E15D-6D49-4E54-A177-ECECC8B5EE7C}" type="pres">
      <dgm:prSet presAssocID="{7D65FE9E-4A99-4800-A373-BFFB0607D9B1}" presName="linComp" presStyleCnt="0"/>
      <dgm:spPr/>
    </dgm:pt>
    <dgm:pt modelId="{580DABC3-6878-4435-A833-857945D601E7}" type="pres">
      <dgm:prSet presAssocID="{A027BB3F-8DCC-4074-BD73-07077ACD8E69}" presName="compNode" presStyleCnt="0"/>
      <dgm:spPr/>
    </dgm:pt>
    <dgm:pt modelId="{2FA86A17-0DBD-488C-8B59-1964AD513800}" type="pres">
      <dgm:prSet presAssocID="{A027BB3F-8DCC-4074-BD73-07077ACD8E69}" presName="node" presStyleLbl="node1" presStyleIdx="0" presStyleCnt="4">
        <dgm:presLayoutVars>
          <dgm:bulletEnabled val="1"/>
        </dgm:presLayoutVars>
      </dgm:prSet>
      <dgm:spPr/>
    </dgm:pt>
    <dgm:pt modelId="{69228688-49CB-453F-A87B-23F68A905FC1}" type="pres">
      <dgm:prSet presAssocID="{A027BB3F-8DCC-4074-BD73-07077ACD8E69}" presName="invisiNode" presStyleLbl="node1" presStyleIdx="0" presStyleCnt="4"/>
      <dgm:spPr/>
    </dgm:pt>
    <dgm:pt modelId="{2B78B660-5DCF-4FD0-8889-286ACC7EB468}" type="pres">
      <dgm:prSet presAssocID="{A027BB3F-8DCC-4074-BD73-07077ACD8E69}" presName="imagNode" presStyleLbl="fgImgPlace1" presStyleIdx="0" presStyleCnt="4" custLinFactNeighborX="-1383" custLinFactNeighborY="-58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dgm:spPr>
      <dgm:extLst>
        <a:ext uri="{E40237B7-FDA0-4F09-8148-C483321AD2D9}">
          <dgm14:cNvPr xmlns:dgm14="http://schemas.microsoft.com/office/drawing/2010/diagram" id="0" name="" descr="Moving bus"/>
        </a:ext>
      </dgm:extLst>
    </dgm:pt>
    <dgm:pt modelId="{C0BE9FDC-4DE6-46B6-BC14-85DA7CB07BFD}" type="pres">
      <dgm:prSet presAssocID="{86CB0D52-1D19-4BDD-A734-005D5E799D5A}" presName="sibTrans" presStyleLbl="sibTrans2D1" presStyleIdx="0" presStyleCnt="0"/>
      <dgm:spPr/>
    </dgm:pt>
    <dgm:pt modelId="{2EE3F46A-7DC2-4E9D-876F-CA19D904C9D1}" type="pres">
      <dgm:prSet presAssocID="{E2D9AA39-76C2-467B-87B7-27D8A0DAE4B7}" presName="compNode" presStyleCnt="0"/>
      <dgm:spPr/>
    </dgm:pt>
    <dgm:pt modelId="{EB4DCFAD-A97D-4FF2-B134-4CF9AADF1414}" type="pres">
      <dgm:prSet presAssocID="{E2D9AA39-76C2-467B-87B7-27D8A0DAE4B7}" presName="node" presStyleLbl="node1" presStyleIdx="1" presStyleCnt="4">
        <dgm:presLayoutVars>
          <dgm:bulletEnabled val="1"/>
        </dgm:presLayoutVars>
      </dgm:prSet>
      <dgm:spPr/>
    </dgm:pt>
    <dgm:pt modelId="{F64931F7-03B0-4541-B047-4AB8928622A7}" type="pres">
      <dgm:prSet presAssocID="{E2D9AA39-76C2-467B-87B7-27D8A0DAE4B7}" presName="invisiNode" presStyleLbl="node1" presStyleIdx="1" presStyleCnt="4"/>
      <dgm:spPr/>
    </dgm:pt>
    <dgm:pt modelId="{01EA3B65-9574-4093-BCAA-72AEAF2FF220}" type="pres">
      <dgm:prSet presAssocID="{E2D9AA39-76C2-467B-87B7-27D8A0DAE4B7}"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dgm:spPr>
      <dgm:extLst>
        <a:ext uri="{E40237B7-FDA0-4F09-8148-C483321AD2D9}">
          <dgm14:cNvPr xmlns:dgm14="http://schemas.microsoft.com/office/drawing/2010/diagram" id="0" name="" descr="Wind turbines in a field"/>
        </a:ext>
      </dgm:extLst>
    </dgm:pt>
    <dgm:pt modelId="{87BA61BE-5046-4C3F-85DE-FD48330E11C3}" type="pres">
      <dgm:prSet presAssocID="{5498D708-E8E0-407F-9FAC-EE95461677B8}" presName="sibTrans" presStyleLbl="sibTrans2D1" presStyleIdx="0" presStyleCnt="0"/>
      <dgm:spPr/>
    </dgm:pt>
    <dgm:pt modelId="{BAF06330-D6D4-4CEB-9D7F-44257A68A7CD}" type="pres">
      <dgm:prSet presAssocID="{B5355007-9CD9-4AA7-8DE6-CCE996CC460F}" presName="compNode" presStyleCnt="0"/>
      <dgm:spPr/>
    </dgm:pt>
    <dgm:pt modelId="{29C2799E-404D-434C-9F75-BB89686E1EA1}" type="pres">
      <dgm:prSet presAssocID="{B5355007-9CD9-4AA7-8DE6-CCE996CC460F}" presName="node" presStyleLbl="node1" presStyleIdx="2" presStyleCnt="4">
        <dgm:presLayoutVars>
          <dgm:bulletEnabled val="1"/>
        </dgm:presLayoutVars>
      </dgm:prSet>
      <dgm:spPr/>
    </dgm:pt>
    <dgm:pt modelId="{90B99570-4C48-4274-84FA-2F334B151EC7}" type="pres">
      <dgm:prSet presAssocID="{B5355007-9CD9-4AA7-8DE6-CCE996CC460F}" presName="invisiNode" presStyleLbl="node1" presStyleIdx="2" presStyleCnt="4"/>
      <dgm:spPr/>
    </dgm:pt>
    <dgm:pt modelId="{37EC7ECF-A91A-4380-9B75-A56D504BA311}" type="pres">
      <dgm:prSet presAssocID="{B5355007-9CD9-4AA7-8DE6-CCE996CC460F}"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Throwing empty plastic bottle into the trash"/>
        </a:ext>
      </dgm:extLst>
    </dgm:pt>
    <dgm:pt modelId="{4192AB22-5121-4384-8A27-C029AEC620BF}" type="pres">
      <dgm:prSet presAssocID="{733AFD36-A584-42B5-82B0-1CBE98243E2B}" presName="sibTrans" presStyleLbl="sibTrans2D1" presStyleIdx="0" presStyleCnt="0"/>
      <dgm:spPr/>
    </dgm:pt>
    <dgm:pt modelId="{92404F0A-FB4D-4DCA-84C8-69F4F0EC9584}" type="pres">
      <dgm:prSet presAssocID="{F9F2B0F5-58C0-4BA8-8928-E0EE0AF73825}" presName="compNode" presStyleCnt="0"/>
      <dgm:spPr/>
    </dgm:pt>
    <dgm:pt modelId="{E981AF5E-03FE-4A49-93BE-57FCEB813BA0}" type="pres">
      <dgm:prSet presAssocID="{F9F2B0F5-58C0-4BA8-8928-E0EE0AF73825}" presName="node" presStyleLbl="node1" presStyleIdx="3" presStyleCnt="4">
        <dgm:presLayoutVars>
          <dgm:bulletEnabled val="1"/>
        </dgm:presLayoutVars>
      </dgm:prSet>
      <dgm:spPr/>
    </dgm:pt>
    <dgm:pt modelId="{0963DCD7-2429-4458-B591-437B3F83B9DC}" type="pres">
      <dgm:prSet presAssocID="{F9F2B0F5-58C0-4BA8-8928-E0EE0AF73825}" presName="invisiNode" presStyleLbl="node1" presStyleIdx="3" presStyleCnt="4"/>
      <dgm:spPr/>
    </dgm:pt>
    <dgm:pt modelId="{8B789ACA-5E3D-4918-AB08-3259986A27A5}" type="pres">
      <dgm:prSet presAssocID="{F9F2B0F5-58C0-4BA8-8928-E0EE0AF73825}"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5000" r="-15000"/>
          </a:stretch>
        </a:blipFill>
      </dgm:spPr>
      <dgm:extLst>
        <a:ext uri="{E40237B7-FDA0-4F09-8148-C483321AD2D9}">
          <dgm14:cNvPr xmlns:dgm14="http://schemas.microsoft.com/office/drawing/2010/diagram" id="0" name="" descr="Person wearing gardening gloves planting fir tree"/>
        </a:ext>
      </dgm:extLst>
    </dgm:pt>
  </dgm:ptLst>
  <dgm:cxnLst>
    <dgm:cxn modelId="{A4037621-5FE3-48A5-8582-981A3AC43B66}" srcId="{7D65FE9E-4A99-4800-A373-BFFB0607D9B1}" destId="{A027BB3F-8DCC-4074-BD73-07077ACD8E69}" srcOrd="0" destOrd="0" parTransId="{0E7B492B-7484-49B8-9D75-336628F609CD}" sibTransId="{86CB0D52-1D19-4BDD-A734-005D5E799D5A}"/>
    <dgm:cxn modelId="{EF2BD03F-1E74-4DE6-B9BA-301B8D37DE61}" type="presOf" srcId="{7D65FE9E-4A99-4800-A373-BFFB0607D9B1}" destId="{055B03FB-E45B-43C1-B1BB-79FA75B0463B}" srcOrd="0" destOrd="0" presId="urn:microsoft.com/office/officeart/2005/8/layout/pList2"/>
    <dgm:cxn modelId="{1FFC365D-0611-4893-95B5-28F9B17676EA}" srcId="{7D65FE9E-4A99-4800-A373-BFFB0607D9B1}" destId="{B5355007-9CD9-4AA7-8DE6-CCE996CC460F}" srcOrd="2" destOrd="0" parTransId="{3A1C0FDE-2248-4358-BA51-538ED1C9415E}" sibTransId="{733AFD36-A584-42B5-82B0-1CBE98243E2B}"/>
    <dgm:cxn modelId="{3018F242-F926-4485-A670-17824EC449B6}" type="presOf" srcId="{86CB0D52-1D19-4BDD-A734-005D5E799D5A}" destId="{C0BE9FDC-4DE6-46B6-BC14-85DA7CB07BFD}" srcOrd="0" destOrd="0" presId="urn:microsoft.com/office/officeart/2005/8/layout/pList2"/>
    <dgm:cxn modelId="{EE97594D-1A26-479F-81A1-C3DF66B90CF5}" type="presOf" srcId="{A027BB3F-8DCC-4074-BD73-07077ACD8E69}" destId="{2FA86A17-0DBD-488C-8B59-1964AD513800}" srcOrd="0" destOrd="0" presId="urn:microsoft.com/office/officeart/2005/8/layout/pList2"/>
    <dgm:cxn modelId="{A52B114F-D258-48DF-8ECE-F72D306A5999}" type="presOf" srcId="{5498D708-E8E0-407F-9FAC-EE95461677B8}" destId="{87BA61BE-5046-4C3F-85DE-FD48330E11C3}" srcOrd="0" destOrd="0" presId="urn:microsoft.com/office/officeart/2005/8/layout/pList2"/>
    <dgm:cxn modelId="{B827A0BE-0DED-4549-BFC3-E13E67FDECC8}" type="presOf" srcId="{F9F2B0F5-58C0-4BA8-8928-E0EE0AF73825}" destId="{E981AF5E-03FE-4A49-93BE-57FCEB813BA0}" srcOrd="0" destOrd="0" presId="urn:microsoft.com/office/officeart/2005/8/layout/pList2"/>
    <dgm:cxn modelId="{ED3805BF-6E77-416E-8B46-2562D4ECD779}" type="presOf" srcId="{E2D9AA39-76C2-467B-87B7-27D8A0DAE4B7}" destId="{EB4DCFAD-A97D-4FF2-B134-4CF9AADF1414}" srcOrd="0" destOrd="0" presId="urn:microsoft.com/office/officeart/2005/8/layout/pList2"/>
    <dgm:cxn modelId="{D2991FD7-A0BC-45A4-BE92-09C4A90409B9}" type="presOf" srcId="{733AFD36-A584-42B5-82B0-1CBE98243E2B}" destId="{4192AB22-5121-4384-8A27-C029AEC620BF}" srcOrd="0" destOrd="0" presId="urn:microsoft.com/office/officeart/2005/8/layout/pList2"/>
    <dgm:cxn modelId="{0F972AD7-BD13-45A5-B00F-D6D789D82493}" srcId="{7D65FE9E-4A99-4800-A373-BFFB0607D9B1}" destId="{F9F2B0F5-58C0-4BA8-8928-E0EE0AF73825}" srcOrd="3" destOrd="0" parTransId="{132F3282-0544-4E5E-BAFF-BE9A636F2098}" sibTransId="{4928F3C9-EE52-44DB-AE6D-93ACE5696017}"/>
    <dgm:cxn modelId="{E0D71EDC-6ADA-4778-98DB-1E67330F13E1}" type="presOf" srcId="{B5355007-9CD9-4AA7-8DE6-CCE996CC460F}" destId="{29C2799E-404D-434C-9F75-BB89686E1EA1}" srcOrd="0" destOrd="0" presId="urn:microsoft.com/office/officeart/2005/8/layout/pList2"/>
    <dgm:cxn modelId="{B94C3AFA-F273-4198-9B5B-1A598ADD459D}" srcId="{7D65FE9E-4A99-4800-A373-BFFB0607D9B1}" destId="{E2D9AA39-76C2-467B-87B7-27D8A0DAE4B7}" srcOrd="1" destOrd="0" parTransId="{BD060817-B06C-4F70-8AEB-272C76AAEC15}" sibTransId="{5498D708-E8E0-407F-9FAC-EE95461677B8}"/>
    <dgm:cxn modelId="{DCBD143A-922A-4A96-9B1C-1B854B5BA36B}" type="presParOf" srcId="{055B03FB-E45B-43C1-B1BB-79FA75B0463B}" destId="{ED583C1E-E106-4B15-8266-564EDB2F5DD1}" srcOrd="0" destOrd="0" presId="urn:microsoft.com/office/officeart/2005/8/layout/pList2"/>
    <dgm:cxn modelId="{98DFA15C-0777-4333-84BF-6E6CA429F6C8}" type="presParOf" srcId="{055B03FB-E45B-43C1-B1BB-79FA75B0463B}" destId="{BF11E15D-6D49-4E54-A177-ECECC8B5EE7C}" srcOrd="1" destOrd="0" presId="urn:microsoft.com/office/officeart/2005/8/layout/pList2"/>
    <dgm:cxn modelId="{B4E7BD77-793F-44BA-A27E-1667B68F0BD9}" type="presParOf" srcId="{BF11E15D-6D49-4E54-A177-ECECC8B5EE7C}" destId="{580DABC3-6878-4435-A833-857945D601E7}" srcOrd="0" destOrd="0" presId="urn:microsoft.com/office/officeart/2005/8/layout/pList2"/>
    <dgm:cxn modelId="{13E45398-0ABF-4528-B5BD-38B79CA56238}" type="presParOf" srcId="{580DABC3-6878-4435-A833-857945D601E7}" destId="{2FA86A17-0DBD-488C-8B59-1964AD513800}" srcOrd="0" destOrd="0" presId="urn:microsoft.com/office/officeart/2005/8/layout/pList2"/>
    <dgm:cxn modelId="{23FE23F1-AB36-47E8-8D29-0D300B91A0CE}" type="presParOf" srcId="{580DABC3-6878-4435-A833-857945D601E7}" destId="{69228688-49CB-453F-A87B-23F68A905FC1}" srcOrd="1" destOrd="0" presId="urn:microsoft.com/office/officeart/2005/8/layout/pList2"/>
    <dgm:cxn modelId="{2295B41F-A83D-481B-AC98-B88565CC5886}" type="presParOf" srcId="{580DABC3-6878-4435-A833-857945D601E7}" destId="{2B78B660-5DCF-4FD0-8889-286ACC7EB468}" srcOrd="2" destOrd="0" presId="urn:microsoft.com/office/officeart/2005/8/layout/pList2"/>
    <dgm:cxn modelId="{AD39E076-34E8-4AA7-A99F-42870A84CFD5}" type="presParOf" srcId="{BF11E15D-6D49-4E54-A177-ECECC8B5EE7C}" destId="{C0BE9FDC-4DE6-46B6-BC14-85DA7CB07BFD}" srcOrd="1" destOrd="0" presId="urn:microsoft.com/office/officeart/2005/8/layout/pList2"/>
    <dgm:cxn modelId="{47749303-847C-4DB2-A343-AD254A69A5E0}" type="presParOf" srcId="{BF11E15D-6D49-4E54-A177-ECECC8B5EE7C}" destId="{2EE3F46A-7DC2-4E9D-876F-CA19D904C9D1}" srcOrd="2" destOrd="0" presId="urn:microsoft.com/office/officeart/2005/8/layout/pList2"/>
    <dgm:cxn modelId="{BD583C95-E062-491B-82EB-4A67FB309B1C}" type="presParOf" srcId="{2EE3F46A-7DC2-4E9D-876F-CA19D904C9D1}" destId="{EB4DCFAD-A97D-4FF2-B134-4CF9AADF1414}" srcOrd="0" destOrd="0" presId="urn:microsoft.com/office/officeart/2005/8/layout/pList2"/>
    <dgm:cxn modelId="{B368BE0F-3E20-4C96-A81D-231724A36117}" type="presParOf" srcId="{2EE3F46A-7DC2-4E9D-876F-CA19D904C9D1}" destId="{F64931F7-03B0-4541-B047-4AB8928622A7}" srcOrd="1" destOrd="0" presId="urn:microsoft.com/office/officeart/2005/8/layout/pList2"/>
    <dgm:cxn modelId="{96326EE8-97A3-4D1F-BDB8-CB64E6F716D8}" type="presParOf" srcId="{2EE3F46A-7DC2-4E9D-876F-CA19D904C9D1}" destId="{01EA3B65-9574-4093-BCAA-72AEAF2FF220}" srcOrd="2" destOrd="0" presId="urn:microsoft.com/office/officeart/2005/8/layout/pList2"/>
    <dgm:cxn modelId="{31B50995-5B29-4356-B681-93C40BFA6463}" type="presParOf" srcId="{BF11E15D-6D49-4E54-A177-ECECC8B5EE7C}" destId="{87BA61BE-5046-4C3F-85DE-FD48330E11C3}" srcOrd="3" destOrd="0" presId="urn:microsoft.com/office/officeart/2005/8/layout/pList2"/>
    <dgm:cxn modelId="{938CCB17-65D7-442F-9B67-0FFF5730E84A}" type="presParOf" srcId="{BF11E15D-6D49-4E54-A177-ECECC8B5EE7C}" destId="{BAF06330-D6D4-4CEB-9D7F-44257A68A7CD}" srcOrd="4" destOrd="0" presId="urn:microsoft.com/office/officeart/2005/8/layout/pList2"/>
    <dgm:cxn modelId="{A0F6F5F6-2DDB-4730-9EF7-AA2B0667942E}" type="presParOf" srcId="{BAF06330-D6D4-4CEB-9D7F-44257A68A7CD}" destId="{29C2799E-404D-434C-9F75-BB89686E1EA1}" srcOrd="0" destOrd="0" presId="urn:microsoft.com/office/officeart/2005/8/layout/pList2"/>
    <dgm:cxn modelId="{B6CFB92F-5BA0-4D3D-ABC5-297A50C23B5F}" type="presParOf" srcId="{BAF06330-D6D4-4CEB-9D7F-44257A68A7CD}" destId="{90B99570-4C48-4274-84FA-2F334B151EC7}" srcOrd="1" destOrd="0" presId="urn:microsoft.com/office/officeart/2005/8/layout/pList2"/>
    <dgm:cxn modelId="{36AE0A03-13B8-4B33-AB79-2851B3DB3B3C}" type="presParOf" srcId="{BAF06330-D6D4-4CEB-9D7F-44257A68A7CD}" destId="{37EC7ECF-A91A-4380-9B75-A56D504BA311}" srcOrd="2" destOrd="0" presId="urn:microsoft.com/office/officeart/2005/8/layout/pList2"/>
    <dgm:cxn modelId="{1F4DE14F-9F57-4951-B73C-77A3DE136165}" type="presParOf" srcId="{BF11E15D-6D49-4E54-A177-ECECC8B5EE7C}" destId="{4192AB22-5121-4384-8A27-C029AEC620BF}" srcOrd="5" destOrd="0" presId="urn:microsoft.com/office/officeart/2005/8/layout/pList2"/>
    <dgm:cxn modelId="{7F34EADB-843E-4FAE-9769-69EB177CD4CF}" type="presParOf" srcId="{BF11E15D-6D49-4E54-A177-ECECC8B5EE7C}" destId="{92404F0A-FB4D-4DCA-84C8-69F4F0EC9584}" srcOrd="6" destOrd="0" presId="urn:microsoft.com/office/officeart/2005/8/layout/pList2"/>
    <dgm:cxn modelId="{7CA4977B-67B2-490B-BE81-401E1FAD1DC8}" type="presParOf" srcId="{92404F0A-FB4D-4DCA-84C8-69F4F0EC9584}" destId="{E981AF5E-03FE-4A49-93BE-57FCEB813BA0}" srcOrd="0" destOrd="0" presId="urn:microsoft.com/office/officeart/2005/8/layout/pList2"/>
    <dgm:cxn modelId="{0130450C-0919-4F7C-9F2B-3BC1F14E16EF}" type="presParOf" srcId="{92404F0A-FB4D-4DCA-84C8-69F4F0EC9584}" destId="{0963DCD7-2429-4458-B591-437B3F83B9DC}" srcOrd="1" destOrd="0" presId="urn:microsoft.com/office/officeart/2005/8/layout/pList2"/>
    <dgm:cxn modelId="{9C225BCA-DF8C-43BC-B833-8C8743EA804A}" type="presParOf" srcId="{92404F0A-FB4D-4DCA-84C8-69F4F0EC9584}" destId="{8B789ACA-5E3D-4918-AB08-3259986A27A5}"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943ED2-F6DE-47A7-B2D9-5CC20A986E7C}"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GB"/>
        </a:p>
      </dgm:t>
    </dgm:pt>
    <dgm:pt modelId="{16937064-FDFE-44C5-A448-F8ABEEB8B168}">
      <dgm:prSet phldrT="[Text]"/>
      <dgm:spPr/>
      <dgm:t>
        <a:bodyPr/>
        <a:lstStyle/>
        <a:p>
          <a:r>
            <a:rPr lang="en-GB" dirty="0"/>
            <a:t>In group messaging</a:t>
          </a:r>
        </a:p>
      </dgm:t>
    </dgm:pt>
    <dgm:pt modelId="{3B967E6E-11D6-4941-A6E2-80937832F83D}" type="parTrans" cxnId="{092E3B27-764F-4C58-835E-47541341F561}">
      <dgm:prSet/>
      <dgm:spPr/>
      <dgm:t>
        <a:bodyPr/>
        <a:lstStyle/>
        <a:p>
          <a:endParaRPr lang="en-GB"/>
        </a:p>
      </dgm:t>
    </dgm:pt>
    <dgm:pt modelId="{3C6B78ED-4FFA-4E32-AE26-481BB17918A0}" type="sibTrans" cxnId="{092E3B27-764F-4C58-835E-47541341F561}">
      <dgm:prSet/>
      <dgm:spPr/>
      <dgm:t>
        <a:bodyPr/>
        <a:lstStyle/>
        <a:p>
          <a:endParaRPr lang="en-GB"/>
        </a:p>
      </dgm:t>
    </dgm:pt>
    <dgm:pt modelId="{D8739357-B53D-4AD8-8960-E490DCA42B06}">
      <dgm:prSet phldrT="[Text]"/>
      <dgm:spPr/>
      <dgm:t>
        <a:bodyPr/>
        <a:lstStyle/>
        <a:p>
          <a:r>
            <a:rPr lang="en-GB" dirty="0"/>
            <a:t>Relevant messengers (role modelling)</a:t>
          </a:r>
        </a:p>
      </dgm:t>
    </dgm:pt>
    <dgm:pt modelId="{3CDAB0F1-6B29-4825-AF60-7CFCF97E5916}" type="parTrans" cxnId="{E33F1837-E2E7-4B24-9865-C9C31F056FD5}">
      <dgm:prSet/>
      <dgm:spPr/>
      <dgm:t>
        <a:bodyPr/>
        <a:lstStyle/>
        <a:p>
          <a:endParaRPr lang="en-GB"/>
        </a:p>
      </dgm:t>
    </dgm:pt>
    <dgm:pt modelId="{9E5B5362-D143-43C4-909A-43C26DEE5EF3}" type="sibTrans" cxnId="{E33F1837-E2E7-4B24-9865-C9C31F056FD5}">
      <dgm:prSet/>
      <dgm:spPr/>
      <dgm:t>
        <a:bodyPr/>
        <a:lstStyle/>
        <a:p>
          <a:endParaRPr lang="en-GB"/>
        </a:p>
      </dgm:t>
    </dgm:pt>
    <dgm:pt modelId="{184806AB-F0DD-4D28-93BA-77D1E70FDD8E}">
      <dgm:prSet phldrT="[Text]"/>
      <dgm:spPr/>
      <dgm:t>
        <a:bodyPr/>
        <a:lstStyle/>
        <a:p>
          <a:r>
            <a:rPr lang="en-GB" dirty="0"/>
            <a:t>Positive experiences and emotions</a:t>
          </a:r>
        </a:p>
      </dgm:t>
    </dgm:pt>
    <dgm:pt modelId="{2734203C-6E44-4FA5-9352-0723D454ADBB}" type="parTrans" cxnId="{0D501A66-5482-4D30-822D-FD5251F653AF}">
      <dgm:prSet/>
      <dgm:spPr/>
      <dgm:t>
        <a:bodyPr/>
        <a:lstStyle/>
        <a:p>
          <a:endParaRPr lang="en-GB"/>
        </a:p>
      </dgm:t>
    </dgm:pt>
    <dgm:pt modelId="{32749166-96B4-4792-8FB0-84AAB2C71B5F}" type="sibTrans" cxnId="{0D501A66-5482-4D30-822D-FD5251F653AF}">
      <dgm:prSet/>
      <dgm:spPr/>
      <dgm:t>
        <a:bodyPr/>
        <a:lstStyle/>
        <a:p>
          <a:endParaRPr lang="en-GB"/>
        </a:p>
      </dgm:t>
    </dgm:pt>
    <dgm:pt modelId="{3593CE1E-5DA2-4DF1-AF0C-3C8B0D1DBB7B}" type="pres">
      <dgm:prSet presAssocID="{BD943ED2-F6DE-47A7-B2D9-5CC20A986E7C}" presName="Name0" presStyleCnt="0">
        <dgm:presLayoutVars>
          <dgm:chMax val="11"/>
          <dgm:chPref val="11"/>
          <dgm:dir/>
          <dgm:resizeHandles/>
        </dgm:presLayoutVars>
      </dgm:prSet>
      <dgm:spPr/>
    </dgm:pt>
    <dgm:pt modelId="{F1C73C84-2363-44A6-95AC-C580C3AA2EB9}" type="pres">
      <dgm:prSet presAssocID="{184806AB-F0DD-4D28-93BA-77D1E70FDD8E}" presName="Accent3" presStyleCnt="0"/>
      <dgm:spPr/>
    </dgm:pt>
    <dgm:pt modelId="{5F778232-CD95-49B6-B736-87AE667D13F7}" type="pres">
      <dgm:prSet presAssocID="{184806AB-F0DD-4D28-93BA-77D1E70FDD8E}" presName="Accent" presStyleLbl="node1" presStyleIdx="0" presStyleCnt="3"/>
      <dgm:spPr/>
    </dgm:pt>
    <dgm:pt modelId="{B702EF75-31F1-46E5-80C9-1C63ECB00BDF}" type="pres">
      <dgm:prSet presAssocID="{184806AB-F0DD-4D28-93BA-77D1E70FDD8E}" presName="ParentBackground3" presStyleCnt="0"/>
      <dgm:spPr/>
    </dgm:pt>
    <dgm:pt modelId="{8303C240-F4E1-4E76-8F61-A4C375E131EC}" type="pres">
      <dgm:prSet presAssocID="{184806AB-F0DD-4D28-93BA-77D1E70FDD8E}" presName="ParentBackground" presStyleLbl="fgAcc1" presStyleIdx="0" presStyleCnt="3"/>
      <dgm:spPr/>
    </dgm:pt>
    <dgm:pt modelId="{1D2905EB-5172-4EE3-867C-9D0F16B6D172}" type="pres">
      <dgm:prSet presAssocID="{184806AB-F0DD-4D28-93BA-77D1E70FDD8E}" presName="Parent3" presStyleLbl="revTx" presStyleIdx="0" presStyleCnt="0">
        <dgm:presLayoutVars>
          <dgm:chMax val="1"/>
          <dgm:chPref val="1"/>
          <dgm:bulletEnabled val="1"/>
        </dgm:presLayoutVars>
      </dgm:prSet>
      <dgm:spPr/>
    </dgm:pt>
    <dgm:pt modelId="{81CECEB9-2FDD-41FB-AE1E-7118A170B506}" type="pres">
      <dgm:prSet presAssocID="{D8739357-B53D-4AD8-8960-E490DCA42B06}" presName="Accent2" presStyleCnt="0"/>
      <dgm:spPr/>
    </dgm:pt>
    <dgm:pt modelId="{47670704-2677-44A5-B42E-C21F96874BD0}" type="pres">
      <dgm:prSet presAssocID="{D8739357-B53D-4AD8-8960-E490DCA42B06}" presName="Accent" presStyleLbl="node1" presStyleIdx="1" presStyleCnt="3"/>
      <dgm:spPr/>
    </dgm:pt>
    <dgm:pt modelId="{3C938748-BD33-4C80-AB02-DA4300A65654}" type="pres">
      <dgm:prSet presAssocID="{D8739357-B53D-4AD8-8960-E490DCA42B06}" presName="ParentBackground2" presStyleCnt="0"/>
      <dgm:spPr/>
    </dgm:pt>
    <dgm:pt modelId="{9629C98D-1C93-40BD-A61E-FC7D98A21C89}" type="pres">
      <dgm:prSet presAssocID="{D8739357-B53D-4AD8-8960-E490DCA42B06}" presName="ParentBackground" presStyleLbl="fgAcc1" presStyleIdx="1" presStyleCnt="3"/>
      <dgm:spPr/>
    </dgm:pt>
    <dgm:pt modelId="{AABD7CBA-A558-49EF-BC5A-D18043FB4DD5}" type="pres">
      <dgm:prSet presAssocID="{D8739357-B53D-4AD8-8960-E490DCA42B06}" presName="Parent2" presStyleLbl="revTx" presStyleIdx="0" presStyleCnt="0">
        <dgm:presLayoutVars>
          <dgm:chMax val="1"/>
          <dgm:chPref val="1"/>
          <dgm:bulletEnabled val="1"/>
        </dgm:presLayoutVars>
      </dgm:prSet>
      <dgm:spPr/>
    </dgm:pt>
    <dgm:pt modelId="{7FC1E077-5434-4994-A4D6-8DF27AAEF025}" type="pres">
      <dgm:prSet presAssocID="{16937064-FDFE-44C5-A448-F8ABEEB8B168}" presName="Accent1" presStyleCnt="0"/>
      <dgm:spPr/>
    </dgm:pt>
    <dgm:pt modelId="{679561BF-BD03-4608-AD9D-CB8AE7C83D52}" type="pres">
      <dgm:prSet presAssocID="{16937064-FDFE-44C5-A448-F8ABEEB8B168}" presName="Accent" presStyleLbl="node1" presStyleIdx="2" presStyleCnt="3"/>
      <dgm:spPr/>
    </dgm:pt>
    <dgm:pt modelId="{F91B9700-9186-4D79-B3B0-380C368655DD}" type="pres">
      <dgm:prSet presAssocID="{16937064-FDFE-44C5-A448-F8ABEEB8B168}" presName="ParentBackground1" presStyleCnt="0"/>
      <dgm:spPr/>
    </dgm:pt>
    <dgm:pt modelId="{E33E21B5-A86C-4950-A5B9-6C6EC36535E8}" type="pres">
      <dgm:prSet presAssocID="{16937064-FDFE-44C5-A448-F8ABEEB8B168}" presName="ParentBackground" presStyleLbl="fgAcc1" presStyleIdx="2" presStyleCnt="3"/>
      <dgm:spPr/>
    </dgm:pt>
    <dgm:pt modelId="{28CD5FC0-9AAC-45AD-BBFF-658CBD1BC6C3}" type="pres">
      <dgm:prSet presAssocID="{16937064-FDFE-44C5-A448-F8ABEEB8B168}" presName="Parent1" presStyleLbl="revTx" presStyleIdx="0" presStyleCnt="0">
        <dgm:presLayoutVars>
          <dgm:chMax val="1"/>
          <dgm:chPref val="1"/>
          <dgm:bulletEnabled val="1"/>
        </dgm:presLayoutVars>
      </dgm:prSet>
      <dgm:spPr/>
    </dgm:pt>
  </dgm:ptLst>
  <dgm:cxnLst>
    <dgm:cxn modelId="{A0D63010-1BC2-45C6-9996-6405DA8C9A71}" type="presOf" srcId="{16937064-FDFE-44C5-A448-F8ABEEB8B168}" destId="{E33E21B5-A86C-4950-A5B9-6C6EC36535E8}" srcOrd="0" destOrd="0" presId="urn:microsoft.com/office/officeart/2011/layout/CircleProcess"/>
    <dgm:cxn modelId="{092E3B27-764F-4C58-835E-47541341F561}" srcId="{BD943ED2-F6DE-47A7-B2D9-5CC20A986E7C}" destId="{16937064-FDFE-44C5-A448-F8ABEEB8B168}" srcOrd="0" destOrd="0" parTransId="{3B967E6E-11D6-4941-A6E2-80937832F83D}" sibTransId="{3C6B78ED-4FFA-4E32-AE26-481BB17918A0}"/>
    <dgm:cxn modelId="{E33F1837-E2E7-4B24-9865-C9C31F056FD5}" srcId="{BD943ED2-F6DE-47A7-B2D9-5CC20A986E7C}" destId="{D8739357-B53D-4AD8-8960-E490DCA42B06}" srcOrd="1" destOrd="0" parTransId="{3CDAB0F1-6B29-4825-AF60-7CFCF97E5916}" sibTransId="{9E5B5362-D143-43C4-909A-43C26DEE5EF3}"/>
    <dgm:cxn modelId="{2AA6DD39-38F3-4093-A0A2-876BA007E33E}" type="presOf" srcId="{D8739357-B53D-4AD8-8960-E490DCA42B06}" destId="{9629C98D-1C93-40BD-A61E-FC7D98A21C89}" srcOrd="0" destOrd="0" presId="urn:microsoft.com/office/officeart/2011/layout/CircleProcess"/>
    <dgm:cxn modelId="{0D501A66-5482-4D30-822D-FD5251F653AF}" srcId="{BD943ED2-F6DE-47A7-B2D9-5CC20A986E7C}" destId="{184806AB-F0DD-4D28-93BA-77D1E70FDD8E}" srcOrd="2" destOrd="0" parTransId="{2734203C-6E44-4FA5-9352-0723D454ADBB}" sibTransId="{32749166-96B4-4792-8FB0-84AAB2C71B5F}"/>
    <dgm:cxn modelId="{5F625754-20F0-4951-B26B-9EFCF2300F92}" type="presOf" srcId="{16937064-FDFE-44C5-A448-F8ABEEB8B168}" destId="{28CD5FC0-9AAC-45AD-BBFF-658CBD1BC6C3}" srcOrd="1" destOrd="0" presId="urn:microsoft.com/office/officeart/2011/layout/CircleProcess"/>
    <dgm:cxn modelId="{8675F587-10CD-4394-82FB-4E5B930F16AD}" type="presOf" srcId="{184806AB-F0DD-4D28-93BA-77D1E70FDD8E}" destId="{8303C240-F4E1-4E76-8F61-A4C375E131EC}" srcOrd="0" destOrd="0" presId="urn:microsoft.com/office/officeart/2011/layout/CircleProcess"/>
    <dgm:cxn modelId="{316B379C-B6ED-437D-B4F6-19DF0AF59327}" type="presOf" srcId="{184806AB-F0DD-4D28-93BA-77D1E70FDD8E}" destId="{1D2905EB-5172-4EE3-867C-9D0F16B6D172}" srcOrd="1" destOrd="0" presId="urn:microsoft.com/office/officeart/2011/layout/CircleProcess"/>
    <dgm:cxn modelId="{8D61DCA9-B9B4-4F07-950C-71D9EF2F1628}" type="presOf" srcId="{BD943ED2-F6DE-47A7-B2D9-5CC20A986E7C}" destId="{3593CE1E-5DA2-4DF1-AF0C-3C8B0D1DBB7B}" srcOrd="0" destOrd="0" presId="urn:microsoft.com/office/officeart/2011/layout/CircleProcess"/>
    <dgm:cxn modelId="{2ED95EED-4639-4CCF-8AC6-359B2685018F}" type="presOf" srcId="{D8739357-B53D-4AD8-8960-E490DCA42B06}" destId="{AABD7CBA-A558-49EF-BC5A-D18043FB4DD5}" srcOrd="1" destOrd="0" presId="urn:microsoft.com/office/officeart/2011/layout/CircleProcess"/>
    <dgm:cxn modelId="{74F385A8-4523-439C-9BAB-A98F4761C6C9}" type="presParOf" srcId="{3593CE1E-5DA2-4DF1-AF0C-3C8B0D1DBB7B}" destId="{F1C73C84-2363-44A6-95AC-C580C3AA2EB9}" srcOrd="0" destOrd="0" presId="urn:microsoft.com/office/officeart/2011/layout/CircleProcess"/>
    <dgm:cxn modelId="{E54DEF33-BFC4-465D-B5E3-27FC833E4CED}" type="presParOf" srcId="{F1C73C84-2363-44A6-95AC-C580C3AA2EB9}" destId="{5F778232-CD95-49B6-B736-87AE667D13F7}" srcOrd="0" destOrd="0" presId="urn:microsoft.com/office/officeart/2011/layout/CircleProcess"/>
    <dgm:cxn modelId="{61C29513-5634-4234-8756-CF360DF3463C}" type="presParOf" srcId="{3593CE1E-5DA2-4DF1-AF0C-3C8B0D1DBB7B}" destId="{B702EF75-31F1-46E5-80C9-1C63ECB00BDF}" srcOrd="1" destOrd="0" presId="urn:microsoft.com/office/officeart/2011/layout/CircleProcess"/>
    <dgm:cxn modelId="{4AEDBCE4-A58E-4685-AEE7-A83844247299}" type="presParOf" srcId="{B702EF75-31F1-46E5-80C9-1C63ECB00BDF}" destId="{8303C240-F4E1-4E76-8F61-A4C375E131EC}" srcOrd="0" destOrd="0" presId="urn:microsoft.com/office/officeart/2011/layout/CircleProcess"/>
    <dgm:cxn modelId="{B97C4DF3-49E7-449E-A5C5-6018FA9C24AE}" type="presParOf" srcId="{3593CE1E-5DA2-4DF1-AF0C-3C8B0D1DBB7B}" destId="{1D2905EB-5172-4EE3-867C-9D0F16B6D172}" srcOrd="2" destOrd="0" presId="urn:microsoft.com/office/officeart/2011/layout/CircleProcess"/>
    <dgm:cxn modelId="{80404D1C-91C8-4B70-9A98-154A7149FB3F}" type="presParOf" srcId="{3593CE1E-5DA2-4DF1-AF0C-3C8B0D1DBB7B}" destId="{81CECEB9-2FDD-41FB-AE1E-7118A170B506}" srcOrd="3" destOrd="0" presId="urn:microsoft.com/office/officeart/2011/layout/CircleProcess"/>
    <dgm:cxn modelId="{3AFA7C73-9C11-45AE-B544-60E09B56E50C}" type="presParOf" srcId="{81CECEB9-2FDD-41FB-AE1E-7118A170B506}" destId="{47670704-2677-44A5-B42E-C21F96874BD0}" srcOrd="0" destOrd="0" presId="urn:microsoft.com/office/officeart/2011/layout/CircleProcess"/>
    <dgm:cxn modelId="{8A96E109-F0A7-42A6-BCA9-90884944FBCF}" type="presParOf" srcId="{3593CE1E-5DA2-4DF1-AF0C-3C8B0D1DBB7B}" destId="{3C938748-BD33-4C80-AB02-DA4300A65654}" srcOrd="4" destOrd="0" presId="urn:microsoft.com/office/officeart/2011/layout/CircleProcess"/>
    <dgm:cxn modelId="{B2F89A50-A6C6-4D21-BD49-5C9381345734}" type="presParOf" srcId="{3C938748-BD33-4C80-AB02-DA4300A65654}" destId="{9629C98D-1C93-40BD-A61E-FC7D98A21C89}" srcOrd="0" destOrd="0" presId="urn:microsoft.com/office/officeart/2011/layout/CircleProcess"/>
    <dgm:cxn modelId="{5763984B-136D-43BF-8F5B-45A521955D5F}" type="presParOf" srcId="{3593CE1E-5DA2-4DF1-AF0C-3C8B0D1DBB7B}" destId="{AABD7CBA-A558-49EF-BC5A-D18043FB4DD5}" srcOrd="5" destOrd="0" presId="urn:microsoft.com/office/officeart/2011/layout/CircleProcess"/>
    <dgm:cxn modelId="{489488C0-E92E-4E3B-BF8E-623107285FD5}" type="presParOf" srcId="{3593CE1E-5DA2-4DF1-AF0C-3C8B0D1DBB7B}" destId="{7FC1E077-5434-4994-A4D6-8DF27AAEF025}" srcOrd="6" destOrd="0" presId="urn:microsoft.com/office/officeart/2011/layout/CircleProcess"/>
    <dgm:cxn modelId="{72A6463F-7367-4E53-9A75-B9700F72EE25}" type="presParOf" srcId="{7FC1E077-5434-4994-A4D6-8DF27AAEF025}" destId="{679561BF-BD03-4608-AD9D-CB8AE7C83D52}" srcOrd="0" destOrd="0" presId="urn:microsoft.com/office/officeart/2011/layout/CircleProcess"/>
    <dgm:cxn modelId="{6FB6085F-02C5-4FD6-9FEE-BBA0EBAC38B5}" type="presParOf" srcId="{3593CE1E-5DA2-4DF1-AF0C-3C8B0D1DBB7B}" destId="{F91B9700-9186-4D79-B3B0-380C368655DD}" srcOrd="7" destOrd="0" presId="urn:microsoft.com/office/officeart/2011/layout/CircleProcess"/>
    <dgm:cxn modelId="{6E608D14-E62B-454E-84DC-8BEE9FE318D6}" type="presParOf" srcId="{F91B9700-9186-4D79-B3B0-380C368655DD}" destId="{E33E21B5-A86C-4950-A5B9-6C6EC36535E8}" srcOrd="0" destOrd="0" presId="urn:microsoft.com/office/officeart/2011/layout/CircleProcess"/>
    <dgm:cxn modelId="{9DE91E7D-FFD6-4E14-9052-9DA4FB354173}" type="presParOf" srcId="{3593CE1E-5DA2-4DF1-AF0C-3C8B0D1DBB7B}" destId="{28CD5FC0-9AAC-45AD-BBFF-658CBD1BC6C3}"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B68713-A9BD-4406-A231-D871944D1B54}" type="doc">
      <dgm:prSet loTypeId="urn:microsoft.com/office/officeart/2018/2/layout/IconVerticalSolidList" loCatId="icon" qsTypeId="urn:microsoft.com/office/officeart/2005/8/quickstyle/simple1" qsCatId="simple" csTypeId="urn:microsoft.com/office/officeart/2005/8/colors/accent5_2" csCatId="accent5" phldr="1"/>
      <dgm:spPr/>
      <dgm:t>
        <a:bodyPr/>
        <a:lstStyle/>
        <a:p>
          <a:endParaRPr lang="en-US"/>
        </a:p>
      </dgm:t>
    </dgm:pt>
    <dgm:pt modelId="{54D71A1E-7706-4D75-A1C7-5E4BA9EF1733}">
      <dgm:prSet custT="1"/>
      <dgm:spPr/>
      <dgm:t>
        <a:bodyPr/>
        <a:lstStyle/>
        <a:p>
          <a:pPr>
            <a:lnSpc>
              <a:spcPct val="100000"/>
            </a:lnSpc>
          </a:pPr>
          <a:r>
            <a:rPr lang="en-GB" sz="2000" b="1" dirty="0">
              <a:latin typeface="Aptos" panose="020B0004020202020204" pitchFamily="34" charset="0"/>
            </a:rPr>
            <a:t>All properties are different, even those built at the same time.</a:t>
          </a:r>
          <a:endParaRPr lang="en-US" sz="2000" dirty="0">
            <a:latin typeface="Aptos" panose="020B0004020202020204" pitchFamily="34" charset="0"/>
          </a:endParaRPr>
        </a:p>
      </dgm:t>
    </dgm:pt>
    <dgm:pt modelId="{E960A080-D519-47AF-A5A7-3AF04BFA5CDA}" type="parTrans" cxnId="{4D916B0C-77A8-41AF-8DDE-5AA9D4DE3A6D}">
      <dgm:prSet/>
      <dgm:spPr/>
      <dgm:t>
        <a:bodyPr/>
        <a:lstStyle/>
        <a:p>
          <a:endParaRPr lang="en-US"/>
        </a:p>
      </dgm:t>
    </dgm:pt>
    <dgm:pt modelId="{6BE710A8-2F57-4D7F-9AC8-E47DEAB682FC}" type="sibTrans" cxnId="{4D916B0C-77A8-41AF-8DDE-5AA9D4DE3A6D}">
      <dgm:prSet/>
      <dgm:spPr/>
      <dgm:t>
        <a:bodyPr/>
        <a:lstStyle/>
        <a:p>
          <a:endParaRPr lang="en-US"/>
        </a:p>
      </dgm:t>
    </dgm:pt>
    <dgm:pt modelId="{8B4C28E7-D3F1-42B8-9718-F99A95DF3D54}">
      <dgm:prSet custT="1"/>
      <dgm:spPr/>
      <dgm:t>
        <a:bodyPr/>
        <a:lstStyle/>
        <a:p>
          <a:pPr>
            <a:lnSpc>
              <a:spcPct val="100000"/>
            </a:lnSpc>
          </a:pPr>
          <a:r>
            <a:rPr lang="en-GB" sz="2000" b="1" dirty="0">
              <a:latin typeface="Aptos" panose="020B0004020202020204" pitchFamily="34" charset="0"/>
            </a:rPr>
            <a:t>An EPC is not fit for giving retrofit advice in many circumstances.</a:t>
          </a:r>
          <a:endParaRPr lang="en-US" sz="2000" dirty="0">
            <a:latin typeface="Aptos" panose="020B0004020202020204" pitchFamily="34" charset="0"/>
          </a:endParaRPr>
        </a:p>
      </dgm:t>
    </dgm:pt>
    <dgm:pt modelId="{107EBF1B-39BA-48AD-8D41-3BA86BDB5CAF}" type="parTrans" cxnId="{8E7E652A-18E6-47A0-B340-0E89BCAFAE58}">
      <dgm:prSet/>
      <dgm:spPr/>
      <dgm:t>
        <a:bodyPr/>
        <a:lstStyle/>
        <a:p>
          <a:endParaRPr lang="en-US"/>
        </a:p>
      </dgm:t>
    </dgm:pt>
    <dgm:pt modelId="{A0D34E5D-6FBD-4392-BC48-EA1C80675226}" type="sibTrans" cxnId="{8E7E652A-18E6-47A0-B340-0E89BCAFAE58}">
      <dgm:prSet/>
      <dgm:spPr/>
      <dgm:t>
        <a:bodyPr/>
        <a:lstStyle/>
        <a:p>
          <a:endParaRPr lang="en-US"/>
        </a:p>
      </dgm:t>
    </dgm:pt>
    <dgm:pt modelId="{51ABF218-A5DD-4CF1-8906-EC4B54F7D21C}">
      <dgm:prSet custT="1"/>
      <dgm:spPr/>
      <dgm:t>
        <a:bodyPr/>
        <a:lstStyle/>
        <a:p>
          <a:pPr>
            <a:lnSpc>
              <a:spcPct val="100000"/>
            </a:lnSpc>
          </a:pPr>
          <a:r>
            <a:rPr lang="en-GB" sz="2000" b="1" dirty="0">
              <a:latin typeface="Aptos" panose="020B0004020202020204" pitchFamily="34" charset="0"/>
            </a:rPr>
            <a:t>Occupants may have researched their options already…</a:t>
          </a:r>
          <a:endParaRPr lang="en-US" sz="2000" dirty="0">
            <a:latin typeface="Aptos" panose="020B0004020202020204" pitchFamily="34" charset="0"/>
          </a:endParaRPr>
        </a:p>
      </dgm:t>
    </dgm:pt>
    <dgm:pt modelId="{1330D497-A770-4CBC-986F-FD05F42FB14B}" type="parTrans" cxnId="{C4DADDB1-B441-48D2-99F5-7526F5BF3C1A}">
      <dgm:prSet/>
      <dgm:spPr/>
      <dgm:t>
        <a:bodyPr/>
        <a:lstStyle/>
        <a:p>
          <a:endParaRPr lang="en-US"/>
        </a:p>
      </dgm:t>
    </dgm:pt>
    <dgm:pt modelId="{FD0EB6CE-95F4-4ACA-85BB-98F55D816043}" type="sibTrans" cxnId="{C4DADDB1-B441-48D2-99F5-7526F5BF3C1A}">
      <dgm:prSet/>
      <dgm:spPr/>
      <dgm:t>
        <a:bodyPr/>
        <a:lstStyle/>
        <a:p>
          <a:endParaRPr lang="en-US"/>
        </a:p>
      </dgm:t>
    </dgm:pt>
    <dgm:pt modelId="{E52882B7-9417-4A8C-9E6C-25CDABEFD195}">
      <dgm:prSet custT="1"/>
      <dgm:spPr/>
      <dgm:t>
        <a:bodyPr/>
        <a:lstStyle/>
        <a:p>
          <a:pPr>
            <a:lnSpc>
              <a:spcPct val="100000"/>
            </a:lnSpc>
          </a:pPr>
          <a:r>
            <a:rPr lang="en-GB" sz="2000" b="1" dirty="0">
              <a:latin typeface="Aptos" panose="020B0004020202020204" pitchFamily="34" charset="0"/>
            </a:rPr>
            <a:t>… but they may not know the considerations for each option.</a:t>
          </a:r>
          <a:endParaRPr lang="en-US" sz="2000" dirty="0">
            <a:latin typeface="Aptos" panose="020B0004020202020204" pitchFamily="34" charset="0"/>
          </a:endParaRPr>
        </a:p>
      </dgm:t>
    </dgm:pt>
    <dgm:pt modelId="{4BB29E36-823D-4865-A902-3FCD3DE2C842}" type="parTrans" cxnId="{EC3DCAC6-B462-4391-BD31-12E5E68AA72A}">
      <dgm:prSet/>
      <dgm:spPr/>
      <dgm:t>
        <a:bodyPr/>
        <a:lstStyle/>
        <a:p>
          <a:endParaRPr lang="en-US"/>
        </a:p>
      </dgm:t>
    </dgm:pt>
    <dgm:pt modelId="{EA7563CA-6DD7-493F-8001-4B72376A0716}" type="sibTrans" cxnId="{EC3DCAC6-B462-4391-BD31-12E5E68AA72A}">
      <dgm:prSet/>
      <dgm:spPr/>
      <dgm:t>
        <a:bodyPr/>
        <a:lstStyle/>
        <a:p>
          <a:endParaRPr lang="en-US"/>
        </a:p>
      </dgm:t>
    </dgm:pt>
    <dgm:pt modelId="{A97A3F99-0FA1-4B9F-82AD-368C118F626E}" type="pres">
      <dgm:prSet presAssocID="{B2B68713-A9BD-4406-A231-D871944D1B54}" presName="root" presStyleCnt="0">
        <dgm:presLayoutVars>
          <dgm:dir/>
          <dgm:resizeHandles val="exact"/>
        </dgm:presLayoutVars>
      </dgm:prSet>
      <dgm:spPr/>
    </dgm:pt>
    <dgm:pt modelId="{70CF2BE8-3D24-48EC-A2DE-A41D173A6EAA}" type="pres">
      <dgm:prSet presAssocID="{54D71A1E-7706-4D75-A1C7-5E4BA9EF1733}" presName="compNode" presStyleCnt="0"/>
      <dgm:spPr/>
    </dgm:pt>
    <dgm:pt modelId="{3EDCB28B-EA13-43C2-8F11-76D80E8EFFD4}" type="pres">
      <dgm:prSet presAssocID="{54D71A1E-7706-4D75-A1C7-5E4BA9EF1733}" presName="bgRect" presStyleLbl="bgShp" presStyleIdx="0" presStyleCnt="4" custLinFactNeighborX="-1058" custLinFactNeighborY="-33750"/>
      <dgm:spPr/>
    </dgm:pt>
    <dgm:pt modelId="{A7418EBB-C439-445A-BB91-853E1908E7C0}" type="pres">
      <dgm:prSet presAssocID="{54D71A1E-7706-4D75-A1C7-5E4BA9EF173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urban scene"/>
        </a:ext>
      </dgm:extLst>
    </dgm:pt>
    <dgm:pt modelId="{F0D587B8-B9A8-4826-8495-F12077C66274}" type="pres">
      <dgm:prSet presAssocID="{54D71A1E-7706-4D75-A1C7-5E4BA9EF1733}" presName="spaceRect" presStyleCnt="0"/>
      <dgm:spPr/>
    </dgm:pt>
    <dgm:pt modelId="{B0B4A047-4A75-47C2-A2D1-DD0F21FE1232}" type="pres">
      <dgm:prSet presAssocID="{54D71A1E-7706-4D75-A1C7-5E4BA9EF1733}" presName="parTx" presStyleLbl="revTx" presStyleIdx="0" presStyleCnt="4">
        <dgm:presLayoutVars>
          <dgm:chMax val="0"/>
          <dgm:chPref val="0"/>
        </dgm:presLayoutVars>
      </dgm:prSet>
      <dgm:spPr/>
    </dgm:pt>
    <dgm:pt modelId="{4FCAEB68-983A-4F66-8B26-252CA51BC58E}" type="pres">
      <dgm:prSet presAssocID="{6BE710A8-2F57-4D7F-9AC8-E47DEAB682FC}" presName="sibTrans" presStyleCnt="0"/>
      <dgm:spPr/>
    </dgm:pt>
    <dgm:pt modelId="{5E045AC1-B9E5-4927-840D-4931F29543E7}" type="pres">
      <dgm:prSet presAssocID="{8B4C28E7-D3F1-42B8-9718-F99A95DF3D54}" presName="compNode" presStyleCnt="0"/>
      <dgm:spPr/>
    </dgm:pt>
    <dgm:pt modelId="{5E17117C-2961-42B1-B1D1-0D8467DDBC5B}" type="pres">
      <dgm:prSet presAssocID="{8B4C28E7-D3F1-42B8-9718-F99A95DF3D54}" presName="bgRect" presStyleLbl="bgShp" presStyleIdx="1" presStyleCnt="4"/>
      <dgm:spPr/>
    </dgm:pt>
    <dgm:pt modelId="{B48D0AA1-3F89-4324-9E2E-E4CAA4DC27B3}" type="pres">
      <dgm:prSet presAssocID="{8B4C28E7-D3F1-42B8-9718-F99A95DF3D5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a:ext>
      </dgm:extLst>
    </dgm:pt>
    <dgm:pt modelId="{CB845159-506E-4515-B26D-A9E6C18A667A}" type="pres">
      <dgm:prSet presAssocID="{8B4C28E7-D3F1-42B8-9718-F99A95DF3D54}" presName="spaceRect" presStyleCnt="0"/>
      <dgm:spPr/>
    </dgm:pt>
    <dgm:pt modelId="{DC5C160D-C1FE-4057-9979-559316DF5773}" type="pres">
      <dgm:prSet presAssocID="{8B4C28E7-D3F1-42B8-9718-F99A95DF3D54}" presName="parTx" presStyleLbl="revTx" presStyleIdx="1" presStyleCnt="4">
        <dgm:presLayoutVars>
          <dgm:chMax val="0"/>
          <dgm:chPref val="0"/>
        </dgm:presLayoutVars>
      </dgm:prSet>
      <dgm:spPr/>
    </dgm:pt>
    <dgm:pt modelId="{701E3821-EE8C-48AC-9D30-A103FB9381E7}" type="pres">
      <dgm:prSet presAssocID="{A0D34E5D-6FBD-4392-BC48-EA1C80675226}" presName="sibTrans" presStyleCnt="0"/>
      <dgm:spPr/>
    </dgm:pt>
    <dgm:pt modelId="{BB06A4FD-A568-402B-832A-1F88C30C93EA}" type="pres">
      <dgm:prSet presAssocID="{51ABF218-A5DD-4CF1-8906-EC4B54F7D21C}" presName="compNode" presStyleCnt="0"/>
      <dgm:spPr/>
    </dgm:pt>
    <dgm:pt modelId="{B0EA9731-307C-49D2-A2D5-93BA176F3AE3}" type="pres">
      <dgm:prSet presAssocID="{51ABF218-A5DD-4CF1-8906-EC4B54F7D21C}" presName="bgRect" presStyleLbl="bgShp" presStyleIdx="2" presStyleCnt="4"/>
      <dgm:spPr/>
    </dgm:pt>
    <dgm:pt modelId="{9722CB58-E012-4CE5-A1EC-4A50029E7502}" type="pres">
      <dgm:prSet presAssocID="{51ABF218-A5DD-4CF1-8906-EC4B54F7D21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pt>
    <dgm:pt modelId="{5ACF76B7-00DB-44ED-BB0A-5E48B19F684F}" type="pres">
      <dgm:prSet presAssocID="{51ABF218-A5DD-4CF1-8906-EC4B54F7D21C}" presName="spaceRect" presStyleCnt="0"/>
      <dgm:spPr/>
    </dgm:pt>
    <dgm:pt modelId="{A253EF71-4E58-4CFE-902F-AB9CE2924A50}" type="pres">
      <dgm:prSet presAssocID="{51ABF218-A5DD-4CF1-8906-EC4B54F7D21C}" presName="parTx" presStyleLbl="revTx" presStyleIdx="2" presStyleCnt="4">
        <dgm:presLayoutVars>
          <dgm:chMax val="0"/>
          <dgm:chPref val="0"/>
        </dgm:presLayoutVars>
      </dgm:prSet>
      <dgm:spPr/>
    </dgm:pt>
    <dgm:pt modelId="{709936B6-A088-4B2B-B84B-FC5C8B08755B}" type="pres">
      <dgm:prSet presAssocID="{FD0EB6CE-95F4-4ACA-85BB-98F55D816043}" presName="sibTrans" presStyleCnt="0"/>
      <dgm:spPr/>
    </dgm:pt>
    <dgm:pt modelId="{E2421FE0-1F41-4619-BA8C-1C1F3E77DE4B}" type="pres">
      <dgm:prSet presAssocID="{E52882B7-9417-4A8C-9E6C-25CDABEFD195}" presName="compNode" presStyleCnt="0"/>
      <dgm:spPr/>
    </dgm:pt>
    <dgm:pt modelId="{C1A882DA-FAF9-4FDB-8420-790D4525DEDA}" type="pres">
      <dgm:prSet presAssocID="{E52882B7-9417-4A8C-9E6C-25CDABEFD195}" presName="bgRect" presStyleLbl="bgShp" presStyleIdx="3" presStyleCnt="4"/>
      <dgm:spPr/>
    </dgm:pt>
    <dgm:pt modelId="{0D018155-AEAE-41BA-B63D-D8ED73DD558E}" type="pres">
      <dgm:prSet presAssocID="{E52882B7-9417-4A8C-9E6C-25CDABEFD19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lippery"/>
        </a:ext>
      </dgm:extLst>
    </dgm:pt>
    <dgm:pt modelId="{E5FF0D73-E3DC-41BE-B3A6-09D1E47B50C0}" type="pres">
      <dgm:prSet presAssocID="{E52882B7-9417-4A8C-9E6C-25CDABEFD195}" presName="spaceRect" presStyleCnt="0"/>
      <dgm:spPr/>
    </dgm:pt>
    <dgm:pt modelId="{72F51859-4213-423C-B09D-E9EFAD3F340D}" type="pres">
      <dgm:prSet presAssocID="{E52882B7-9417-4A8C-9E6C-25CDABEFD195}" presName="parTx" presStyleLbl="revTx" presStyleIdx="3" presStyleCnt="4">
        <dgm:presLayoutVars>
          <dgm:chMax val="0"/>
          <dgm:chPref val="0"/>
        </dgm:presLayoutVars>
      </dgm:prSet>
      <dgm:spPr/>
    </dgm:pt>
  </dgm:ptLst>
  <dgm:cxnLst>
    <dgm:cxn modelId="{4D916B0C-77A8-41AF-8DDE-5AA9D4DE3A6D}" srcId="{B2B68713-A9BD-4406-A231-D871944D1B54}" destId="{54D71A1E-7706-4D75-A1C7-5E4BA9EF1733}" srcOrd="0" destOrd="0" parTransId="{E960A080-D519-47AF-A5A7-3AF04BFA5CDA}" sibTransId="{6BE710A8-2F57-4D7F-9AC8-E47DEAB682FC}"/>
    <dgm:cxn modelId="{54D2701B-455A-46FB-ABEB-9CFDD411C31A}" type="presOf" srcId="{E52882B7-9417-4A8C-9E6C-25CDABEFD195}" destId="{72F51859-4213-423C-B09D-E9EFAD3F340D}" srcOrd="0" destOrd="0" presId="urn:microsoft.com/office/officeart/2018/2/layout/IconVerticalSolidList"/>
    <dgm:cxn modelId="{F7CC7027-0564-4E5C-B5C6-02D360A57A8C}" type="presOf" srcId="{B2B68713-A9BD-4406-A231-D871944D1B54}" destId="{A97A3F99-0FA1-4B9F-82AD-368C118F626E}" srcOrd="0" destOrd="0" presId="urn:microsoft.com/office/officeart/2018/2/layout/IconVerticalSolidList"/>
    <dgm:cxn modelId="{8E7E652A-18E6-47A0-B340-0E89BCAFAE58}" srcId="{B2B68713-A9BD-4406-A231-D871944D1B54}" destId="{8B4C28E7-D3F1-42B8-9718-F99A95DF3D54}" srcOrd="1" destOrd="0" parTransId="{107EBF1B-39BA-48AD-8D41-3BA86BDB5CAF}" sibTransId="{A0D34E5D-6FBD-4392-BC48-EA1C80675226}"/>
    <dgm:cxn modelId="{C3E1D546-CCCF-4773-8B2B-0712907F0B2A}" type="presOf" srcId="{8B4C28E7-D3F1-42B8-9718-F99A95DF3D54}" destId="{DC5C160D-C1FE-4057-9979-559316DF5773}" srcOrd="0" destOrd="0" presId="urn:microsoft.com/office/officeart/2018/2/layout/IconVerticalSolidList"/>
    <dgm:cxn modelId="{35196D4E-0A28-496F-97C1-67927F6A99DA}" type="presOf" srcId="{54D71A1E-7706-4D75-A1C7-5E4BA9EF1733}" destId="{B0B4A047-4A75-47C2-A2D1-DD0F21FE1232}" srcOrd="0" destOrd="0" presId="urn:microsoft.com/office/officeart/2018/2/layout/IconVerticalSolidList"/>
    <dgm:cxn modelId="{C4DADDB1-B441-48D2-99F5-7526F5BF3C1A}" srcId="{B2B68713-A9BD-4406-A231-D871944D1B54}" destId="{51ABF218-A5DD-4CF1-8906-EC4B54F7D21C}" srcOrd="2" destOrd="0" parTransId="{1330D497-A770-4CBC-986F-FD05F42FB14B}" sibTransId="{FD0EB6CE-95F4-4ACA-85BB-98F55D816043}"/>
    <dgm:cxn modelId="{EC3DCAC6-B462-4391-BD31-12E5E68AA72A}" srcId="{B2B68713-A9BD-4406-A231-D871944D1B54}" destId="{E52882B7-9417-4A8C-9E6C-25CDABEFD195}" srcOrd="3" destOrd="0" parTransId="{4BB29E36-823D-4865-A902-3FCD3DE2C842}" sibTransId="{EA7563CA-6DD7-493F-8001-4B72376A0716}"/>
    <dgm:cxn modelId="{95E26BC8-2C78-4460-B95A-C5A2CF9582E2}" type="presOf" srcId="{51ABF218-A5DD-4CF1-8906-EC4B54F7D21C}" destId="{A253EF71-4E58-4CFE-902F-AB9CE2924A50}" srcOrd="0" destOrd="0" presId="urn:microsoft.com/office/officeart/2018/2/layout/IconVerticalSolidList"/>
    <dgm:cxn modelId="{8C3FBCF0-967D-47E6-9687-B57F1FA7C7AF}" type="presParOf" srcId="{A97A3F99-0FA1-4B9F-82AD-368C118F626E}" destId="{70CF2BE8-3D24-48EC-A2DE-A41D173A6EAA}" srcOrd="0" destOrd="0" presId="urn:microsoft.com/office/officeart/2018/2/layout/IconVerticalSolidList"/>
    <dgm:cxn modelId="{F3BBDC2C-39CA-405C-8A1A-6751BAF7F024}" type="presParOf" srcId="{70CF2BE8-3D24-48EC-A2DE-A41D173A6EAA}" destId="{3EDCB28B-EA13-43C2-8F11-76D80E8EFFD4}" srcOrd="0" destOrd="0" presId="urn:microsoft.com/office/officeart/2018/2/layout/IconVerticalSolidList"/>
    <dgm:cxn modelId="{A689EF0E-F973-48D8-B301-9BAB72F68C64}" type="presParOf" srcId="{70CF2BE8-3D24-48EC-A2DE-A41D173A6EAA}" destId="{A7418EBB-C439-445A-BB91-853E1908E7C0}" srcOrd="1" destOrd="0" presId="urn:microsoft.com/office/officeart/2018/2/layout/IconVerticalSolidList"/>
    <dgm:cxn modelId="{AC5C3696-EEED-4784-995D-C984EF6A5537}" type="presParOf" srcId="{70CF2BE8-3D24-48EC-A2DE-A41D173A6EAA}" destId="{F0D587B8-B9A8-4826-8495-F12077C66274}" srcOrd="2" destOrd="0" presId="urn:microsoft.com/office/officeart/2018/2/layout/IconVerticalSolidList"/>
    <dgm:cxn modelId="{A2BD3412-FA3F-4040-8014-1A8FA787EB44}" type="presParOf" srcId="{70CF2BE8-3D24-48EC-A2DE-A41D173A6EAA}" destId="{B0B4A047-4A75-47C2-A2D1-DD0F21FE1232}" srcOrd="3" destOrd="0" presId="urn:microsoft.com/office/officeart/2018/2/layout/IconVerticalSolidList"/>
    <dgm:cxn modelId="{305CDA8C-9621-4CBC-93F4-24B61F95BEED}" type="presParOf" srcId="{A97A3F99-0FA1-4B9F-82AD-368C118F626E}" destId="{4FCAEB68-983A-4F66-8B26-252CA51BC58E}" srcOrd="1" destOrd="0" presId="urn:microsoft.com/office/officeart/2018/2/layout/IconVerticalSolidList"/>
    <dgm:cxn modelId="{FC79870B-18BF-4A4D-B7A1-B008F8C391E4}" type="presParOf" srcId="{A97A3F99-0FA1-4B9F-82AD-368C118F626E}" destId="{5E045AC1-B9E5-4927-840D-4931F29543E7}" srcOrd="2" destOrd="0" presId="urn:microsoft.com/office/officeart/2018/2/layout/IconVerticalSolidList"/>
    <dgm:cxn modelId="{5DC6AF9C-C5B1-492A-9B90-C6479B4061B1}" type="presParOf" srcId="{5E045AC1-B9E5-4927-840D-4931F29543E7}" destId="{5E17117C-2961-42B1-B1D1-0D8467DDBC5B}" srcOrd="0" destOrd="0" presId="urn:microsoft.com/office/officeart/2018/2/layout/IconVerticalSolidList"/>
    <dgm:cxn modelId="{E1E6F423-5932-443B-A739-D16AF0DA486B}" type="presParOf" srcId="{5E045AC1-B9E5-4927-840D-4931F29543E7}" destId="{B48D0AA1-3F89-4324-9E2E-E4CAA4DC27B3}" srcOrd="1" destOrd="0" presId="urn:microsoft.com/office/officeart/2018/2/layout/IconVerticalSolidList"/>
    <dgm:cxn modelId="{0504FC23-A608-4E91-B591-3BD28452AF61}" type="presParOf" srcId="{5E045AC1-B9E5-4927-840D-4931F29543E7}" destId="{CB845159-506E-4515-B26D-A9E6C18A667A}" srcOrd="2" destOrd="0" presId="urn:microsoft.com/office/officeart/2018/2/layout/IconVerticalSolidList"/>
    <dgm:cxn modelId="{ED424B0B-0352-42E0-A141-DA7D4A12EDED}" type="presParOf" srcId="{5E045AC1-B9E5-4927-840D-4931F29543E7}" destId="{DC5C160D-C1FE-4057-9979-559316DF5773}" srcOrd="3" destOrd="0" presId="urn:microsoft.com/office/officeart/2018/2/layout/IconVerticalSolidList"/>
    <dgm:cxn modelId="{B45E6652-3249-45D1-8421-F9E146E573FA}" type="presParOf" srcId="{A97A3F99-0FA1-4B9F-82AD-368C118F626E}" destId="{701E3821-EE8C-48AC-9D30-A103FB9381E7}" srcOrd="3" destOrd="0" presId="urn:microsoft.com/office/officeart/2018/2/layout/IconVerticalSolidList"/>
    <dgm:cxn modelId="{A6AB929D-690A-4055-A656-D3775DA11624}" type="presParOf" srcId="{A97A3F99-0FA1-4B9F-82AD-368C118F626E}" destId="{BB06A4FD-A568-402B-832A-1F88C30C93EA}" srcOrd="4" destOrd="0" presId="urn:microsoft.com/office/officeart/2018/2/layout/IconVerticalSolidList"/>
    <dgm:cxn modelId="{5D3276E5-F70D-4928-8178-09652BA12A2E}" type="presParOf" srcId="{BB06A4FD-A568-402B-832A-1F88C30C93EA}" destId="{B0EA9731-307C-49D2-A2D5-93BA176F3AE3}" srcOrd="0" destOrd="0" presId="urn:microsoft.com/office/officeart/2018/2/layout/IconVerticalSolidList"/>
    <dgm:cxn modelId="{3ED07B0E-147D-4772-A7EF-A614F57FF707}" type="presParOf" srcId="{BB06A4FD-A568-402B-832A-1F88C30C93EA}" destId="{9722CB58-E012-4CE5-A1EC-4A50029E7502}" srcOrd="1" destOrd="0" presId="urn:microsoft.com/office/officeart/2018/2/layout/IconVerticalSolidList"/>
    <dgm:cxn modelId="{01E6FF1D-0A7C-4C61-A626-EC1F4A40B5DC}" type="presParOf" srcId="{BB06A4FD-A568-402B-832A-1F88C30C93EA}" destId="{5ACF76B7-00DB-44ED-BB0A-5E48B19F684F}" srcOrd="2" destOrd="0" presId="urn:microsoft.com/office/officeart/2018/2/layout/IconVerticalSolidList"/>
    <dgm:cxn modelId="{0BE0B79F-EA66-448F-A1C0-AA30C7676F98}" type="presParOf" srcId="{BB06A4FD-A568-402B-832A-1F88C30C93EA}" destId="{A253EF71-4E58-4CFE-902F-AB9CE2924A50}" srcOrd="3" destOrd="0" presId="urn:microsoft.com/office/officeart/2018/2/layout/IconVerticalSolidList"/>
    <dgm:cxn modelId="{2CAA7C06-43E0-4A6C-B002-2374BBB6FE8D}" type="presParOf" srcId="{A97A3F99-0FA1-4B9F-82AD-368C118F626E}" destId="{709936B6-A088-4B2B-B84B-FC5C8B08755B}" srcOrd="5" destOrd="0" presId="urn:microsoft.com/office/officeart/2018/2/layout/IconVerticalSolidList"/>
    <dgm:cxn modelId="{7E5020A1-2942-4D76-9416-CF75F26BCA38}" type="presParOf" srcId="{A97A3F99-0FA1-4B9F-82AD-368C118F626E}" destId="{E2421FE0-1F41-4619-BA8C-1C1F3E77DE4B}" srcOrd="6" destOrd="0" presId="urn:microsoft.com/office/officeart/2018/2/layout/IconVerticalSolidList"/>
    <dgm:cxn modelId="{E3BAFBF2-2B4D-43C4-B670-A42E3E226B9F}" type="presParOf" srcId="{E2421FE0-1F41-4619-BA8C-1C1F3E77DE4B}" destId="{C1A882DA-FAF9-4FDB-8420-790D4525DEDA}" srcOrd="0" destOrd="0" presId="urn:microsoft.com/office/officeart/2018/2/layout/IconVerticalSolidList"/>
    <dgm:cxn modelId="{64B54E80-0BAB-4378-A49A-AF43BA192388}" type="presParOf" srcId="{E2421FE0-1F41-4619-BA8C-1C1F3E77DE4B}" destId="{0D018155-AEAE-41BA-B63D-D8ED73DD558E}" srcOrd="1" destOrd="0" presId="urn:microsoft.com/office/officeart/2018/2/layout/IconVerticalSolidList"/>
    <dgm:cxn modelId="{85B683F0-3904-4945-97A8-4304069D3224}" type="presParOf" srcId="{E2421FE0-1F41-4619-BA8C-1C1F3E77DE4B}" destId="{E5FF0D73-E3DC-41BE-B3A6-09D1E47B50C0}" srcOrd="2" destOrd="0" presId="urn:microsoft.com/office/officeart/2018/2/layout/IconVerticalSolidList"/>
    <dgm:cxn modelId="{67B8AEDD-89B3-4148-8DC3-B59B74688C0B}" type="presParOf" srcId="{E2421FE0-1F41-4619-BA8C-1C1F3E77DE4B}" destId="{72F51859-4213-423C-B09D-E9EFAD3F340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D32B65-B7F4-F045-AD15-C5B3DE5D2678}" type="doc">
      <dgm:prSet loTypeId="urn:microsoft.com/office/officeart/2005/8/layout/gear1" loCatId="list" qsTypeId="urn:microsoft.com/office/officeart/2005/8/quickstyle/simple1" qsCatId="simple" csTypeId="urn:microsoft.com/office/officeart/2005/8/colors/accent0_2" csCatId="mainScheme" phldr="1"/>
      <dgm:spPr/>
      <dgm:t>
        <a:bodyPr/>
        <a:lstStyle/>
        <a:p>
          <a:endParaRPr lang="en-GB"/>
        </a:p>
      </dgm:t>
    </dgm:pt>
    <dgm:pt modelId="{C6FB4DD2-BA21-9843-9418-4A253E5DB070}">
      <dgm:prSet/>
      <dgm:spPr/>
      <dgm:t>
        <a:bodyPr/>
        <a:lstStyle/>
        <a:p>
          <a:r>
            <a:rPr lang="en-GB" dirty="0"/>
            <a:t>Enabled us to compare and learn from two very diverse demographics</a:t>
          </a:r>
        </a:p>
      </dgm:t>
    </dgm:pt>
    <dgm:pt modelId="{CD708856-F837-1A4C-93B3-A4F2B7F373B0}" type="parTrans" cxnId="{F4974B2C-0B84-C947-B5EE-CBBD4084FA0E}">
      <dgm:prSet/>
      <dgm:spPr/>
      <dgm:t>
        <a:bodyPr/>
        <a:lstStyle/>
        <a:p>
          <a:endParaRPr lang="en-GB"/>
        </a:p>
      </dgm:t>
    </dgm:pt>
    <dgm:pt modelId="{499F2B27-900E-A54F-A29D-7767D947CAEA}" type="sibTrans" cxnId="{F4974B2C-0B84-C947-B5EE-CBBD4084FA0E}">
      <dgm:prSet/>
      <dgm:spPr/>
      <dgm:t>
        <a:bodyPr/>
        <a:lstStyle/>
        <a:p>
          <a:endParaRPr lang="en-GB"/>
        </a:p>
      </dgm:t>
    </dgm:pt>
    <dgm:pt modelId="{5D7AE3F8-6F7E-0E45-B4C9-D395D8DA0CE3}">
      <dgm:prSet/>
      <dgm:spPr/>
      <dgm:t>
        <a:bodyPr/>
        <a:lstStyle/>
        <a:p>
          <a:r>
            <a:rPr lang="en-GB"/>
            <a:t>Test different methods of providing energy advice</a:t>
          </a:r>
        </a:p>
      </dgm:t>
    </dgm:pt>
    <dgm:pt modelId="{8563D757-81A1-4247-8D99-C47478AE892C}" type="parTrans" cxnId="{E44D8DE7-91EE-BF43-9A6C-4EB0E1E676BC}">
      <dgm:prSet/>
      <dgm:spPr/>
      <dgm:t>
        <a:bodyPr/>
        <a:lstStyle/>
        <a:p>
          <a:endParaRPr lang="en-GB"/>
        </a:p>
      </dgm:t>
    </dgm:pt>
    <dgm:pt modelId="{B707A72F-670C-7B4C-849C-F4DEA65E200C}" type="sibTrans" cxnId="{E44D8DE7-91EE-BF43-9A6C-4EB0E1E676BC}">
      <dgm:prSet/>
      <dgm:spPr/>
      <dgm:t>
        <a:bodyPr/>
        <a:lstStyle/>
        <a:p>
          <a:endParaRPr lang="en-GB"/>
        </a:p>
      </dgm:t>
    </dgm:pt>
    <dgm:pt modelId="{D03ACE88-7D4A-A940-91AE-D19CCE5299F6}">
      <dgm:prSet/>
      <dgm:spPr/>
      <dgm:t>
        <a:bodyPr/>
        <a:lstStyle/>
        <a:p>
          <a:r>
            <a:rPr lang="en-GB"/>
            <a:t>Work with commercial organisations to develop a sustainable model</a:t>
          </a:r>
        </a:p>
      </dgm:t>
    </dgm:pt>
    <dgm:pt modelId="{DD0913F1-9AE0-304F-A39D-528E0F4BBFBB}" type="parTrans" cxnId="{7EF43310-6869-7540-8989-C2D8206A0AD7}">
      <dgm:prSet/>
      <dgm:spPr/>
      <dgm:t>
        <a:bodyPr/>
        <a:lstStyle/>
        <a:p>
          <a:endParaRPr lang="en-GB"/>
        </a:p>
      </dgm:t>
    </dgm:pt>
    <dgm:pt modelId="{A4793028-9D94-9A43-A335-2F645B47EFAE}" type="sibTrans" cxnId="{7EF43310-6869-7540-8989-C2D8206A0AD7}">
      <dgm:prSet/>
      <dgm:spPr/>
      <dgm:t>
        <a:bodyPr/>
        <a:lstStyle/>
        <a:p>
          <a:endParaRPr lang="en-GB"/>
        </a:p>
      </dgm:t>
    </dgm:pt>
    <dgm:pt modelId="{E232523A-99DB-E747-BED0-0DFF11B6F4F8}" type="pres">
      <dgm:prSet presAssocID="{08D32B65-B7F4-F045-AD15-C5B3DE5D2678}" presName="composite" presStyleCnt="0">
        <dgm:presLayoutVars>
          <dgm:chMax val="3"/>
          <dgm:animLvl val="lvl"/>
          <dgm:resizeHandles val="exact"/>
        </dgm:presLayoutVars>
      </dgm:prSet>
      <dgm:spPr/>
    </dgm:pt>
    <dgm:pt modelId="{BA4E7838-47D0-8944-AC36-20FD43E4DB5C}" type="pres">
      <dgm:prSet presAssocID="{C6FB4DD2-BA21-9843-9418-4A253E5DB070}" presName="gear1" presStyleLbl="node1" presStyleIdx="0" presStyleCnt="3">
        <dgm:presLayoutVars>
          <dgm:chMax val="1"/>
          <dgm:bulletEnabled val="1"/>
        </dgm:presLayoutVars>
      </dgm:prSet>
      <dgm:spPr/>
    </dgm:pt>
    <dgm:pt modelId="{D1B9974B-1DAB-2E43-8540-1C5AEBB6B229}" type="pres">
      <dgm:prSet presAssocID="{C6FB4DD2-BA21-9843-9418-4A253E5DB070}" presName="gear1srcNode" presStyleLbl="node1" presStyleIdx="0" presStyleCnt="3"/>
      <dgm:spPr/>
    </dgm:pt>
    <dgm:pt modelId="{2F958B77-051B-174C-AE61-5F54DC128CA3}" type="pres">
      <dgm:prSet presAssocID="{C6FB4DD2-BA21-9843-9418-4A253E5DB070}" presName="gear1dstNode" presStyleLbl="node1" presStyleIdx="0" presStyleCnt="3"/>
      <dgm:spPr/>
    </dgm:pt>
    <dgm:pt modelId="{1F44F5AB-BC69-594A-BCFB-986F69FD9486}" type="pres">
      <dgm:prSet presAssocID="{5D7AE3F8-6F7E-0E45-B4C9-D395D8DA0CE3}" presName="gear2" presStyleLbl="node1" presStyleIdx="1" presStyleCnt="3">
        <dgm:presLayoutVars>
          <dgm:chMax val="1"/>
          <dgm:bulletEnabled val="1"/>
        </dgm:presLayoutVars>
      </dgm:prSet>
      <dgm:spPr/>
    </dgm:pt>
    <dgm:pt modelId="{F73DA3DD-A17C-A040-9134-46CBD43C6EE5}" type="pres">
      <dgm:prSet presAssocID="{5D7AE3F8-6F7E-0E45-B4C9-D395D8DA0CE3}" presName="gear2srcNode" presStyleLbl="node1" presStyleIdx="1" presStyleCnt="3"/>
      <dgm:spPr/>
    </dgm:pt>
    <dgm:pt modelId="{959AFE48-B7D5-6C4C-B393-666959BC5BBB}" type="pres">
      <dgm:prSet presAssocID="{5D7AE3F8-6F7E-0E45-B4C9-D395D8DA0CE3}" presName="gear2dstNode" presStyleLbl="node1" presStyleIdx="1" presStyleCnt="3"/>
      <dgm:spPr/>
    </dgm:pt>
    <dgm:pt modelId="{1671A678-0980-B541-90AA-E4AD00592C9E}" type="pres">
      <dgm:prSet presAssocID="{D03ACE88-7D4A-A940-91AE-D19CCE5299F6}" presName="gear3" presStyleLbl="node1" presStyleIdx="2" presStyleCnt="3"/>
      <dgm:spPr/>
    </dgm:pt>
    <dgm:pt modelId="{F0295EAA-D052-064C-A735-E6FDA6233356}" type="pres">
      <dgm:prSet presAssocID="{D03ACE88-7D4A-A940-91AE-D19CCE5299F6}" presName="gear3tx" presStyleLbl="node1" presStyleIdx="2" presStyleCnt="3">
        <dgm:presLayoutVars>
          <dgm:chMax val="1"/>
          <dgm:bulletEnabled val="1"/>
        </dgm:presLayoutVars>
      </dgm:prSet>
      <dgm:spPr/>
    </dgm:pt>
    <dgm:pt modelId="{988D15E7-838F-2F44-AF00-DBDADE8796DF}" type="pres">
      <dgm:prSet presAssocID="{D03ACE88-7D4A-A940-91AE-D19CCE5299F6}" presName="gear3srcNode" presStyleLbl="node1" presStyleIdx="2" presStyleCnt="3"/>
      <dgm:spPr/>
    </dgm:pt>
    <dgm:pt modelId="{BCA6D177-8BA6-9D4A-A3E1-225CAC48EAF4}" type="pres">
      <dgm:prSet presAssocID="{D03ACE88-7D4A-A940-91AE-D19CCE5299F6}" presName="gear3dstNode" presStyleLbl="node1" presStyleIdx="2" presStyleCnt="3"/>
      <dgm:spPr/>
    </dgm:pt>
    <dgm:pt modelId="{710AA429-4304-BB4B-BAE8-2ED59019C918}" type="pres">
      <dgm:prSet presAssocID="{499F2B27-900E-A54F-A29D-7767D947CAEA}" presName="connector1" presStyleLbl="sibTrans2D1" presStyleIdx="0" presStyleCnt="3"/>
      <dgm:spPr/>
    </dgm:pt>
    <dgm:pt modelId="{5EDE0B7E-64BD-784A-BFAA-951319D7D3E3}" type="pres">
      <dgm:prSet presAssocID="{B707A72F-670C-7B4C-849C-F4DEA65E200C}" presName="connector2" presStyleLbl="sibTrans2D1" presStyleIdx="1" presStyleCnt="3"/>
      <dgm:spPr/>
    </dgm:pt>
    <dgm:pt modelId="{683C472A-2A34-5E42-8D9E-B0E0D8DB6535}" type="pres">
      <dgm:prSet presAssocID="{A4793028-9D94-9A43-A335-2F645B47EFAE}" presName="connector3" presStyleLbl="sibTrans2D1" presStyleIdx="2" presStyleCnt="3"/>
      <dgm:spPr/>
    </dgm:pt>
  </dgm:ptLst>
  <dgm:cxnLst>
    <dgm:cxn modelId="{17DB4704-4A72-2542-A083-BA8C7662A1C2}" type="presOf" srcId="{5D7AE3F8-6F7E-0E45-B4C9-D395D8DA0CE3}" destId="{F73DA3DD-A17C-A040-9134-46CBD43C6EE5}" srcOrd="1" destOrd="0" presId="urn:microsoft.com/office/officeart/2005/8/layout/gear1"/>
    <dgm:cxn modelId="{7FB9BE04-E357-0A43-9C92-711C012C09DC}" type="presOf" srcId="{C6FB4DD2-BA21-9843-9418-4A253E5DB070}" destId="{D1B9974B-1DAB-2E43-8540-1C5AEBB6B229}" srcOrd="1" destOrd="0" presId="urn:microsoft.com/office/officeart/2005/8/layout/gear1"/>
    <dgm:cxn modelId="{E55F9A05-936C-B44F-9EB9-8608B901493D}" type="presOf" srcId="{A4793028-9D94-9A43-A335-2F645B47EFAE}" destId="{683C472A-2A34-5E42-8D9E-B0E0D8DB6535}" srcOrd="0" destOrd="0" presId="urn:microsoft.com/office/officeart/2005/8/layout/gear1"/>
    <dgm:cxn modelId="{7EF43310-6869-7540-8989-C2D8206A0AD7}" srcId="{08D32B65-B7F4-F045-AD15-C5B3DE5D2678}" destId="{D03ACE88-7D4A-A940-91AE-D19CCE5299F6}" srcOrd="2" destOrd="0" parTransId="{DD0913F1-9AE0-304F-A39D-528E0F4BBFBB}" sibTransId="{A4793028-9D94-9A43-A335-2F645B47EFAE}"/>
    <dgm:cxn modelId="{F4974B2C-0B84-C947-B5EE-CBBD4084FA0E}" srcId="{08D32B65-B7F4-F045-AD15-C5B3DE5D2678}" destId="{C6FB4DD2-BA21-9843-9418-4A253E5DB070}" srcOrd="0" destOrd="0" parTransId="{CD708856-F837-1A4C-93B3-A4F2B7F373B0}" sibTransId="{499F2B27-900E-A54F-A29D-7767D947CAEA}"/>
    <dgm:cxn modelId="{A6E62D2D-4259-9C45-88D9-59448C230FC4}" type="presOf" srcId="{B707A72F-670C-7B4C-849C-F4DEA65E200C}" destId="{5EDE0B7E-64BD-784A-BFAA-951319D7D3E3}" srcOrd="0" destOrd="0" presId="urn:microsoft.com/office/officeart/2005/8/layout/gear1"/>
    <dgm:cxn modelId="{616B035D-DB01-FF4D-8C1E-166B17128127}" type="presOf" srcId="{5D7AE3F8-6F7E-0E45-B4C9-D395D8DA0CE3}" destId="{959AFE48-B7D5-6C4C-B393-666959BC5BBB}" srcOrd="2" destOrd="0" presId="urn:microsoft.com/office/officeart/2005/8/layout/gear1"/>
    <dgm:cxn modelId="{59EAAC41-012D-6643-98F4-BA24D1429281}" type="presOf" srcId="{C6FB4DD2-BA21-9843-9418-4A253E5DB070}" destId="{2F958B77-051B-174C-AE61-5F54DC128CA3}" srcOrd="2" destOrd="0" presId="urn:microsoft.com/office/officeart/2005/8/layout/gear1"/>
    <dgm:cxn modelId="{D9F9A948-7765-4C4E-8756-38F521AFE4FE}" type="presOf" srcId="{08D32B65-B7F4-F045-AD15-C5B3DE5D2678}" destId="{E232523A-99DB-E747-BED0-0DFF11B6F4F8}" srcOrd="0" destOrd="0" presId="urn:microsoft.com/office/officeart/2005/8/layout/gear1"/>
    <dgm:cxn modelId="{E4970C7B-F4DB-EA49-B11B-AE3C8AC02B21}" type="presOf" srcId="{D03ACE88-7D4A-A940-91AE-D19CCE5299F6}" destId="{F0295EAA-D052-064C-A735-E6FDA6233356}" srcOrd="1" destOrd="0" presId="urn:microsoft.com/office/officeart/2005/8/layout/gear1"/>
    <dgm:cxn modelId="{6595DB8D-0A33-6C4B-87B8-3E7C71F1C704}" type="presOf" srcId="{5D7AE3F8-6F7E-0E45-B4C9-D395D8DA0CE3}" destId="{1F44F5AB-BC69-594A-BCFB-986F69FD9486}" srcOrd="0" destOrd="0" presId="urn:microsoft.com/office/officeart/2005/8/layout/gear1"/>
    <dgm:cxn modelId="{AC89EE8F-1BBC-CA48-BA7E-F270E02A2C32}" type="presOf" srcId="{D03ACE88-7D4A-A940-91AE-D19CCE5299F6}" destId="{BCA6D177-8BA6-9D4A-A3E1-225CAC48EAF4}" srcOrd="3" destOrd="0" presId="urn:microsoft.com/office/officeart/2005/8/layout/gear1"/>
    <dgm:cxn modelId="{D0DC38E7-4BBF-1D41-BC41-46BAF78E4B99}" type="presOf" srcId="{499F2B27-900E-A54F-A29D-7767D947CAEA}" destId="{710AA429-4304-BB4B-BAE8-2ED59019C918}" srcOrd="0" destOrd="0" presId="urn:microsoft.com/office/officeart/2005/8/layout/gear1"/>
    <dgm:cxn modelId="{E44D8DE7-91EE-BF43-9A6C-4EB0E1E676BC}" srcId="{08D32B65-B7F4-F045-AD15-C5B3DE5D2678}" destId="{5D7AE3F8-6F7E-0E45-B4C9-D395D8DA0CE3}" srcOrd="1" destOrd="0" parTransId="{8563D757-81A1-4247-8D99-C47478AE892C}" sibTransId="{B707A72F-670C-7B4C-849C-F4DEA65E200C}"/>
    <dgm:cxn modelId="{5E3D6EF0-E4AF-D545-A54C-0C4955FA1347}" type="presOf" srcId="{D03ACE88-7D4A-A940-91AE-D19CCE5299F6}" destId="{1671A678-0980-B541-90AA-E4AD00592C9E}" srcOrd="0" destOrd="0" presId="urn:microsoft.com/office/officeart/2005/8/layout/gear1"/>
    <dgm:cxn modelId="{B2DB53F4-EF33-F94F-BB1E-BC251C49B7A0}" type="presOf" srcId="{D03ACE88-7D4A-A940-91AE-D19CCE5299F6}" destId="{988D15E7-838F-2F44-AF00-DBDADE8796DF}" srcOrd="2" destOrd="0" presId="urn:microsoft.com/office/officeart/2005/8/layout/gear1"/>
    <dgm:cxn modelId="{38FF22FA-084F-A543-87FD-65AA75DE8C06}" type="presOf" srcId="{C6FB4DD2-BA21-9843-9418-4A253E5DB070}" destId="{BA4E7838-47D0-8944-AC36-20FD43E4DB5C}" srcOrd="0" destOrd="0" presId="urn:microsoft.com/office/officeart/2005/8/layout/gear1"/>
    <dgm:cxn modelId="{D36B737E-C2B9-9849-8083-D389F88BA83A}" type="presParOf" srcId="{E232523A-99DB-E747-BED0-0DFF11B6F4F8}" destId="{BA4E7838-47D0-8944-AC36-20FD43E4DB5C}" srcOrd="0" destOrd="0" presId="urn:microsoft.com/office/officeart/2005/8/layout/gear1"/>
    <dgm:cxn modelId="{FEFBA139-E681-C84A-B947-34C8DC8E430B}" type="presParOf" srcId="{E232523A-99DB-E747-BED0-0DFF11B6F4F8}" destId="{D1B9974B-1DAB-2E43-8540-1C5AEBB6B229}" srcOrd="1" destOrd="0" presId="urn:microsoft.com/office/officeart/2005/8/layout/gear1"/>
    <dgm:cxn modelId="{C90EA5E7-DB22-844B-BD71-624A6A10CC78}" type="presParOf" srcId="{E232523A-99DB-E747-BED0-0DFF11B6F4F8}" destId="{2F958B77-051B-174C-AE61-5F54DC128CA3}" srcOrd="2" destOrd="0" presId="urn:microsoft.com/office/officeart/2005/8/layout/gear1"/>
    <dgm:cxn modelId="{F9395B86-0FA9-8B4E-A4D7-F579CA25EF8A}" type="presParOf" srcId="{E232523A-99DB-E747-BED0-0DFF11B6F4F8}" destId="{1F44F5AB-BC69-594A-BCFB-986F69FD9486}" srcOrd="3" destOrd="0" presId="urn:microsoft.com/office/officeart/2005/8/layout/gear1"/>
    <dgm:cxn modelId="{4800451B-7BF8-BC40-9FA5-4914F49AE9F7}" type="presParOf" srcId="{E232523A-99DB-E747-BED0-0DFF11B6F4F8}" destId="{F73DA3DD-A17C-A040-9134-46CBD43C6EE5}" srcOrd="4" destOrd="0" presId="urn:microsoft.com/office/officeart/2005/8/layout/gear1"/>
    <dgm:cxn modelId="{F7F7DDBE-7BEB-6646-AF5F-578A02EC8625}" type="presParOf" srcId="{E232523A-99DB-E747-BED0-0DFF11B6F4F8}" destId="{959AFE48-B7D5-6C4C-B393-666959BC5BBB}" srcOrd="5" destOrd="0" presId="urn:microsoft.com/office/officeart/2005/8/layout/gear1"/>
    <dgm:cxn modelId="{3C6A3458-21E5-6C48-8110-EDCDE98C7804}" type="presParOf" srcId="{E232523A-99DB-E747-BED0-0DFF11B6F4F8}" destId="{1671A678-0980-B541-90AA-E4AD00592C9E}" srcOrd="6" destOrd="0" presId="urn:microsoft.com/office/officeart/2005/8/layout/gear1"/>
    <dgm:cxn modelId="{8E049B58-FAF3-1A43-AF54-A4356E0741B4}" type="presParOf" srcId="{E232523A-99DB-E747-BED0-0DFF11B6F4F8}" destId="{F0295EAA-D052-064C-A735-E6FDA6233356}" srcOrd="7" destOrd="0" presId="urn:microsoft.com/office/officeart/2005/8/layout/gear1"/>
    <dgm:cxn modelId="{9566B020-BD2D-734B-9566-BBD74183D759}" type="presParOf" srcId="{E232523A-99DB-E747-BED0-0DFF11B6F4F8}" destId="{988D15E7-838F-2F44-AF00-DBDADE8796DF}" srcOrd="8" destOrd="0" presId="urn:microsoft.com/office/officeart/2005/8/layout/gear1"/>
    <dgm:cxn modelId="{30DA79C0-B1B2-6749-8D99-21A7AC80CED8}" type="presParOf" srcId="{E232523A-99DB-E747-BED0-0DFF11B6F4F8}" destId="{BCA6D177-8BA6-9D4A-A3E1-225CAC48EAF4}" srcOrd="9" destOrd="0" presId="urn:microsoft.com/office/officeart/2005/8/layout/gear1"/>
    <dgm:cxn modelId="{08AB6A5C-B2E4-384B-8221-31AB03270E2A}" type="presParOf" srcId="{E232523A-99DB-E747-BED0-0DFF11B6F4F8}" destId="{710AA429-4304-BB4B-BAE8-2ED59019C918}" srcOrd="10" destOrd="0" presId="urn:microsoft.com/office/officeart/2005/8/layout/gear1"/>
    <dgm:cxn modelId="{E03BA9F7-783A-9749-AF01-81108F141DAD}" type="presParOf" srcId="{E232523A-99DB-E747-BED0-0DFF11B6F4F8}" destId="{5EDE0B7E-64BD-784A-BFAA-951319D7D3E3}" srcOrd="11" destOrd="0" presId="urn:microsoft.com/office/officeart/2005/8/layout/gear1"/>
    <dgm:cxn modelId="{4407E9FE-2E16-7140-A51C-0B3D59A143D9}" type="presParOf" srcId="{E232523A-99DB-E747-BED0-0DFF11B6F4F8}" destId="{683C472A-2A34-5E42-8D9E-B0E0D8DB6535}"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83C1E-E106-4B15-8266-564EDB2F5DD1}">
      <dsp:nvSpPr>
        <dsp:cNvPr id="0" name=""/>
        <dsp:cNvSpPr/>
      </dsp:nvSpPr>
      <dsp:spPr>
        <a:xfrm>
          <a:off x="0" y="0"/>
          <a:ext cx="7514379" cy="2224639"/>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78B660-5DCF-4FD0-8889-286ACC7EB468}">
      <dsp:nvSpPr>
        <dsp:cNvPr id="0" name=""/>
        <dsp:cNvSpPr/>
      </dsp:nvSpPr>
      <dsp:spPr>
        <a:xfrm>
          <a:off x="204795" y="287140"/>
          <a:ext cx="1641715" cy="1631402"/>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A86A17-0DBD-488C-8B59-1964AD513800}">
      <dsp:nvSpPr>
        <dsp:cNvPr id="0" name=""/>
        <dsp:cNvSpPr/>
      </dsp:nvSpPr>
      <dsp:spPr>
        <a:xfrm rot="10800000">
          <a:off x="227500" y="2224639"/>
          <a:ext cx="1641715" cy="271900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GB" sz="1700" kern="1200" dirty="0"/>
            <a:t>Transport - </a:t>
          </a:r>
          <a:r>
            <a:rPr lang="en-GB" altLang="en-US" sz="1700" kern="1200" dirty="0"/>
            <a:t>45% reduction in vehicle miles</a:t>
          </a:r>
          <a:endParaRPr lang="en-GB" sz="1700" kern="1200" dirty="0"/>
        </a:p>
      </dsp:txBody>
      <dsp:txXfrm rot="10800000">
        <a:off x="277988" y="2224639"/>
        <a:ext cx="1540739" cy="2668516"/>
      </dsp:txXfrm>
    </dsp:sp>
    <dsp:sp modelId="{01EA3B65-9574-4093-BCAA-72AEAF2FF220}">
      <dsp:nvSpPr>
        <dsp:cNvPr id="0" name=""/>
        <dsp:cNvSpPr/>
      </dsp:nvSpPr>
      <dsp:spPr>
        <a:xfrm>
          <a:off x="2033388" y="296618"/>
          <a:ext cx="1641715" cy="1631402"/>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4DCFAD-A97D-4FF2-B134-4CF9AADF1414}">
      <dsp:nvSpPr>
        <dsp:cNvPr id="0" name=""/>
        <dsp:cNvSpPr/>
      </dsp:nvSpPr>
      <dsp:spPr>
        <a:xfrm rot="10800000">
          <a:off x="2033388" y="2224639"/>
          <a:ext cx="1641715" cy="271900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GB" sz="1700" kern="1200" dirty="0"/>
            <a:t>Energy – renewable energy for heating and hot water and no fossil fuels for all households</a:t>
          </a:r>
        </a:p>
      </dsp:txBody>
      <dsp:txXfrm rot="10800000">
        <a:off x="2083876" y="2224639"/>
        <a:ext cx="1540739" cy="2668516"/>
      </dsp:txXfrm>
    </dsp:sp>
    <dsp:sp modelId="{37EC7ECF-A91A-4380-9B75-A56D504BA311}">
      <dsp:nvSpPr>
        <dsp:cNvPr id="0" name=""/>
        <dsp:cNvSpPr/>
      </dsp:nvSpPr>
      <dsp:spPr>
        <a:xfrm>
          <a:off x="3839275" y="296618"/>
          <a:ext cx="1641715" cy="1631402"/>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C2799E-404D-434C-9F75-BB89686E1EA1}">
      <dsp:nvSpPr>
        <dsp:cNvPr id="0" name=""/>
        <dsp:cNvSpPr/>
      </dsp:nvSpPr>
      <dsp:spPr>
        <a:xfrm rot="10800000">
          <a:off x="3839275" y="2224639"/>
          <a:ext cx="1641715" cy="271900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GB" sz="1700" kern="1200" dirty="0"/>
            <a:t>Waste – at least </a:t>
          </a:r>
          <a:r>
            <a:rPr lang="en-GB" altLang="en-US" sz="1700" kern="1200" dirty="0"/>
            <a:t>65% of all waste is repaired, recycled or reused</a:t>
          </a:r>
          <a:endParaRPr lang="en-GB" sz="1700" kern="1200" dirty="0"/>
        </a:p>
      </dsp:txBody>
      <dsp:txXfrm rot="10800000">
        <a:off x="3889763" y="2224639"/>
        <a:ext cx="1540739" cy="2668516"/>
      </dsp:txXfrm>
    </dsp:sp>
    <dsp:sp modelId="{8B789ACA-5E3D-4918-AB08-3259986A27A5}">
      <dsp:nvSpPr>
        <dsp:cNvPr id="0" name=""/>
        <dsp:cNvSpPr/>
      </dsp:nvSpPr>
      <dsp:spPr>
        <a:xfrm>
          <a:off x="5645162" y="296618"/>
          <a:ext cx="1641715" cy="1631402"/>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81AF5E-03FE-4A49-93BE-57FCEB813BA0}">
      <dsp:nvSpPr>
        <dsp:cNvPr id="0" name=""/>
        <dsp:cNvSpPr/>
      </dsp:nvSpPr>
      <dsp:spPr>
        <a:xfrm rot="10800000">
          <a:off x="5645162" y="2224639"/>
          <a:ext cx="1641715" cy="271900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GB" sz="1700" kern="1200" dirty="0"/>
            <a:t>Nature – enhance </a:t>
          </a:r>
          <a:r>
            <a:rPr lang="en-GB" altLang="en-US" sz="1700" kern="1200" dirty="0"/>
            <a:t>biodiversity by 30% through nature restoration, protection and enhancement </a:t>
          </a:r>
          <a:endParaRPr lang="en-GB" sz="1700" kern="1200" dirty="0"/>
        </a:p>
      </dsp:txBody>
      <dsp:txXfrm rot="10800000">
        <a:off x="5695650" y="2224639"/>
        <a:ext cx="1540739" cy="26685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778232-CD95-49B6-B736-87AE667D13F7}">
      <dsp:nvSpPr>
        <dsp:cNvPr id="0" name=""/>
        <dsp:cNvSpPr/>
      </dsp:nvSpPr>
      <dsp:spPr>
        <a:xfrm>
          <a:off x="7040271" y="1459888"/>
          <a:ext cx="3071090" cy="30716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03C240-F4E1-4E76-8F61-A4C375E131EC}">
      <dsp:nvSpPr>
        <dsp:cNvPr id="0" name=""/>
        <dsp:cNvSpPr/>
      </dsp:nvSpPr>
      <dsp:spPr>
        <a:xfrm>
          <a:off x="7142241" y="1562295"/>
          <a:ext cx="2867150" cy="2866845"/>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Positive experiences and emotions</a:t>
          </a:r>
        </a:p>
      </dsp:txBody>
      <dsp:txXfrm>
        <a:off x="7552119" y="1971921"/>
        <a:ext cx="2047393" cy="2047592"/>
      </dsp:txXfrm>
    </dsp:sp>
    <dsp:sp modelId="{47670704-2677-44A5-B42E-C21F96874BD0}">
      <dsp:nvSpPr>
        <dsp:cNvPr id="0" name=""/>
        <dsp:cNvSpPr/>
      </dsp:nvSpPr>
      <dsp:spPr>
        <a:xfrm rot="2700000">
          <a:off x="3869909" y="1463601"/>
          <a:ext cx="3063693" cy="3063693"/>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29C98D-1C93-40BD-A61E-FC7D98A21C89}">
      <dsp:nvSpPr>
        <dsp:cNvPr id="0" name=""/>
        <dsp:cNvSpPr/>
      </dsp:nvSpPr>
      <dsp:spPr>
        <a:xfrm>
          <a:off x="3968181" y="1562295"/>
          <a:ext cx="2867150" cy="2866845"/>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Relevant messengers (role modelling)</a:t>
          </a:r>
        </a:p>
      </dsp:txBody>
      <dsp:txXfrm>
        <a:off x="4378059" y="1971921"/>
        <a:ext cx="2047393" cy="2047592"/>
      </dsp:txXfrm>
    </dsp:sp>
    <dsp:sp modelId="{679561BF-BD03-4608-AD9D-CB8AE7C83D52}">
      <dsp:nvSpPr>
        <dsp:cNvPr id="0" name=""/>
        <dsp:cNvSpPr/>
      </dsp:nvSpPr>
      <dsp:spPr>
        <a:xfrm rot="2700000">
          <a:off x="695849" y="1463601"/>
          <a:ext cx="3063693" cy="3063693"/>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3E21B5-A86C-4950-A5B9-6C6EC36535E8}">
      <dsp:nvSpPr>
        <dsp:cNvPr id="0" name=""/>
        <dsp:cNvSpPr/>
      </dsp:nvSpPr>
      <dsp:spPr>
        <a:xfrm>
          <a:off x="794121" y="1562295"/>
          <a:ext cx="2867150" cy="2866845"/>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In group messaging</a:t>
          </a:r>
        </a:p>
      </dsp:txBody>
      <dsp:txXfrm>
        <a:off x="1203999" y="1971921"/>
        <a:ext cx="2047393" cy="2047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CB28B-EA13-43C2-8F11-76D80E8EFFD4}">
      <dsp:nvSpPr>
        <dsp:cNvPr id="0" name=""/>
        <dsp:cNvSpPr/>
      </dsp:nvSpPr>
      <dsp:spPr>
        <a:xfrm>
          <a:off x="0" y="0"/>
          <a:ext cx="9766300" cy="85386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418EBB-C439-445A-BB91-853E1908E7C0}">
      <dsp:nvSpPr>
        <dsp:cNvPr id="0" name=""/>
        <dsp:cNvSpPr/>
      </dsp:nvSpPr>
      <dsp:spPr>
        <a:xfrm>
          <a:off x="258294" y="193804"/>
          <a:ext cx="469626" cy="469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B4A047-4A75-47C2-A2D1-DD0F21FE1232}">
      <dsp:nvSpPr>
        <dsp:cNvPr id="0" name=""/>
        <dsp:cNvSpPr/>
      </dsp:nvSpPr>
      <dsp:spPr>
        <a:xfrm>
          <a:off x="986216" y="1684"/>
          <a:ext cx="8780083" cy="85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368" tIns="90368" rIns="90368" bIns="90368" numCol="1" spcCol="1270" anchor="ctr" anchorCtr="0">
          <a:noAutofit/>
        </a:bodyPr>
        <a:lstStyle/>
        <a:p>
          <a:pPr marL="0" lvl="0" indent="0" algn="l" defTabSz="889000">
            <a:lnSpc>
              <a:spcPct val="100000"/>
            </a:lnSpc>
            <a:spcBef>
              <a:spcPct val="0"/>
            </a:spcBef>
            <a:spcAft>
              <a:spcPct val="35000"/>
            </a:spcAft>
            <a:buNone/>
          </a:pPr>
          <a:r>
            <a:rPr lang="en-GB" sz="2000" b="1" kern="1200" dirty="0">
              <a:latin typeface="Aptos" panose="020B0004020202020204" pitchFamily="34" charset="0"/>
            </a:rPr>
            <a:t>All properties are different, even those built at the same time.</a:t>
          </a:r>
          <a:endParaRPr lang="en-US" sz="2000" kern="1200" dirty="0">
            <a:latin typeface="Aptos" panose="020B0004020202020204" pitchFamily="34" charset="0"/>
          </a:endParaRPr>
        </a:p>
      </dsp:txBody>
      <dsp:txXfrm>
        <a:off x="986216" y="1684"/>
        <a:ext cx="8780083" cy="853866"/>
      </dsp:txXfrm>
    </dsp:sp>
    <dsp:sp modelId="{5E17117C-2961-42B1-B1D1-0D8467DDBC5B}">
      <dsp:nvSpPr>
        <dsp:cNvPr id="0" name=""/>
        <dsp:cNvSpPr/>
      </dsp:nvSpPr>
      <dsp:spPr>
        <a:xfrm>
          <a:off x="0" y="1069018"/>
          <a:ext cx="9766300" cy="85386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8D0AA1-3F89-4324-9E2E-E4CAA4DC27B3}">
      <dsp:nvSpPr>
        <dsp:cNvPr id="0" name=""/>
        <dsp:cNvSpPr/>
      </dsp:nvSpPr>
      <dsp:spPr>
        <a:xfrm>
          <a:off x="258294" y="1261138"/>
          <a:ext cx="469626" cy="469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5C160D-C1FE-4057-9979-559316DF5773}">
      <dsp:nvSpPr>
        <dsp:cNvPr id="0" name=""/>
        <dsp:cNvSpPr/>
      </dsp:nvSpPr>
      <dsp:spPr>
        <a:xfrm>
          <a:off x="986216" y="1069018"/>
          <a:ext cx="8780083" cy="85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368" tIns="90368" rIns="90368" bIns="90368" numCol="1" spcCol="1270" anchor="ctr" anchorCtr="0">
          <a:noAutofit/>
        </a:bodyPr>
        <a:lstStyle/>
        <a:p>
          <a:pPr marL="0" lvl="0" indent="0" algn="l" defTabSz="889000">
            <a:lnSpc>
              <a:spcPct val="100000"/>
            </a:lnSpc>
            <a:spcBef>
              <a:spcPct val="0"/>
            </a:spcBef>
            <a:spcAft>
              <a:spcPct val="35000"/>
            </a:spcAft>
            <a:buNone/>
          </a:pPr>
          <a:r>
            <a:rPr lang="en-GB" sz="2000" b="1" kern="1200" dirty="0">
              <a:latin typeface="Aptos" panose="020B0004020202020204" pitchFamily="34" charset="0"/>
            </a:rPr>
            <a:t>An EPC is not fit for giving retrofit advice in many circumstances.</a:t>
          </a:r>
          <a:endParaRPr lang="en-US" sz="2000" kern="1200" dirty="0">
            <a:latin typeface="Aptos" panose="020B0004020202020204" pitchFamily="34" charset="0"/>
          </a:endParaRPr>
        </a:p>
      </dsp:txBody>
      <dsp:txXfrm>
        <a:off x="986216" y="1069018"/>
        <a:ext cx="8780083" cy="853866"/>
      </dsp:txXfrm>
    </dsp:sp>
    <dsp:sp modelId="{B0EA9731-307C-49D2-A2D5-93BA176F3AE3}">
      <dsp:nvSpPr>
        <dsp:cNvPr id="0" name=""/>
        <dsp:cNvSpPr/>
      </dsp:nvSpPr>
      <dsp:spPr>
        <a:xfrm>
          <a:off x="0" y="2136351"/>
          <a:ext cx="9766300" cy="85386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22CB58-E012-4CE5-A1EC-4A50029E7502}">
      <dsp:nvSpPr>
        <dsp:cNvPr id="0" name=""/>
        <dsp:cNvSpPr/>
      </dsp:nvSpPr>
      <dsp:spPr>
        <a:xfrm>
          <a:off x="258294" y="2328471"/>
          <a:ext cx="469626" cy="469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53EF71-4E58-4CFE-902F-AB9CE2924A50}">
      <dsp:nvSpPr>
        <dsp:cNvPr id="0" name=""/>
        <dsp:cNvSpPr/>
      </dsp:nvSpPr>
      <dsp:spPr>
        <a:xfrm>
          <a:off x="986216" y="2136351"/>
          <a:ext cx="8780083" cy="85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368" tIns="90368" rIns="90368" bIns="90368" numCol="1" spcCol="1270" anchor="ctr" anchorCtr="0">
          <a:noAutofit/>
        </a:bodyPr>
        <a:lstStyle/>
        <a:p>
          <a:pPr marL="0" lvl="0" indent="0" algn="l" defTabSz="889000">
            <a:lnSpc>
              <a:spcPct val="100000"/>
            </a:lnSpc>
            <a:spcBef>
              <a:spcPct val="0"/>
            </a:spcBef>
            <a:spcAft>
              <a:spcPct val="35000"/>
            </a:spcAft>
            <a:buNone/>
          </a:pPr>
          <a:r>
            <a:rPr lang="en-GB" sz="2000" b="1" kern="1200" dirty="0">
              <a:latin typeface="Aptos" panose="020B0004020202020204" pitchFamily="34" charset="0"/>
            </a:rPr>
            <a:t>Occupants may have researched their options already…</a:t>
          </a:r>
          <a:endParaRPr lang="en-US" sz="2000" kern="1200" dirty="0">
            <a:latin typeface="Aptos" panose="020B0004020202020204" pitchFamily="34" charset="0"/>
          </a:endParaRPr>
        </a:p>
      </dsp:txBody>
      <dsp:txXfrm>
        <a:off x="986216" y="2136351"/>
        <a:ext cx="8780083" cy="853866"/>
      </dsp:txXfrm>
    </dsp:sp>
    <dsp:sp modelId="{C1A882DA-FAF9-4FDB-8420-790D4525DEDA}">
      <dsp:nvSpPr>
        <dsp:cNvPr id="0" name=""/>
        <dsp:cNvSpPr/>
      </dsp:nvSpPr>
      <dsp:spPr>
        <a:xfrm>
          <a:off x="0" y="3203685"/>
          <a:ext cx="9766300" cy="85386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018155-AEAE-41BA-B63D-D8ED73DD558E}">
      <dsp:nvSpPr>
        <dsp:cNvPr id="0" name=""/>
        <dsp:cNvSpPr/>
      </dsp:nvSpPr>
      <dsp:spPr>
        <a:xfrm>
          <a:off x="258294" y="3395805"/>
          <a:ext cx="469626" cy="4696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F51859-4213-423C-B09D-E9EFAD3F340D}">
      <dsp:nvSpPr>
        <dsp:cNvPr id="0" name=""/>
        <dsp:cNvSpPr/>
      </dsp:nvSpPr>
      <dsp:spPr>
        <a:xfrm>
          <a:off x="986216" y="3203685"/>
          <a:ext cx="8780083" cy="85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368" tIns="90368" rIns="90368" bIns="90368" numCol="1" spcCol="1270" anchor="ctr" anchorCtr="0">
          <a:noAutofit/>
        </a:bodyPr>
        <a:lstStyle/>
        <a:p>
          <a:pPr marL="0" lvl="0" indent="0" algn="l" defTabSz="889000">
            <a:lnSpc>
              <a:spcPct val="100000"/>
            </a:lnSpc>
            <a:spcBef>
              <a:spcPct val="0"/>
            </a:spcBef>
            <a:spcAft>
              <a:spcPct val="35000"/>
            </a:spcAft>
            <a:buNone/>
          </a:pPr>
          <a:r>
            <a:rPr lang="en-GB" sz="2000" b="1" kern="1200" dirty="0">
              <a:latin typeface="Aptos" panose="020B0004020202020204" pitchFamily="34" charset="0"/>
            </a:rPr>
            <a:t>… but they may not know the considerations for each option.</a:t>
          </a:r>
          <a:endParaRPr lang="en-US" sz="2000" kern="1200" dirty="0">
            <a:latin typeface="Aptos" panose="020B0004020202020204" pitchFamily="34" charset="0"/>
          </a:endParaRPr>
        </a:p>
      </dsp:txBody>
      <dsp:txXfrm>
        <a:off x="986216" y="3203685"/>
        <a:ext cx="8780083" cy="8538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E7838-47D0-8944-AC36-20FD43E4DB5C}">
      <dsp:nvSpPr>
        <dsp:cNvPr id="0" name=""/>
        <dsp:cNvSpPr/>
      </dsp:nvSpPr>
      <dsp:spPr>
        <a:xfrm>
          <a:off x="3723024" y="2520138"/>
          <a:ext cx="3080169" cy="3080169"/>
        </a:xfrm>
        <a:prstGeom prst="gear9">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Enabled us to compare and learn from two very diverse demographics</a:t>
          </a:r>
        </a:p>
      </dsp:txBody>
      <dsp:txXfrm>
        <a:off x="4342275" y="3241653"/>
        <a:ext cx="1841667" cy="1583270"/>
      </dsp:txXfrm>
    </dsp:sp>
    <dsp:sp modelId="{1F44F5AB-BC69-594A-BCFB-986F69FD9486}">
      <dsp:nvSpPr>
        <dsp:cNvPr id="0" name=""/>
        <dsp:cNvSpPr/>
      </dsp:nvSpPr>
      <dsp:spPr>
        <a:xfrm>
          <a:off x="1930925" y="1792098"/>
          <a:ext cx="2240123" cy="2240123"/>
        </a:xfrm>
        <a:prstGeom prst="gear6">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Test different methods of providing energy advice</a:t>
          </a:r>
        </a:p>
      </dsp:txBody>
      <dsp:txXfrm>
        <a:off x="2494883" y="2359464"/>
        <a:ext cx="1112207" cy="1105391"/>
      </dsp:txXfrm>
    </dsp:sp>
    <dsp:sp modelId="{1671A678-0980-B541-90AA-E4AD00592C9E}">
      <dsp:nvSpPr>
        <dsp:cNvPr id="0" name=""/>
        <dsp:cNvSpPr/>
      </dsp:nvSpPr>
      <dsp:spPr>
        <a:xfrm rot="20700000">
          <a:off x="3185623" y="246642"/>
          <a:ext cx="2194863" cy="2194863"/>
        </a:xfrm>
        <a:prstGeom prst="gear6">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Work with commercial organisations to develop a sustainable model</a:t>
          </a:r>
        </a:p>
      </dsp:txBody>
      <dsp:txXfrm rot="-20700000">
        <a:off x="3667021" y="728040"/>
        <a:ext cx="1232067" cy="1232067"/>
      </dsp:txXfrm>
    </dsp:sp>
    <dsp:sp modelId="{710AA429-4304-BB4B-BAE8-2ED59019C918}">
      <dsp:nvSpPr>
        <dsp:cNvPr id="0" name=""/>
        <dsp:cNvSpPr/>
      </dsp:nvSpPr>
      <dsp:spPr>
        <a:xfrm>
          <a:off x="3501917" y="2046341"/>
          <a:ext cx="3942616" cy="3942616"/>
        </a:xfrm>
        <a:prstGeom prst="circularArrow">
          <a:avLst>
            <a:gd name="adj1" fmla="val 4688"/>
            <a:gd name="adj2" fmla="val 299029"/>
            <a:gd name="adj3" fmla="val 2541942"/>
            <a:gd name="adj4" fmla="val 15806826"/>
            <a:gd name="adj5" fmla="val 5469"/>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DE0B7E-64BD-784A-BFAA-951319D7D3E3}">
      <dsp:nvSpPr>
        <dsp:cNvPr id="0" name=""/>
        <dsp:cNvSpPr/>
      </dsp:nvSpPr>
      <dsp:spPr>
        <a:xfrm>
          <a:off x="1534203" y="1290410"/>
          <a:ext cx="2864557" cy="2864557"/>
        </a:xfrm>
        <a:prstGeom prst="leftCircularArrow">
          <a:avLst>
            <a:gd name="adj1" fmla="val 6452"/>
            <a:gd name="adj2" fmla="val 429999"/>
            <a:gd name="adj3" fmla="val 10489124"/>
            <a:gd name="adj4" fmla="val 14837806"/>
            <a:gd name="adj5" fmla="val 7527"/>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3C472A-2A34-5E42-8D9E-B0E0D8DB6535}">
      <dsp:nvSpPr>
        <dsp:cNvPr id="0" name=""/>
        <dsp:cNvSpPr/>
      </dsp:nvSpPr>
      <dsp:spPr>
        <a:xfrm>
          <a:off x="2677928" y="-240149"/>
          <a:ext cx="3088569" cy="3088569"/>
        </a:xfrm>
        <a:prstGeom prst="circularArrow">
          <a:avLst>
            <a:gd name="adj1" fmla="val 5984"/>
            <a:gd name="adj2" fmla="val 394124"/>
            <a:gd name="adj3" fmla="val 13313824"/>
            <a:gd name="adj4" fmla="val 10508221"/>
            <a:gd name="adj5" fmla="val 6981"/>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395FE0-E2AF-4775-83D5-FE92CC348DC6}" type="datetimeFigureOut">
              <a:rPr lang="en-GB" smtClean="0"/>
              <a:t>29/01/2025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1E664-95E0-4E2B-877F-8FA759C83CCB}" type="slidenum">
              <a:rPr lang="en-GB" smtClean="0"/>
              <a:t>‹#›</a:t>
            </a:fld>
            <a:endParaRPr lang="en-GB"/>
          </a:p>
        </p:txBody>
      </p:sp>
    </p:spTree>
    <p:extLst>
      <p:ext uri="{BB962C8B-B14F-4D97-AF65-F5344CB8AC3E}">
        <p14:creationId xmlns:p14="http://schemas.microsoft.com/office/powerpoint/2010/main" val="1183152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valuesandframes.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ristolonecity.com/wp-content/uploads/2020/02/one-city-climate-strategy.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Hello I’m Dr Laura Fogg-Rogers from UWE Bristol. So firstly the reason that we are here is that this is an urgent crisis – a Climate and Ecological Emergency. We have experienced the warmest September on record globally, and the impacts are being felt throughout the world – ice melting, epic floods, and global wildfires. </a:t>
            </a:r>
            <a:endParaRPr lang="en-GB" dirty="0"/>
          </a:p>
        </p:txBody>
      </p:sp>
      <p:sp>
        <p:nvSpPr>
          <p:cNvPr id="4" name="Slide Number Placeholder 3"/>
          <p:cNvSpPr>
            <a:spLocks noGrp="1"/>
          </p:cNvSpPr>
          <p:nvPr>
            <p:ph type="sldNum" sz="quarter" idx="10"/>
          </p:nvPr>
        </p:nvSpPr>
        <p:spPr/>
        <p:txBody>
          <a:bodyPr/>
          <a:lstStyle/>
          <a:p>
            <a:fld id="{E6B5AD5E-F0B7-4164-A3B8-35689B2354C5}" type="slidenum">
              <a:rPr lang="en-GB" smtClean="0"/>
              <a:t>4</a:t>
            </a:fld>
            <a:endParaRPr lang="en-GB"/>
          </a:p>
        </p:txBody>
      </p:sp>
    </p:spTree>
    <p:extLst>
      <p:ext uri="{BB962C8B-B14F-4D97-AF65-F5344CB8AC3E}">
        <p14:creationId xmlns:p14="http://schemas.microsoft.com/office/powerpoint/2010/main" val="2879948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Social Practice Theory: Shove et al. (2012)</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Social Cognitive Theory: Bandura(2011)</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Behaviour Change Wheel: </a:t>
            </a:r>
            <a:r>
              <a:rPr lang="en-GB" dirty="0" err="1"/>
              <a:t>Michie</a:t>
            </a:r>
            <a:r>
              <a:rPr lang="en-GB" dirty="0"/>
              <a:t> et al. (2011)</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Values </a:t>
            </a:r>
            <a:r>
              <a:rPr lang="en-GB" dirty="0" err="1"/>
              <a:t>Circumplex</a:t>
            </a:r>
            <a:r>
              <a:rPr lang="en-GB" dirty="0"/>
              <a:t>” from </a:t>
            </a:r>
            <a:r>
              <a:rPr lang="en-GB" dirty="0" err="1"/>
              <a:t>Schwatrz</a:t>
            </a:r>
            <a:r>
              <a:rPr lang="en-GB" dirty="0"/>
              <a:t> (2006) </a:t>
            </a:r>
            <a:r>
              <a:rPr lang="en-GB" dirty="0">
                <a:hlinkClick r:id="rId3"/>
              </a:rPr>
              <a:t>http://valuesandframes.org/</a:t>
            </a:r>
            <a:r>
              <a:rPr lang="en-GB"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Societal behaviour change</a:t>
            </a:r>
            <a:r>
              <a:rPr lang="en-GB" baseline="0" dirty="0"/>
              <a:t> lasts longer and can have more impact.</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 </a:t>
            </a:r>
          </a:p>
          <a:p>
            <a:endParaRPr lang="en-GB" dirty="0"/>
          </a:p>
        </p:txBody>
      </p:sp>
      <p:sp>
        <p:nvSpPr>
          <p:cNvPr id="4" name="Slide Number Placeholder 3"/>
          <p:cNvSpPr>
            <a:spLocks noGrp="1"/>
          </p:cNvSpPr>
          <p:nvPr>
            <p:ph type="sldNum" sz="quarter" idx="10"/>
          </p:nvPr>
        </p:nvSpPr>
        <p:spPr/>
        <p:txBody>
          <a:bodyPr/>
          <a:lstStyle/>
          <a:p>
            <a:fld id="{6E6817F9-BDF1-4B1E-AD00-8FCD67F5607F}" type="slidenum">
              <a:rPr lang="en-GB" smtClean="0"/>
              <a:t>14</a:t>
            </a:fld>
            <a:endParaRPr lang="en-GB"/>
          </a:p>
        </p:txBody>
      </p:sp>
    </p:spTree>
    <p:extLst>
      <p:ext uri="{BB962C8B-B14F-4D97-AF65-F5344CB8AC3E}">
        <p14:creationId xmlns:p14="http://schemas.microsoft.com/office/powerpoint/2010/main" val="2205675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79375" y="739775"/>
            <a:ext cx="6583363" cy="3703638"/>
          </a:xfrm>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latin typeface="Arial" pitchFamily="34" charset="0"/>
                <a:ea typeface="ＭＳ Ｐゴシック" pitchFamily="34" charset="-128"/>
              </a:rPr>
              <a:t>To communicate science well, you need</a:t>
            </a:r>
            <a:r>
              <a:rPr lang="en-AU" altLang="en-US" baseline="0" dirty="0">
                <a:latin typeface="Arial" pitchFamily="34" charset="0"/>
                <a:ea typeface="ＭＳ Ｐゴシック" pitchFamily="34" charset="-128"/>
              </a:rPr>
              <a:t> to make your activity relevant to your audiences. It needs to sit within the context of what they already know and, crucially, what they believe, and you need to make your activity seem important and meaningful to them. </a:t>
            </a:r>
          </a:p>
          <a:p>
            <a:endParaRPr lang="en-AU" altLang="en-US" baseline="0" dirty="0">
              <a:latin typeface="Arial" pitchFamily="34" charset="0"/>
              <a:ea typeface="ＭＳ Ｐゴシック" pitchFamily="34" charset="-128"/>
            </a:endParaRPr>
          </a:p>
          <a:p>
            <a:endParaRPr lang="en-AU" altLang="en-US" dirty="0">
              <a:latin typeface="Arial" pitchFamily="34" charset="0"/>
              <a:ea typeface="ＭＳ Ｐゴシック" pitchFamily="34" charset="-128"/>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617A1EC8-1A49-4043-8282-B95C3021FE1A}" type="slidenum">
              <a:rPr lang="en-GB" altLang="en-US" smtClean="0"/>
              <a:pPr eaLnBrk="1" hangingPunct="1">
                <a:spcBef>
                  <a:spcPct val="0"/>
                </a:spcBef>
              </a:pPr>
              <a:t>15</a:t>
            </a:fld>
            <a:endParaRPr lang="en-GB" altLang="en-US"/>
          </a:p>
        </p:txBody>
      </p:sp>
    </p:spTree>
    <p:extLst>
      <p:ext uri="{BB962C8B-B14F-4D97-AF65-F5344CB8AC3E}">
        <p14:creationId xmlns:p14="http://schemas.microsoft.com/office/powerpoint/2010/main" val="3771344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8542EE4B-72A4-42AE-9857-7923946843F8}" type="slidenum">
              <a:rPr lang="en-GB" smtClean="0"/>
              <a:pPr/>
              <a:t>16</a:t>
            </a:fld>
            <a:endParaRPr lang="en-GB"/>
          </a:p>
        </p:txBody>
      </p:sp>
      <p:sp>
        <p:nvSpPr>
          <p:cNvPr id="50179" name="Rectangle 2"/>
          <p:cNvSpPr>
            <a:spLocks noGrp="1" noRot="1" noChangeAspect="1" noChangeArrowheads="1" noTextEdit="1"/>
          </p:cNvSpPr>
          <p:nvPr>
            <p:ph type="sldImg"/>
          </p:nvPr>
        </p:nvSpPr>
        <p:spPr>
          <a:xfrm>
            <a:off x="79375" y="739775"/>
            <a:ext cx="6583363" cy="3703638"/>
          </a:xfrm>
          <a:ln/>
        </p:spPr>
      </p:sp>
      <p:sp>
        <p:nvSpPr>
          <p:cNvPr id="50180" name="Rectangle 3"/>
          <p:cNvSpPr>
            <a:spLocks noGrp="1" noChangeArrowheads="1"/>
          </p:cNvSpPr>
          <p:nvPr>
            <p:ph type="body" idx="1"/>
          </p:nvPr>
        </p:nvSpPr>
        <p:spPr>
          <a:noFill/>
          <a:ln/>
        </p:spPr>
        <p:txBody>
          <a:bodyPr/>
          <a:lstStyle/>
          <a:p>
            <a:pPr marL="0" marR="0" indent="0" defTabSz="914400" rtl="0" eaLnBrk="1" fontAlgn="base" latinLnBrk="0" hangingPunct="1">
              <a:buClrTx/>
              <a:buSzTx/>
              <a:buFontTx/>
              <a:buNone/>
              <a:tabLst/>
              <a:defRPr/>
            </a:pPr>
            <a:r>
              <a:rPr lang="en-US" dirty="0">
                <a:solidFill>
                  <a:srgbClr val="000000"/>
                </a:solidFill>
                <a:latin typeface="Arial" panose="020B0604020202020204" pitchFamily="34" charset="0"/>
                <a:cs typeface="Arial" panose="020B0604020202020204" pitchFamily="34" charset="0"/>
                <a:sym typeface="Arial" panose="020B0604020202020204" pitchFamily="34" charset="0"/>
              </a:rPr>
              <a:t>This is called audience segmentation in social marketing. It means breaking down your audience into different groups, using different characteristics relevant to your aims. </a:t>
            </a:r>
          </a:p>
          <a:p>
            <a:pPr marL="0" marR="0" indent="0" defTabSz="914400" rtl="0" eaLnBrk="1" fontAlgn="base" latinLnBrk="0" hangingPunct="1">
              <a:buClrTx/>
              <a:buSzTx/>
              <a:buFontTx/>
              <a:buNone/>
              <a:tabLst/>
              <a:defRPr/>
            </a:pPr>
            <a:endParaRPr 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0" marR="0" indent="0" defTabSz="914400" rtl="0" eaLnBrk="1" fontAlgn="base" latinLnBrk="0" hangingPunct="1">
              <a:buClrTx/>
              <a:buSzTx/>
              <a:buFontTx/>
              <a:buNone/>
              <a:tabLst/>
              <a:defRPr/>
            </a:pPr>
            <a:r>
              <a:rPr lang="en-US" dirty="0">
                <a:solidFill>
                  <a:srgbClr val="000000"/>
                </a:solidFill>
                <a:latin typeface="Arial" panose="020B0604020202020204" pitchFamily="34" charset="0"/>
                <a:cs typeface="Arial" panose="020B0604020202020204" pitchFamily="34" charset="0"/>
                <a:sym typeface="Arial" panose="020B0604020202020204" pitchFamily="34" charset="0"/>
              </a:rPr>
              <a:t>So you might look at where they live, who they are, their health, how they view the world, or how they behave. There are many different ways to segment audiences.  </a:t>
            </a:r>
          </a:p>
          <a:p>
            <a:pPr marL="0" marR="0" indent="0" defTabSz="914400" rtl="0" eaLnBrk="1" fontAlgn="base" latinLnBrk="0" hangingPunct="1">
              <a:buClrTx/>
              <a:buSzTx/>
              <a:buFontTx/>
              <a:buNone/>
              <a:tabLst/>
              <a:defRPr/>
            </a:pPr>
            <a:endParaRPr 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0" marR="0" indent="0" defTabSz="914400" rtl="0" eaLnBrk="1" fontAlgn="base" latinLnBrk="0" hangingPunct="1">
              <a:buClrTx/>
              <a:buSzTx/>
              <a:buFontTx/>
              <a:buNone/>
              <a:tabLst/>
              <a:defRPr/>
            </a:pPr>
            <a:r>
              <a:rPr lang="en-US" dirty="0">
                <a:solidFill>
                  <a:srgbClr val="000000"/>
                </a:solidFill>
                <a:latin typeface="Arial" panose="020B0604020202020204" pitchFamily="34" charset="0"/>
                <a:cs typeface="Arial" panose="020B0604020202020204" pitchFamily="34" charset="0"/>
                <a:sym typeface="Arial" panose="020B0604020202020204" pitchFamily="34" charset="0"/>
              </a:rPr>
              <a:t>This can then be used to plan how your publics or audiences, might view an issue, and therefore how they might respond to your communication topics.</a:t>
            </a:r>
          </a:p>
        </p:txBody>
      </p:sp>
    </p:spTree>
    <p:extLst>
      <p:ext uri="{BB962C8B-B14F-4D97-AF65-F5344CB8AC3E}">
        <p14:creationId xmlns:p14="http://schemas.microsoft.com/office/powerpoint/2010/main" val="3231786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1A9AA-94DE-F986-6219-759ED78CD8F5}"/>
            </a:ext>
          </a:extLst>
        </p:cNvPr>
        <p:cNvGrpSpPr/>
        <p:nvPr/>
      </p:nvGrpSpPr>
      <p:grpSpPr>
        <a:xfrm>
          <a:off x="0" y="0"/>
          <a:ext cx="0" cy="0"/>
          <a:chOff x="0" y="0"/>
          <a:chExt cx="0" cy="0"/>
        </a:xfrm>
      </p:grpSpPr>
      <p:sp>
        <p:nvSpPr>
          <p:cNvPr id="50178" name="Rectangle 7">
            <a:extLst>
              <a:ext uri="{FF2B5EF4-FFF2-40B4-BE49-F238E27FC236}">
                <a16:creationId xmlns:a16="http://schemas.microsoft.com/office/drawing/2014/main" id="{0852BDB5-03EA-DC1F-A29C-BBDC89ED6D8F}"/>
              </a:ext>
            </a:extLst>
          </p:cNvPr>
          <p:cNvSpPr>
            <a:spLocks noGrp="1" noChangeArrowheads="1"/>
          </p:cNvSpPr>
          <p:nvPr>
            <p:ph type="sldNum" sz="quarter" idx="5"/>
          </p:nvPr>
        </p:nvSpPr>
        <p:spPr>
          <a:noFill/>
        </p:spPr>
        <p:txBody>
          <a:bodyPr/>
          <a:lstStyle/>
          <a:p>
            <a:fld id="{8542EE4B-72A4-42AE-9857-7923946843F8}" type="slidenum">
              <a:rPr lang="en-GB" smtClean="0"/>
              <a:pPr/>
              <a:t>17</a:t>
            </a:fld>
            <a:endParaRPr lang="en-GB"/>
          </a:p>
        </p:txBody>
      </p:sp>
      <p:sp>
        <p:nvSpPr>
          <p:cNvPr id="50179" name="Rectangle 2">
            <a:extLst>
              <a:ext uri="{FF2B5EF4-FFF2-40B4-BE49-F238E27FC236}">
                <a16:creationId xmlns:a16="http://schemas.microsoft.com/office/drawing/2014/main" id="{ABBB8FA9-63E7-FC0D-9C68-81569DBDF026}"/>
              </a:ext>
            </a:extLst>
          </p:cNvPr>
          <p:cNvSpPr>
            <a:spLocks noGrp="1" noRot="1" noChangeAspect="1" noChangeArrowheads="1" noTextEdit="1"/>
          </p:cNvSpPr>
          <p:nvPr>
            <p:ph type="sldImg"/>
          </p:nvPr>
        </p:nvSpPr>
        <p:spPr>
          <a:xfrm>
            <a:off x="79375" y="739775"/>
            <a:ext cx="6583363" cy="3703638"/>
          </a:xfrm>
          <a:ln/>
        </p:spPr>
      </p:sp>
      <p:sp>
        <p:nvSpPr>
          <p:cNvPr id="50180" name="Rectangle 3">
            <a:extLst>
              <a:ext uri="{FF2B5EF4-FFF2-40B4-BE49-F238E27FC236}">
                <a16:creationId xmlns:a16="http://schemas.microsoft.com/office/drawing/2014/main" id="{8E060A52-A02B-6D17-C396-3DFD6891E81A}"/>
              </a:ext>
            </a:extLst>
          </p:cNvPr>
          <p:cNvSpPr>
            <a:spLocks noGrp="1" noChangeArrowheads="1"/>
          </p:cNvSpPr>
          <p:nvPr>
            <p:ph type="body" idx="1"/>
          </p:nvPr>
        </p:nvSpPr>
        <p:spPr>
          <a:noFill/>
          <a:ln/>
        </p:spPr>
        <p:txBody>
          <a:bodyPr/>
          <a:lstStyle/>
          <a:p>
            <a:pPr marL="0" marR="0" indent="0" defTabSz="914400" rtl="0" eaLnBrk="1" fontAlgn="base" latinLnBrk="0" hangingPunct="1">
              <a:buClrTx/>
              <a:buSzTx/>
              <a:buFontTx/>
              <a:buNone/>
              <a:tabLst/>
              <a:defRPr/>
            </a:pPr>
            <a:r>
              <a:rPr lang="en-US" dirty="0">
                <a:solidFill>
                  <a:srgbClr val="000000"/>
                </a:solidFill>
                <a:latin typeface="Arial" panose="020B0604020202020204" pitchFamily="34" charset="0"/>
                <a:cs typeface="Arial" panose="020B0604020202020204" pitchFamily="34" charset="0"/>
                <a:sym typeface="Arial" panose="020B0604020202020204" pitchFamily="34" charset="0"/>
              </a:rPr>
              <a:t>The Yale program on Climate Change Communication has classified the American public based on their attitudes to climate change science – and works with Six Americas in their communication styles – from Alarmed, to Concerned, to Cautious, Disengaged, Doubtful, and Dismissive. </a:t>
            </a:r>
          </a:p>
          <a:p>
            <a:pPr marL="0" marR="0" indent="0" defTabSz="914400" rtl="0" eaLnBrk="1" fontAlgn="base" latinLnBrk="0" hangingPunct="1">
              <a:buClrTx/>
              <a:buSzTx/>
              <a:buFontTx/>
              <a:buNone/>
              <a:tabLst/>
              <a:defRPr/>
            </a:pPr>
            <a:endParaRPr 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0" marR="0" indent="0" defTabSz="914400" rtl="0" eaLnBrk="1" fontAlgn="base" latinLnBrk="0" hangingPunct="1">
              <a:buClrTx/>
              <a:buSzTx/>
              <a:buFontTx/>
              <a:buNone/>
              <a:tabLst/>
              <a:defRPr/>
            </a:pPr>
            <a:endParaRPr 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97381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8542EE4B-72A4-42AE-9857-7923946843F8}" type="slidenum">
              <a:rPr lang="en-GB" smtClean="0"/>
              <a:pPr/>
              <a:t>18</a:t>
            </a:fld>
            <a:endParaRPr lang="en-GB"/>
          </a:p>
        </p:txBody>
      </p:sp>
      <p:sp>
        <p:nvSpPr>
          <p:cNvPr id="50179" name="Rectangle 2"/>
          <p:cNvSpPr>
            <a:spLocks noGrp="1" noRot="1" noChangeAspect="1" noChangeArrowheads="1" noTextEdit="1"/>
          </p:cNvSpPr>
          <p:nvPr>
            <p:ph type="sldImg"/>
          </p:nvPr>
        </p:nvSpPr>
        <p:spPr>
          <a:xfrm>
            <a:off x="79375" y="739775"/>
            <a:ext cx="6583363" cy="3703638"/>
          </a:xfrm>
          <a:ln/>
        </p:spPr>
      </p:sp>
      <p:sp>
        <p:nvSpPr>
          <p:cNvPr id="50180" name="Rectangle 3"/>
          <p:cNvSpPr>
            <a:spLocks noGrp="1" noChangeArrowheads="1"/>
          </p:cNvSpPr>
          <p:nvPr>
            <p:ph type="body" idx="1"/>
          </p:nvPr>
        </p:nvSpPr>
        <p:spPr>
          <a:noFill/>
          <a:ln/>
        </p:spPr>
        <p:txBody>
          <a:bodyPr/>
          <a:lstStyle/>
          <a:p>
            <a:pPr marL="0" marR="0" indent="0" defTabSz="914400" rtl="0" eaLnBrk="1" fontAlgn="base" latinLnBrk="0" hangingPunct="1">
              <a:buClrTx/>
              <a:buSzTx/>
              <a:buFontTx/>
              <a:buNone/>
              <a:tabLst/>
              <a:defRPr/>
            </a:pPr>
            <a:r>
              <a:rPr lang="en-US" dirty="0">
                <a:solidFill>
                  <a:srgbClr val="000000"/>
                </a:solidFill>
                <a:latin typeface="Arial" panose="020B0604020202020204" pitchFamily="34" charset="0"/>
                <a:cs typeface="Arial" panose="020B0604020202020204" pitchFamily="34" charset="0"/>
                <a:sym typeface="Arial" panose="020B0604020202020204" pitchFamily="34" charset="0"/>
              </a:rPr>
              <a:t>The Yale program on Climate Change Communication has classified the American public based on their attitudes to climate change science – and works with Six Americas in their communication styles – from Alarmed, to Concerned, to Cautious, Disengaged, Doubtful, and Dismissive. </a:t>
            </a:r>
          </a:p>
          <a:p>
            <a:pPr marL="0" marR="0" indent="0" defTabSz="914400" rtl="0" eaLnBrk="1" fontAlgn="base" latinLnBrk="0" hangingPunct="1">
              <a:buClrTx/>
              <a:buSzTx/>
              <a:buFontTx/>
              <a:buNone/>
              <a:tabLst/>
              <a:defRPr/>
            </a:pPr>
            <a:endParaRPr 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0" marR="0" indent="0" defTabSz="914400" rtl="0" eaLnBrk="1" fontAlgn="base" latinLnBrk="0" hangingPunct="1">
              <a:buClrTx/>
              <a:buSzTx/>
              <a:buFontTx/>
              <a:buNone/>
              <a:tabLst/>
              <a:defRPr/>
            </a:pPr>
            <a:endParaRPr 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55295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C49FD-41ED-AAF8-8A57-BA725727A53E}"/>
            </a:ext>
          </a:extLst>
        </p:cNvPr>
        <p:cNvGrpSpPr/>
        <p:nvPr/>
      </p:nvGrpSpPr>
      <p:grpSpPr>
        <a:xfrm>
          <a:off x="0" y="0"/>
          <a:ext cx="0" cy="0"/>
          <a:chOff x="0" y="0"/>
          <a:chExt cx="0" cy="0"/>
        </a:xfrm>
      </p:grpSpPr>
      <p:sp>
        <p:nvSpPr>
          <p:cNvPr id="50178" name="Rectangle 7">
            <a:extLst>
              <a:ext uri="{FF2B5EF4-FFF2-40B4-BE49-F238E27FC236}">
                <a16:creationId xmlns:a16="http://schemas.microsoft.com/office/drawing/2014/main" id="{29210F8A-FAF9-4502-6528-BEF8D24B1329}"/>
              </a:ext>
            </a:extLst>
          </p:cNvPr>
          <p:cNvSpPr>
            <a:spLocks noGrp="1" noChangeArrowheads="1"/>
          </p:cNvSpPr>
          <p:nvPr>
            <p:ph type="sldNum" sz="quarter" idx="5"/>
          </p:nvPr>
        </p:nvSpPr>
        <p:spPr>
          <a:noFill/>
        </p:spPr>
        <p:txBody>
          <a:bodyPr/>
          <a:lstStyle/>
          <a:p>
            <a:fld id="{8542EE4B-72A4-42AE-9857-7923946843F8}" type="slidenum">
              <a:rPr lang="en-GB" smtClean="0"/>
              <a:pPr/>
              <a:t>19</a:t>
            </a:fld>
            <a:endParaRPr lang="en-GB"/>
          </a:p>
        </p:txBody>
      </p:sp>
      <p:sp>
        <p:nvSpPr>
          <p:cNvPr id="50179" name="Rectangle 2">
            <a:extLst>
              <a:ext uri="{FF2B5EF4-FFF2-40B4-BE49-F238E27FC236}">
                <a16:creationId xmlns:a16="http://schemas.microsoft.com/office/drawing/2014/main" id="{EBA945AA-BE1B-C037-EEEB-8B06D44E35D4}"/>
              </a:ext>
            </a:extLst>
          </p:cNvPr>
          <p:cNvSpPr>
            <a:spLocks noGrp="1" noRot="1" noChangeAspect="1" noChangeArrowheads="1" noTextEdit="1"/>
          </p:cNvSpPr>
          <p:nvPr>
            <p:ph type="sldImg"/>
          </p:nvPr>
        </p:nvSpPr>
        <p:spPr>
          <a:xfrm>
            <a:off x="79375" y="739775"/>
            <a:ext cx="6583363" cy="3703638"/>
          </a:xfrm>
          <a:ln/>
        </p:spPr>
      </p:sp>
      <p:sp>
        <p:nvSpPr>
          <p:cNvPr id="50180" name="Rectangle 3">
            <a:extLst>
              <a:ext uri="{FF2B5EF4-FFF2-40B4-BE49-F238E27FC236}">
                <a16:creationId xmlns:a16="http://schemas.microsoft.com/office/drawing/2014/main" id="{0583D696-06AA-B8E8-8906-440699305470}"/>
              </a:ext>
            </a:extLst>
          </p:cNvPr>
          <p:cNvSpPr>
            <a:spLocks noGrp="1" noChangeArrowheads="1"/>
          </p:cNvSpPr>
          <p:nvPr>
            <p:ph type="body" idx="1"/>
          </p:nvPr>
        </p:nvSpPr>
        <p:spPr>
          <a:noFill/>
          <a:ln/>
        </p:spPr>
        <p:txBody>
          <a:bodyPr/>
          <a:lstStyle/>
          <a:p>
            <a:pPr marL="0" marR="0" indent="0" defTabSz="914400" rtl="0" eaLnBrk="1" fontAlgn="base" latinLnBrk="0" hangingPunct="1">
              <a:buClrTx/>
              <a:buSzTx/>
              <a:buFontTx/>
              <a:buNone/>
              <a:tabLst/>
              <a:defRPr/>
            </a:pPr>
            <a:r>
              <a:rPr lang="en-US" dirty="0">
                <a:solidFill>
                  <a:srgbClr val="000000"/>
                </a:solidFill>
                <a:latin typeface="Arial" panose="020B0604020202020204" pitchFamily="34" charset="0"/>
                <a:cs typeface="Arial" panose="020B0604020202020204" pitchFamily="34" charset="0"/>
                <a:sym typeface="Arial" panose="020B0604020202020204" pitchFamily="34" charset="0"/>
              </a:rPr>
              <a:t>The Yale program on Climate Change Communication has classified the American public based on their attitudes to climate change science – and works with Six Americas in their communication styles – from Alarmed, to Concerned, to Cautious, Disengaged, Doubtful, and Dismissive. </a:t>
            </a:r>
          </a:p>
          <a:p>
            <a:pPr marL="0" marR="0" indent="0" defTabSz="914400" rtl="0" eaLnBrk="1" fontAlgn="base" latinLnBrk="0" hangingPunct="1">
              <a:buClrTx/>
              <a:buSzTx/>
              <a:buFontTx/>
              <a:buNone/>
              <a:tabLst/>
              <a:defRPr/>
            </a:pPr>
            <a:endParaRPr 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0" marR="0" indent="0" defTabSz="914400" rtl="0" eaLnBrk="1" fontAlgn="base" latinLnBrk="0" hangingPunct="1">
              <a:buClrTx/>
              <a:buSzTx/>
              <a:buFontTx/>
              <a:buNone/>
              <a:tabLst/>
              <a:defRPr/>
            </a:pPr>
            <a:endParaRPr 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23720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most up to date climate segmentation in the UK is the Britain Talks Climate model – drawing on More in Common’s Core Beliefs model. The charity Climate Outreach conducted a survey with over 10,000 British adults alongside targeted focus groups to develop the Seven Segments – a model for understanding different audience’s attitudes to climate change and Net Zero.  As with all segmentations, the conclusions are generalised and won’t apply at an individual level, but they can help to guide us in how to relate to audiences different from ourselves. </a:t>
            </a:r>
          </a:p>
        </p:txBody>
      </p:sp>
      <p:sp>
        <p:nvSpPr>
          <p:cNvPr id="4" name="Slide Number Placeholder 3"/>
          <p:cNvSpPr>
            <a:spLocks noGrp="1"/>
          </p:cNvSpPr>
          <p:nvPr>
            <p:ph type="sldNum" sz="quarter" idx="5"/>
          </p:nvPr>
        </p:nvSpPr>
        <p:spPr/>
        <p:txBody>
          <a:bodyPr/>
          <a:lstStyle/>
          <a:p>
            <a:fld id="{FAE8F8A1-7680-4D98-BA5B-7DCE288A2374}" type="slidenum">
              <a:rPr lang="en-GB" smtClean="0"/>
              <a:t>20</a:t>
            </a:fld>
            <a:endParaRPr lang="en-GB"/>
          </a:p>
        </p:txBody>
      </p:sp>
    </p:spTree>
    <p:extLst>
      <p:ext uri="{BB962C8B-B14F-4D97-AF65-F5344CB8AC3E}">
        <p14:creationId xmlns:p14="http://schemas.microsoft.com/office/powerpoint/2010/main" val="309707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E8F8A1-7680-4D98-BA5B-7DCE288A2374}" type="slidenum">
              <a:rPr lang="en-GB" smtClean="0"/>
              <a:t>21</a:t>
            </a:fld>
            <a:endParaRPr lang="en-GB"/>
          </a:p>
        </p:txBody>
      </p:sp>
    </p:spTree>
    <p:extLst>
      <p:ext uri="{BB962C8B-B14F-4D97-AF65-F5344CB8AC3E}">
        <p14:creationId xmlns:p14="http://schemas.microsoft.com/office/powerpoint/2010/main" val="3266387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B5AD5E-F0B7-4164-A3B8-35689B2354C5}" type="slidenum">
              <a:rPr lang="en-GB" smtClean="0"/>
              <a:t>23</a:t>
            </a:fld>
            <a:endParaRPr lang="en-GB"/>
          </a:p>
        </p:txBody>
      </p:sp>
    </p:spTree>
    <p:extLst>
      <p:ext uri="{BB962C8B-B14F-4D97-AF65-F5344CB8AC3E}">
        <p14:creationId xmlns:p14="http://schemas.microsoft.com/office/powerpoint/2010/main" val="1406556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7F727C-E62A-4DFC-9F86-682FF9F8F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80CB20D-3572-02BF-CEB0-3E46A8906350}"/>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22/01/2025</a:t>
            </a:r>
          </a:p>
        </p:txBody>
      </p:sp>
      <p:sp>
        <p:nvSpPr>
          <p:cNvPr id="6" name="Footer Placeholder 5">
            <a:extLst>
              <a:ext uri="{FF2B5EF4-FFF2-40B4-BE49-F238E27FC236}">
                <a16:creationId xmlns:a16="http://schemas.microsoft.com/office/drawing/2014/main" id="{6144758D-0E7F-5183-49CC-B45C345E5DD4}"/>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553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hlinkClick r:id="rId3"/>
              </a:rPr>
              <a:t>https://www.bristolonecity.com/wp-content/uploads/2020/02/one-city-climate-strategy.pdf</a:t>
            </a:r>
            <a:r>
              <a:rPr lang="en-GB" sz="1200" dirty="0"/>
              <a:t> </a:t>
            </a:r>
          </a:p>
          <a:p>
            <a:endParaRPr lang="en-GB" dirty="0"/>
          </a:p>
        </p:txBody>
      </p:sp>
      <p:sp>
        <p:nvSpPr>
          <p:cNvPr id="4" name="Slide Number Placeholder 3"/>
          <p:cNvSpPr>
            <a:spLocks noGrp="1"/>
          </p:cNvSpPr>
          <p:nvPr>
            <p:ph type="sldNum" sz="quarter" idx="5"/>
          </p:nvPr>
        </p:nvSpPr>
        <p:spPr/>
        <p:txBody>
          <a:bodyPr/>
          <a:lstStyle/>
          <a:p>
            <a:fld id="{82531636-7D22-4417-AD43-A8FFF51FBE73}" type="slidenum">
              <a:rPr lang="en-GB" smtClean="0"/>
              <a:t>5</a:t>
            </a:fld>
            <a:endParaRPr lang="en-GB"/>
          </a:p>
        </p:txBody>
      </p:sp>
    </p:spTree>
    <p:extLst>
      <p:ext uri="{BB962C8B-B14F-4D97-AF65-F5344CB8AC3E}">
        <p14:creationId xmlns:p14="http://schemas.microsoft.com/office/powerpoint/2010/main" val="622137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Tx/>
              <a:buNone/>
            </a:pPr>
            <a:r>
              <a:rPr lang="en-GB" dirty="0"/>
              <a:t>1: Changes in internal layout, extensions, repairs over the years, different living situations </a:t>
            </a:r>
          </a:p>
          <a:p>
            <a:pPr marL="0" indent="0">
              <a:buFontTx/>
              <a:buNone/>
            </a:pPr>
            <a:r>
              <a:rPr lang="en-GB" dirty="0"/>
              <a:t>2: EPCs miss key info (e.g. ventilation) and are rudimentary. Someone may be surprised by the additional needs of ventilation when installing, say, UFI. UFI may not be suitable. Can often be wrong.</a:t>
            </a:r>
          </a:p>
          <a:p>
            <a:pPr marL="0" indent="0">
              <a:buFontTx/>
              <a:buNone/>
            </a:pPr>
            <a:r>
              <a:rPr lang="en-GB" dirty="0"/>
              <a:t>3: … and received the wrong information (e.g. don’t fill cavities) – independence is key</a:t>
            </a:r>
          </a:p>
          <a:p>
            <a:pPr marL="0" indent="0">
              <a:buFontTx/>
              <a:buNone/>
            </a:pPr>
            <a:r>
              <a:rPr lang="en-GB" dirty="0"/>
              <a:t>4: Especially the interplay between insulation and ventilation, or vapour open/vapour closed materials and when to use which. </a:t>
            </a:r>
          </a:p>
          <a:p>
            <a:pPr marL="171450" indent="-171450">
              <a:buFontTx/>
              <a:buChar char="-"/>
            </a:pPr>
            <a:endParaRPr lang="en-GB" dirty="0"/>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22/01/2025</a:t>
            </a: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7F727C-E62A-4DFC-9F86-682FF9F8F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567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DE4DF-FBC8-061A-7618-52CCF6416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F55EA-C3DD-142C-CAEE-ED54A4294E6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BBBA4AD-AD04-AFFC-FAFC-697159A147AF}"/>
              </a:ext>
            </a:extLst>
          </p:cNvPr>
          <p:cNvSpPr>
            <a:spLocks noGrp="1"/>
          </p:cNvSpPr>
          <p:nvPr>
            <p:ph type="body" idx="1"/>
          </p:nvPr>
        </p:nvSpPr>
        <p:spPr/>
        <p:txBody>
          <a:bodyPr/>
          <a:lstStyle/>
          <a:p>
            <a:r>
              <a:rPr lang="en-GB" dirty="0"/>
              <a:t>1: the more information we can capture about a homeowner’s circumstances, the more bespoke advice can be. Reassures the homeowner. Is usually money (on bills/ROI), carbon, or comfort. Necessity at times (e.g. boiler needs replacing soon). </a:t>
            </a:r>
          </a:p>
          <a:p>
            <a:r>
              <a:rPr lang="en-GB" dirty="0"/>
              <a:t>2: Pre-questionnaire, but then discussing answers more with the homeowner to find out the fine details. People are happier to speak in person, in-situ, than try and write down the specifics. </a:t>
            </a:r>
          </a:p>
          <a:p>
            <a:r>
              <a:rPr lang="en-GB" dirty="0"/>
              <a:t>3: If the homeowner is open to a range of fabric EEM improvements, a full home retrofit survey &amp; plan would likely be best choice. If they have a smaller budget, have already made some EE improvements or aren’t willing to do more disruptive improvements then a lighter touch survey is likely to be most appropriate. </a:t>
            </a:r>
          </a:p>
          <a:p>
            <a:endParaRPr lang="en-GB" dirty="0"/>
          </a:p>
          <a:p>
            <a:r>
              <a:rPr lang="en-GB" dirty="0"/>
              <a:t>Collaboration helps the homeowner feel involved and provides more chance for education, improves likelihood of undertaking improvements. Reinforces trust and our expertise </a:t>
            </a:r>
          </a:p>
          <a:p>
            <a:endParaRPr lang="en-GB" dirty="0"/>
          </a:p>
          <a:p>
            <a:endParaRPr lang="en-GB" dirty="0"/>
          </a:p>
        </p:txBody>
      </p:sp>
      <p:sp>
        <p:nvSpPr>
          <p:cNvPr id="4" name="Date Placeholder 3">
            <a:extLst>
              <a:ext uri="{FF2B5EF4-FFF2-40B4-BE49-F238E27FC236}">
                <a16:creationId xmlns:a16="http://schemas.microsoft.com/office/drawing/2014/main" id="{C8EE9E28-E8A4-C334-68B6-7F186E9BDE43}"/>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22/01/2025</a:t>
            </a:r>
          </a:p>
        </p:txBody>
      </p:sp>
      <p:sp>
        <p:nvSpPr>
          <p:cNvPr id="5" name="Footer Placeholder 4">
            <a:extLst>
              <a:ext uri="{FF2B5EF4-FFF2-40B4-BE49-F238E27FC236}">
                <a16:creationId xmlns:a16="http://schemas.microsoft.com/office/drawing/2014/main" id="{C9DD9F3B-26AA-70BD-804C-C291F6230FD1}"/>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E27DB0A-BAE4-3E08-0B4E-4C1659497B5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7F727C-E62A-4DFC-9F86-682FF9F8F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46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6C8E6-CEF6-1395-3DD4-1E85CF8B0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71D63-850A-AB1F-2F1F-FD60611D34E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282108F-E398-D8C6-3DC4-0D76DC5E2D3F}"/>
              </a:ext>
            </a:extLst>
          </p:cNvPr>
          <p:cNvSpPr>
            <a:spLocks noGrp="1"/>
          </p:cNvSpPr>
          <p:nvPr>
            <p:ph type="body" idx="1"/>
          </p:nvPr>
        </p:nvSpPr>
        <p:spPr/>
        <p:txBody>
          <a:bodyPr/>
          <a:lstStyle/>
          <a:p>
            <a:pPr lvl="1"/>
            <a:r>
              <a:rPr lang="en-GB" sz="1200" b="1" dirty="0">
                <a:latin typeface="Aptos" panose="020B0004020202020204" pitchFamily="34" charset="0"/>
              </a:rPr>
              <a:t>A report modelling heat loss and impact of different fabric measures</a:t>
            </a:r>
          </a:p>
          <a:p>
            <a:pPr lvl="1"/>
            <a:r>
              <a:rPr lang="en-GB" sz="1200" b="1" dirty="0">
                <a:latin typeface="Aptos" panose="020B0004020202020204" pitchFamily="34" charset="0"/>
              </a:rPr>
              <a:t>A collaborative walk through of the property and summary report of findings</a:t>
            </a:r>
          </a:p>
          <a:p>
            <a:pPr lvl="1"/>
            <a:endParaRPr lang="en-GB" sz="1200" b="1"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ptos" panose="020B0004020202020204" pitchFamily="34" charset="0"/>
              </a:rPr>
              <a:t>Initially we used the HRP tool [that we use for our full surveys] exclusively. * explain why this didn’t always work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ptos" panose="020B0004020202020204" pitchFamily="34" charset="0"/>
              </a:rPr>
              <a:t>Then created the lighter-touch survey &amp; plan – explain why. Explain the benefits of collaborative walk-around, learning more about their property and what they’ve researched/discovered already.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ptos" panose="020B0004020202020204" pitchFamily="34" charset="0"/>
              </a:rPr>
              <a:t>More opportunity to educate homeowners on different elements of the property (e.g. why the material matters for filling cavities, or why lime render is advisable)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ptos" panose="020B0004020202020204" pitchFamily="34" charset="0"/>
              </a:rPr>
              <a:t>WHAT HAVE WE LEARNED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ptos" panose="020B0004020202020204" pitchFamily="34" charset="0"/>
              </a:rPr>
              <a:t>(That obtaining more information from the homeowner before the survey enables us to work out the best type of survey for them and their home (e.g. info about their aims, budget, EE improvements already made, level of disruption they’re prepared to accept)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ptos" panose="020B0004020202020204" pitchFamily="34" charset="0"/>
              </a:rPr>
              <a:t>(That a lighter-touch survey approach is more appropriate for some homeowners and their circumstances)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ptos" panose="020B0004020202020204" pitchFamily="34" charset="0"/>
              </a:rPr>
              <a:t>(the benefit of spending time with the homeowner discussing in depth about their property specifically.)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Date Placeholder 3">
            <a:extLst>
              <a:ext uri="{FF2B5EF4-FFF2-40B4-BE49-F238E27FC236}">
                <a16:creationId xmlns:a16="http://schemas.microsoft.com/office/drawing/2014/main" id="{2D876B63-64F1-97EB-F869-D060FEBB1D63}"/>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22/01/2025</a:t>
            </a:r>
          </a:p>
        </p:txBody>
      </p:sp>
      <p:sp>
        <p:nvSpPr>
          <p:cNvPr id="5" name="Footer Placeholder 4">
            <a:extLst>
              <a:ext uri="{FF2B5EF4-FFF2-40B4-BE49-F238E27FC236}">
                <a16:creationId xmlns:a16="http://schemas.microsoft.com/office/drawing/2014/main" id="{93E8409E-3DEC-8B45-4C90-FCD58694C6C4}"/>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5931E55-1BDA-2028-C38C-A444CF8FAA2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7F727C-E62A-4DFC-9F86-682FF9F8F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604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C4BD2-6981-05CC-3310-1B8864F95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C0E98-4BCD-7F8F-DF92-F58688B91CF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897BCFC-2026-9124-B3C6-3C8B95424746}"/>
              </a:ext>
            </a:extLst>
          </p:cNvPr>
          <p:cNvSpPr>
            <a:spLocks noGrp="1"/>
          </p:cNvSpPr>
          <p:nvPr>
            <p:ph type="body" idx="1"/>
          </p:nvPr>
        </p:nvSpPr>
        <p:spPr/>
        <p:txBody>
          <a:bodyPr/>
          <a:lstStyle/>
          <a:p>
            <a:pPr marL="0" indent="0">
              <a:buFont typeface="Arial" panose="020B0604020202020204" pitchFamily="34" charset="0"/>
              <a:buNone/>
            </a:pPr>
            <a:r>
              <a:rPr lang="en-GB" sz="1200" dirty="0">
                <a:latin typeface="Aptos" panose="020B0004020202020204" pitchFamily="34" charset="0"/>
              </a:rPr>
              <a:t>*explain use of BTS’ leak checker or blower door + Smoke pencil [+ also use of TI in conjunction with TI]   </a:t>
            </a:r>
          </a:p>
          <a:p>
            <a:pPr>
              <a:buFontTx/>
              <a:buChar char="-"/>
            </a:pPr>
            <a:r>
              <a:rPr lang="en-GB" sz="1200" dirty="0">
                <a:latin typeface="Aptos" panose="020B0004020202020204" pitchFamily="34" charset="0"/>
              </a:rPr>
              <a:t>makes the air loss (heat loss) tangible, can see and feel where it’s going. </a:t>
            </a:r>
          </a:p>
          <a:p>
            <a:pPr>
              <a:buFontTx/>
              <a:buChar char="-"/>
            </a:pPr>
            <a:endParaRPr lang="en-GB" sz="1200" dirty="0">
              <a:latin typeface="Aptos" panose="020B0004020202020204" pitchFamily="34" charset="0"/>
            </a:endParaRPr>
          </a:p>
          <a:p>
            <a:pPr>
              <a:buFontTx/>
              <a:buChar char="-"/>
            </a:pPr>
            <a:r>
              <a:rPr lang="en-GB" sz="1200" dirty="0">
                <a:latin typeface="Aptos" panose="020B0004020202020204" pitchFamily="34" charset="0"/>
              </a:rPr>
              <a:t> WHAT HAVE WE LEARNED FROM THIS</a:t>
            </a:r>
          </a:p>
          <a:p>
            <a:pPr lvl="1">
              <a:buFontTx/>
              <a:buChar char="-"/>
            </a:pPr>
            <a:r>
              <a:rPr lang="en-GB" sz="1200" dirty="0">
                <a:latin typeface="Aptos" panose="020B0004020202020204" pitchFamily="34" charset="0"/>
              </a:rPr>
              <a:t>Use of leak checker isn’t always feasible. Larger properties need BD. Also, oil aga’s not turned off, can’t do de-pressurisation </a:t>
            </a:r>
          </a:p>
          <a:p>
            <a:pPr lvl="1">
              <a:buFontTx/>
              <a:buChar char="-"/>
            </a:pPr>
            <a:r>
              <a:rPr lang="en-GB" sz="1200" dirty="0">
                <a:latin typeface="Aptos" panose="020B0004020202020204" pitchFamily="34" charset="0"/>
              </a:rPr>
              <a:t> Restrictions on TI, especially internal vs external temperature differential.</a:t>
            </a:r>
          </a:p>
          <a:p>
            <a:pPr lvl="1">
              <a:buFontTx/>
              <a:buChar char="-"/>
            </a:pPr>
            <a:r>
              <a:rPr lang="en-GB" sz="1200" dirty="0">
                <a:latin typeface="Aptos" panose="020B0004020202020204" pitchFamily="34" charset="0"/>
              </a:rPr>
              <a:t> Best ways to incorporate this additional HL information into our survey reports to enhance the advice we give to homeowners.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Date Placeholder 3">
            <a:extLst>
              <a:ext uri="{FF2B5EF4-FFF2-40B4-BE49-F238E27FC236}">
                <a16:creationId xmlns:a16="http://schemas.microsoft.com/office/drawing/2014/main" id="{EAAB9AF7-271E-9736-2F49-99B07E38E8B2}"/>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22/01/2025</a:t>
            </a:r>
          </a:p>
        </p:txBody>
      </p:sp>
      <p:sp>
        <p:nvSpPr>
          <p:cNvPr id="5" name="Footer Placeholder 4">
            <a:extLst>
              <a:ext uri="{FF2B5EF4-FFF2-40B4-BE49-F238E27FC236}">
                <a16:creationId xmlns:a16="http://schemas.microsoft.com/office/drawing/2014/main" id="{6CD94B19-DBC6-C10F-1DDF-C64B10B165FE}"/>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9BFB5A-6749-C8A3-A880-5DE8C8AA649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7F727C-E62A-4DFC-9F86-682FF9F8F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879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62CB5-9AB6-E9F8-596B-CEBB3893A3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DBA301-D243-8494-6BAF-67C1E4CDF75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29D3532-152C-71B9-05D6-FC160B4750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Discussion of data logging. Advs and </a:t>
            </a:r>
            <a:r>
              <a:rPr lang="en-GB" i="0" dirty="0" err="1"/>
              <a:t>Disadvs</a:t>
            </a:r>
            <a:r>
              <a:rPr lang="en-GB" i="0" dirty="0"/>
              <a:t> that we encountered.</a:t>
            </a:r>
          </a:p>
        </p:txBody>
      </p:sp>
      <p:sp>
        <p:nvSpPr>
          <p:cNvPr id="4" name="Date Placeholder 3">
            <a:extLst>
              <a:ext uri="{FF2B5EF4-FFF2-40B4-BE49-F238E27FC236}">
                <a16:creationId xmlns:a16="http://schemas.microsoft.com/office/drawing/2014/main" id="{4144388A-3613-893F-5A20-4CB43C98204C}"/>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22/01/2025</a:t>
            </a:r>
          </a:p>
        </p:txBody>
      </p:sp>
      <p:sp>
        <p:nvSpPr>
          <p:cNvPr id="5" name="Footer Placeholder 4">
            <a:extLst>
              <a:ext uri="{FF2B5EF4-FFF2-40B4-BE49-F238E27FC236}">
                <a16:creationId xmlns:a16="http://schemas.microsoft.com/office/drawing/2014/main" id="{6AD2F157-CEDB-D44E-27FD-846A79A7604F}"/>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BB9206A-A621-AA9B-72ED-772F178B113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7F727C-E62A-4DFC-9F86-682FF9F8F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660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CA2B7-D09F-DE8E-2119-75219E3977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3CD121-DCF9-DAF8-3327-136A17D8B26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69AAC04-0F7A-7F3B-337E-090CAD8D66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Discussion of how homeowners may have been told x or y by a builder, or read about something online, and have a pre existing idea of how the survey will go. Or alternatively, have no prior understanding to retrofit and how interconnected properties are (though the latter is rarer). The hope that we may be able to sort all their heating problems. Maybe they’re underheating?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Fix: Communicate at the start of the assessment what will be covered, and what we might be able to identify. Keep constant communication open rather than “getting on with the survey”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Refer back to changing the options to full FP and lighter touch FP [better info before the survey to work out the best survey to meet the homeowner’s needs]. By simplifying some of the advice whilst keeping it specific to the property, it reduces the barrier for the homeowner to take action. Full survey can be information overload for some recipients.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 lot of people wanting low disruption but high impact. EWI/IWI, ASHP good examples. Somewhat fixed with the lighter touch survey, as we can learn this early on and provide lighter touch survey. Education helps overcome this in part, talking about the whole house approach. MENTION HEATPUMPMONITOR AND RETROFIT PATTERN BOOK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How not all tools can be used. 3 week test requires gas as it can be measured. </a:t>
            </a:r>
            <a:r>
              <a:rPr lang="en-GB" dirty="0" err="1"/>
              <a:t>Thermo</a:t>
            </a:r>
            <a:r>
              <a:rPr lang="en-GB" dirty="0"/>
              <a:t> and 3 week require colder weather. Leak checker not always suitable for windows. Oil Aga’s prevent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indent="0">
              <a:buNone/>
            </a:pPr>
            <a:r>
              <a:rPr lang="en-GB" sz="1200" dirty="0">
                <a:latin typeface="Aptos" panose="020B0004020202020204" pitchFamily="34" charset="0"/>
              </a:rPr>
              <a:t>Extra notes: writeup about educating clients on the whole house approach, to discourage single measure installs when budget permits more. </a:t>
            </a:r>
          </a:p>
          <a:p>
            <a:pPr marL="0" indent="0">
              <a:buNone/>
            </a:pPr>
            <a:endParaRPr lang="en-GB" sz="1200" dirty="0">
              <a:latin typeface="Aptos" panose="020B0004020202020204" pitchFamily="34" charset="0"/>
            </a:endParaRPr>
          </a:p>
          <a:p>
            <a:pPr>
              <a:buFontTx/>
              <a:buChar char="-"/>
            </a:pPr>
            <a:r>
              <a:rPr lang="en-GB" sz="1200" dirty="0">
                <a:latin typeface="Aptos" panose="020B0004020202020204" pitchFamily="34" charset="0"/>
              </a:rPr>
              <a:t>Able to pay doesn’t equate to willing to pay: EWI, IWI and especially ASHP are good examples of this. Able to pay isn’t often used by us, use the term “self funded” instead.</a:t>
            </a:r>
          </a:p>
          <a:p>
            <a:pPr>
              <a:buFontTx/>
              <a:buChar char="-"/>
            </a:pPr>
            <a:r>
              <a:rPr lang="en-GB" sz="1200" dirty="0">
                <a:latin typeface="Aptos" panose="020B0004020202020204" pitchFamily="34" charset="0"/>
              </a:rPr>
              <a:t>Education is good for overcoming this barrier. Mention of the website heatpumpmonitor.org to show people that they do work in solid wall properties </a:t>
            </a:r>
          </a:p>
          <a:p>
            <a:pPr>
              <a:buFontTx/>
              <a:buChar char="-"/>
            </a:pPr>
            <a:r>
              <a:rPr lang="en-GB" sz="1200" dirty="0">
                <a:latin typeface="Aptos" panose="020B0004020202020204" pitchFamily="34" charset="0"/>
              </a:rPr>
              <a:t>More difficult with traditional properties, property significance/aesthetic is important. Concerns over detailing with EWI (mention retrofit pattern book)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Date Placeholder 3">
            <a:extLst>
              <a:ext uri="{FF2B5EF4-FFF2-40B4-BE49-F238E27FC236}">
                <a16:creationId xmlns:a16="http://schemas.microsoft.com/office/drawing/2014/main" id="{2EE2464C-1A66-C42E-D30D-275438CD838D}"/>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22/01/2025</a:t>
            </a:r>
          </a:p>
        </p:txBody>
      </p:sp>
      <p:sp>
        <p:nvSpPr>
          <p:cNvPr id="5" name="Footer Placeholder 4">
            <a:extLst>
              <a:ext uri="{FF2B5EF4-FFF2-40B4-BE49-F238E27FC236}">
                <a16:creationId xmlns:a16="http://schemas.microsoft.com/office/drawing/2014/main" id="{B2710A35-55B8-3C76-68B6-5643E84C804B}"/>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0A52326-7429-9461-E26C-AD31AFD43E6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7F727C-E62A-4DFC-9F86-682FF9F8F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684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1: as titled, seeing is believing, and especially the use of thermography and air testing shows homeowners something tangible. Though, not always feasible unfortunately (barriers)</a:t>
            </a:r>
          </a:p>
          <a:p>
            <a:endParaRPr lang="en-GB" i="0" dirty="0"/>
          </a:p>
          <a:p>
            <a:r>
              <a:rPr lang="en-GB" i="0" dirty="0"/>
              <a:t>2: It may seem obvious, but homeowners engage more with education relevant to their property. Tailoring the level of advice (full survey or lighter touch) to them ensures they’re not over/underwhelmed with the data. They will generally know their property better than you will in one visit…</a:t>
            </a:r>
          </a:p>
          <a:p>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ptos" panose="020B0004020202020204" pitchFamily="34" charset="0"/>
              </a:rPr>
              <a:t>(That obtaining more information from the homeowner before the survey enables us to work out the best type of survey for them and their home (e.g. info about their aims, budget, EE improvements already made, level of disruption they’re prepared to accept)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ptos" panose="020B0004020202020204" pitchFamily="34" charset="0"/>
              </a:rPr>
              <a:t>(That a lighter-touch survey approach is more appropriate for some homeowners and their circumstances)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ptos" panose="020B0004020202020204" pitchFamily="34" charset="0"/>
              </a:rPr>
              <a:t>(the benefit of spending time with the homeowner discussing in depth about their property specifically.)</a:t>
            </a:r>
          </a:p>
          <a:p>
            <a:endParaRPr lang="en-GB" i="0" dirty="0"/>
          </a:p>
          <a:p>
            <a:r>
              <a:rPr lang="en-GB" i="0" dirty="0"/>
              <a:t>3: Bias towards individual measures, e.g. PV and battery or insulation, less consideration for ventilation with insulation, </a:t>
            </a:r>
          </a:p>
          <a:p>
            <a:endParaRPr lang="en-GB" i="0" dirty="0"/>
          </a:p>
          <a:p>
            <a:r>
              <a:rPr lang="en-GB" i="0" dirty="0"/>
              <a:t>4: Homeowners really value the independent personalised advice. No one likes being sold to…</a:t>
            </a:r>
          </a:p>
          <a:p>
            <a:endParaRPr lang="en-GB" i="0" dirty="0"/>
          </a:p>
          <a:p>
            <a:endParaRPr lang="en-GB" i="0" dirty="0"/>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22/01/2025</a:t>
            </a: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7F727C-E62A-4DFC-9F86-682FF9F8FD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520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4B86B-142A-7E9A-497F-84B03125D6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7EC3B-4FFA-62E0-7282-F67B517BD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30928-F211-69BE-1D7A-67E4AB9C4ECB}"/>
              </a:ext>
            </a:extLst>
          </p:cNvPr>
          <p:cNvSpPr>
            <a:spLocks noGrp="1"/>
          </p:cNvSpPr>
          <p:nvPr>
            <p:ph type="body" idx="1"/>
          </p:nvPr>
        </p:nvSpPr>
        <p:spPr/>
        <p:txBody>
          <a:bodyPr/>
          <a:lstStyle/>
          <a:p>
            <a:r>
              <a:rPr lang="en-GB" dirty="0"/>
              <a:t>Collaboration with the private sector.</a:t>
            </a:r>
          </a:p>
        </p:txBody>
      </p:sp>
      <p:sp>
        <p:nvSpPr>
          <p:cNvPr id="4" name="Slide Number Placeholder 3">
            <a:extLst>
              <a:ext uri="{FF2B5EF4-FFF2-40B4-BE49-F238E27FC236}">
                <a16:creationId xmlns:a16="http://schemas.microsoft.com/office/drawing/2014/main" id="{86B68BED-8A68-CAAF-5EC0-019E0691A85D}"/>
              </a:ext>
            </a:extLst>
          </p:cNvPr>
          <p:cNvSpPr>
            <a:spLocks noGrp="1"/>
          </p:cNvSpPr>
          <p:nvPr>
            <p:ph type="sldNum" sz="quarter" idx="5"/>
          </p:nvPr>
        </p:nvSpPr>
        <p:spPr/>
        <p:txBody>
          <a:bodyPr/>
          <a:lstStyle/>
          <a:p>
            <a:fld id="{4D1A5183-0130-3A4D-A157-84F27757A42F}" type="slidenum">
              <a:rPr lang="en-GB" smtClean="0"/>
              <a:t>35</a:t>
            </a:fld>
            <a:endParaRPr lang="en-GB"/>
          </a:p>
        </p:txBody>
      </p:sp>
    </p:spTree>
    <p:extLst>
      <p:ext uri="{BB962C8B-B14F-4D97-AF65-F5344CB8AC3E}">
        <p14:creationId xmlns:p14="http://schemas.microsoft.com/office/powerpoint/2010/main" val="1541396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5480E-2EAE-B2C8-9FC3-5B26B0DDE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3D181-D6AF-2401-2685-638BA28BA2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9B4D9-EE5A-4566-A5A5-982B1F2700A0}"/>
              </a:ext>
            </a:extLst>
          </p:cNvPr>
          <p:cNvSpPr>
            <a:spLocks noGrp="1"/>
          </p:cNvSpPr>
          <p:nvPr>
            <p:ph type="body" idx="1"/>
          </p:nvPr>
        </p:nvSpPr>
        <p:spPr/>
        <p:txBody>
          <a:bodyPr/>
          <a:lstStyle/>
          <a:p>
            <a:r>
              <a:rPr lang="en-GB" dirty="0"/>
              <a:t>Collaboration with the private sector.</a:t>
            </a:r>
          </a:p>
        </p:txBody>
      </p:sp>
      <p:sp>
        <p:nvSpPr>
          <p:cNvPr id="4" name="Slide Number Placeholder 3">
            <a:extLst>
              <a:ext uri="{FF2B5EF4-FFF2-40B4-BE49-F238E27FC236}">
                <a16:creationId xmlns:a16="http://schemas.microsoft.com/office/drawing/2014/main" id="{1F606F89-DCCB-30D8-FC3B-F50E07B688E6}"/>
              </a:ext>
            </a:extLst>
          </p:cNvPr>
          <p:cNvSpPr>
            <a:spLocks noGrp="1"/>
          </p:cNvSpPr>
          <p:nvPr>
            <p:ph type="sldNum" sz="quarter" idx="5"/>
          </p:nvPr>
        </p:nvSpPr>
        <p:spPr/>
        <p:txBody>
          <a:bodyPr/>
          <a:lstStyle/>
          <a:p>
            <a:fld id="{4D1A5183-0130-3A4D-A157-84F27757A42F}" type="slidenum">
              <a:rPr lang="en-GB" smtClean="0"/>
              <a:t>36</a:t>
            </a:fld>
            <a:endParaRPr lang="en-GB"/>
          </a:p>
        </p:txBody>
      </p:sp>
    </p:spTree>
    <p:extLst>
      <p:ext uri="{BB962C8B-B14F-4D97-AF65-F5344CB8AC3E}">
        <p14:creationId xmlns:p14="http://schemas.microsoft.com/office/powerpoint/2010/main" val="3336881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22831-D0DD-EB4B-0FBF-0D285CDC9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7EB69-6288-69E8-0902-C46BFA0F4C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AAD497-85CE-7F69-6A1E-CF5506728FD3}"/>
              </a:ext>
            </a:extLst>
          </p:cNvPr>
          <p:cNvSpPr>
            <a:spLocks noGrp="1"/>
          </p:cNvSpPr>
          <p:nvPr>
            <p:ph type="body" idx="1"/>
          </p:nvPr>
        </p:nvSpPr>
        <p:spPr/>
        <p:txBody>
          <a:bodyPr/>
          <a:lstStyle/>
          <a:p>
            <a:r>
              <a:rPr lang="en-GB" dirty="0"/>
              <a:t>Collaboration with the private sector.</a:t>
            </a:r>
          </a:p>
        </p:txBody>
      </p:sp>
      <p:sp>
        <p:nvSpPr>
          <p:cNvPr id="4" name="Slide Number Placeholder 3">
            <a:extLst>
              <a:ext uri="{FF2B5EF4-FFF2-40B4-BE49-F238E27FC236}">
                <a16:creationId xmlns:a16="http://schemas.microsoft.com/office/drawing/2014/main" id="{6B0FD38E-BA78-A40E-0733-99C6607F681F}"/>
              </a:ext>
            </a:extLst>
          </p:cNvPr>
          <p:cNvSpPr>
            <a:spLocks noGrp="1"/>
          </p:cNvSpPr>
          <p:nvPr>
            <p:ph type="sldNum" sz="quarter" idx="5"/>
          </p:nvPr>
        </p:nvSpPr>
        <p:spPr/>
        <p:txBody>
          <a:bodyPr/>
          <a:lstStyle/>
          <a:p>
            <a:fld id="{4D1A5183-0130-3A4D-A157-84F27757A42F}" type="slidenum">
              <a:rPr lang="en-GB" smtClean="0"/>
              <a:t>37</a:t>
            </a:fld>
            <a:endParaRPr lang="en-GB"/>
          </a:p>
        </p:txBody>
      </p:sp>
    </p:spTree>
    <p:extLst>
      <p:ext uri="{BB962C8B-B14F-4D97-AF65-F5344CB8AC3E}">
        <p14:creationId xmlns:p14="http://schemas.microsoft.com/office/powerpoint/2010/main" val="1103055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students to think of examples for where this is happening at the moment? E.g. Internal combustion engine cars to electric vehicles</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6</a:t>
            </a:fld>
            <a:endParaRPr lang="en-US" altLang="en-US"/>
          </a:p>
        </p:txBody>
      </p:sp>
    </p:spTree>
    <p:extLst>
      <p:ext uri="{BB962C8B-B14F-4D97-AF65-F5344CB8AC3E}">
        <p14:creationId xmlns:p14="http://schemas.microsoft.com/office/powerpoint/2010/main" val="3567182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Figures as at 31/12/2024 – project started Feb 2024.</a:t>
            </a:r>
          </a:p>
          <a:p>
            <a:r>
              <a:rPr lang="en-GB" dirty="0"/>
              <a:t>We were behind our targets for the first few months. We have changed our approach and learnt from our mistakes.</a:t>
            </a:r>
          </a:p>
        </p:txBody>
      </p:sp>
      <p:sp>
        <p:nvSpPr>
          <p:cNvPr id="4" name="Slide Number Placeholder 3"/>
          <p:cNvSpPr>
            <a:spLocks noGrp="1"/>
          </p:cNvSpPr>
          <p:nvPr>
            <p:ph type="sldNum" sz="quarter" idx="5"/>
          </p:nvPr>
        </p:nvSpPr>
        <p:spPr/>
        <p:txBody>
          <a:bodyPr/>
          <a:lstStyle/>
          <a:p>
            <a:fld id="{4D1A5183-0130-3A4D-A157-84F27757A42F}" type="slidenum">
              <a:rPr lang="en-GB" smtClean="0"/>
              <a:t>38</a:t>
            </a:fld>
            <a:endParaRPr lang="en-GB"/>
          </a:p>
        </p:txBody>
      </p:sp>
    </p:spTree>
    <p:extLst>
      <p:ext uri="{BB962C8B-B14F-4D97-AF65-F5344CB8AC3E}">
        <p14:creationId xmlns:p14="http://schemas.microsoft.com/office/powerpoint/2010/main" val="1531979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1A5183-0130-3A4D-A157-84F27757A42F}" type="slidenum">
              <a:rPr lang="en-GB" smtClean="0"/>
              <a:t>39</a:t>
            </a:fld>
            <a:endParaRPr lang="en-GB"/>
          </a:p>
        </p:txBody>
      </p:sp>
    </p:spTree>
    <p:extLst>
      <p:ext uri="{BB962C8B-B14F-4D97-AF65-F5344CB8AC3E}">
        <p14:creationId xmlns:p14="http://schemas.microsoft.com/office/powerpoint/2010/main" val="2034357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89731-AC01-C68C-C868-231EE316B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811857-3F70-B8C8-ACFD-E3CA34C16F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25D95B-92AD-4EBE-2D0B-1C106DF16210}"/>
              </a:ext>
            </a:extLst>
          </p:cNvPr>
          <p:cNvSpPr>
            <a:spLocks noGrp="1"/>
          </p:cNvSpPr>
          <p:nvPr>
            <p:ph type="body" idx="1"/>
          </p:nvPr>
        </p:nvSpPr>
        <p:spPr/>
        <p:txBody>
          <a:bodyPr/>
          <a:lstStyle/>
          <a:p>
            <a:r>
              <a:rPr lang="en-GB" dirty="0"/>
              <a:t>Collaboration with the private sector.</a:t>
            </a:r>
          </a:p>
        </p:txBody>
      </p:sp>
      <p:sp>
        <p:nvSpPr>
          <p:cNvPr id="4" name="Slide Number Placeholder 3">
            <a:extLst>
              <a:ext uri="{FF2B5EF4-FFF2-40B4-BE49-F238E27FC236}">
                <a16:creationId xmlns:a16="http://schemas.microsoft.com/office/drawing/2014/main" id="{8B9CFF2A-3BFF-87E6-DCE0-AF41432E42E9}"/>
              </a:ext>
            </a:extLst>
          </p:cNvPr>
          <p:cNvSpPr>
            <a:spLocks noGrp="1"/>
          </p:cNvSpPr>
          <p:nvPr>
            <p:ph type="sldNum" sz="quarter" idx="5"/>
          </p:nvPr>
        </p:nvSpPr>
        <p:spPr/>
        <p:txBody>
          <a:bodyPr/>
          <a:lstStyle/>
          <a:p>
            <a:fld id="{4D1A5183-0130-3A4D-A157-84F27757A42F}" type="slidenum">
              <a:rPr lang="en-GB" smtClean="0"/>
              <a:t>40</a:t>
            </a:fld>
            <a:endParaRPr lang="en-GB"/>
          </a:p>
        </p:txBody>
      </p:sp>
    </p:spTree>
    <p:extLst>
      <p:ext uri="{BB962C8B-B14F-4D97-AF65-F5344CB8AC3E}">
        <p14:creationId xmlns:p14="http://schemas.microsoft.com/office/powerpoint/2010/main" val="4075526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time a press release is sent out we notice a spike in enquiries. Since changing our social media advertising to include case studies we have had an increase in people booking home visits.</a:t>
            </a:r>
          </a:p>
          <a:p>
            <a:r>
              <a:rPr lang="en-GB" dirty="0"/>
              <a:t>Work with a professional marketing company.</a:t>
            </a:r>
          </a:p>
          <a:p>
            <a:r>
              <a:rPr lang="en-GB" dirty="0"/>
              <a:t>Consistency in branding and message.</a:t>
            </a:r>
          </a:p>
          <a:p>
            <a:r>
              <a:rPr lang="en-GB" dirty="0"/>
              <a:t>Tried different approaches and learnt from what works and what doesn’t. Started with 2 marketing teams – in-house team in SO, external company on IOW</a:t>
            </a:r>
          </a:p>
          <a:p>
            <a:r>
              <a:rPr lang="en-GB" dirty="0"/>
              <a:t>Targeted different groups in SO &amp; IOW – learnt from our mistakes!</a:t>
            </a:r>
          </a:p>
        </p:txBody>
      </p:sp>
      <p:sp>
        <p:nvSpPr>
          <p:cNvPr id="4" name="Slide Number Placeholder 3"/>
          <p:cNvSpPr>
            <a:spLocks noGrp="1"/>
          </p:cNvSpPr>
          <p:nvPr>
            <p:ph type="sldNum" sz="quarter" idx="5"/>
          </p:nvPr>
        </p:nvSpPr>
        <p:spPr/>
        <p:txBody>
          <a:bodyPr/>
          <a:lstStyle/>
          <a:p>
            <a:fld id="{4D1A5183-0130-3A4D-A157-84F27757A42F}" type="slidenum">
              <a:rPr lang="en-GB" smtClean="0"/>
              <a:t>41</a:t>
            </a:fld>
            <a:endParaRPr lang="en-GB"/>
          </a:p>
        </p:txBody>
      </p:sp>
    </p:spTree>
    <p:extLst>
      <p:ext uri="{BB962C8B-B14F-4D97-AF65-F5344CB8AC3E}">
        <p14:creationId xmlns:p14="http://schemas.microsoft.com/office/powerpoint/2010/main" val="1260804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Signed releases to use the words and images online and in marketing materials. Image on the left is our first advert, the next two are the recent ones that are linked to the case studies. Have to avoid people thinking it is a scam. We want to be seen as local rather than national – we understand the local issues that people face.</a:t>
            </a:r>
          </a:p>
        </p:txBody>
      </p:sp>
      <p:sp>
        <p:nvSpPr>
          <p:cNvPr id="4" name="Slide Number Placeholder 3"/>
          <p:cNvSpPr>
            <a:spLocks noGrp="1"/>
          </p:cNvSpPr>
          <p:nvPr>
            <p:ph type="sldNum" sz="quarter" idx="5"/>
          </p:nvPr>
        </p:nvSpPr>
        <p:spPr/>
        <p:txBody>
          <a:bodyPr/>
          <a:lstStyle/>
          <a:p>
            <a:fld id="{4D1A5183-0130-3A4D-A157-84F27757A42F}" type="slidenum">
              <a:rPr lang="en-GB" smtClean="0"/>
              <a:t>42</a:t>
            </a:fld>
            <a:endParaRPr lang="en-GB"/>
          </a:p>
        </p:txBody>
      </p:sp>
    </p:spTree>
    <p:extLst>
      <p:ext uri="{BB962C8B-B14F-4D97-AF65-F5344CB8AC3E}">
        <p14:creationId xmlns:p14="http://schemas.microsoft.com/office/powerpoint/2010/main" val="1194817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31B81-DD60-A2AC-C908-EF3859A3D6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0518C-A6D3-0A3F-2B05-B4829ECC0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975A7-164F-A9D5-E61A-7AEEEF2B07C4}"/>
              </a:ext>
            </a:extLst>
          </p:cNvPr>
          <p:cNvSpPr>
            <a:spLocks noGrp="1"/>
          </p:cNvSpPr>
          <p:nvPr>
            <p:ph type="body" idx="1"/>
          </p:nvPr>
        </p:nvSpPr>
        <p:spPr/>
        <p:txBody>
          <a:bodyPr/>
          <a:lstStyle/>
          <a:p>
            <a:r>
              <a:rPr lang="en-GB" dirty="0"/>
              <a:t>Collaboration with the private sector.</a:t>
            </a:r>
          </a:p>
        </p:txBody>
      </p:sp>
      <p:sp>
        <p:nvSpPr>
          <p:cNvPr id="4" name="Slide Number Placeholder 3">
            <a:extLst>
              <a:ext uri="{FF2B5EF4-FFF2-40B4-BE49-F238E27FC236}">
                <a16:creationId xmlns:a16="http://schemas.microsoft.com/office/drawing/2014/main" id="{B46E3EA4-8C6D-A97D-3CEC-1397C5D3EBBA}"/>
              </a:ext>
            </a:extLst>
          </p:cNvPr>
          <p:cNvSpPr>
            <a:spLocks noGrp="1"/>
          </p:cNvSpPr>
          <p:nvPr>
            <p:ph type="sldNum" sz="quarter" idx="5"/>
          </p:nvPr>
        </p:nvSpPr>
        <p:spPr/>
        <p:txBody>
          <a:bodyPr/>
          <a:lstStyle/>
          <a:p>
            <a:fld id="{4D1A5183-0130-3A4D-A157-84F27757A42F}" type="slidenum">
              <a:rPr lang="en-GB" smtClean="0"/>
              <a:t>43</a:t>
            </a:fld>
            <a:endParaRPr lang="en-GB"/>
          </a:p>
        </p:txBody>
      </p:sp>
    </p:spTree>
    <p:extLst>
      <p:ext uri="{BB962C8B-B14F-4D97-AF65-F5344CB8AC3E}">
        <p14:creationId xmlns:p14="http://schemas.microsoft.com/office/powerpoint/2010/main" val="4203302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where the regular attendance at Outreach sessions works – build trust – supply regular information.</a:t>
            </a:r>
          </a:p>
          <a:p>
            <a:r>
              <a:rPr lang="en-GB" dirty="0"/>
              <a:t>We have made a lot of the changes to our own homes and will invite some of our clients in to our own homes.</a:t>
            </a:r>
          </a:p>
          <a:p>
            <a:r>
              <a:rPr lang="en-GB" dirty="0"/>
              <a:t>Retrofit is also disruptive – we talk about this beforehand so the client can prepare for it.</a:t>
            </a:r>
          </a:p>
        </p:txBody>
      </p:sp>
      <p:sp>
        <p:nvSpPr>
          <p:cNvPr id="4" name="Slide Number Placeholder 3"/>
          <p:cNvSpPr>
            <a:spLocks noGrp="1"/>
          </p:cNvSpPr>
          <p:nvPr>
            <p:ph type="sldNum" sz="quarter" idx="5"/>
          </p:nvPr>
        </p:nvSpPr>
        <p:spPr/>
        <p:txBody>
          <a:bodyPr/>
          <a:lstStyle/>
          <a:p>
            <a:fld id="{4D1A5183-0130-3A4D-A157-84F27757A42F}" type="slidenum">
              <a:rPr lang="en-GB" smtClean="0"/>
              <a:t>44</a:t>
            </a:fld>
            <a:endParaRPr lang="en-GB"/>
          </a:p>
        </p:txBody>
      </p:sp>
    </p:spTree>
    <p:extLst>
      <p:ext uri="{BB962C8B-B14F-4D97-AF65-F5344CB8AC3E}">
        <p14:creationId xmlns:p14="http://schemas.microsoft.com/office/powerpoint/2010/main" val="22398188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1F0E4-38D8-5ECA-70D0-E3A8DFDEB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E4B4E-E9AE-1FF6-0252-B819DBCE73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53855D-249A-570F-E5BF-D5945D38E640}"/>
              </a:ext>
            </a:extLst>
          </p:cNvPr>
          <p:cNvSpPr>
            <a:spLocks noGrp="1"/>
          </p:cNvSpPr>
          <p:nvPr>
            <p:ph type="body" idx="1"/>
          </p:nvPr>
        </p:nvSpPr>
        <p:spPr/>
        <p:txBody>
          <a:bodyPr/>
          <a:lstStyle/>
          <a:p>
            <a:r>
              <a:rPr lang="en-GB" dirty="0"/>
              <a:t>We are the bit in the middle that pulls it all together and helps ensure the client has an easier experience.</a:t>
            </a:r>
          </a:p>
          <a:p>
            <a:r>
              <a:rPr lang="en-GB" dirty="0"/>
              <a:t>Steps 2,3 &amp; can earn us money</a:t>
            </a:r>
          </a:p>
          <a:p>
            <a:r>
              <a:rPr lang="en-GB" dirty="0"/>
              <a:t>Step 2 – referral fees from the grant funding scheme (HUG2 £100 per referral)</a:t>
            </a:r>
          </a:p>
          <a:p>
            <a:r>
              <a:rPr lang="en-GB" dirty="0"/>
              <a:t>Step 3 – Retrofit Assessment £160 - £200</a:t>
            </a:r>
          </a:p>
          <a:p>
            <a:r>
              <a:rPr lang="en-GB" dirty="0"/>
              <a:t>Step 4 – Post visit assessment £75</a:t>
            </a:r>
          </a:p>
          <a:p>
            <a:r>
              <a:rPr lang="en-GB" dirty="0"/>
              <a:t>After Step 4 we are still available to carry on supporting the client, this could be helping them make sure they are on the best tariff, making sure their heating is programmed properly.</a:t>
            </a:r>
          </a:p>
        </p:txBody>
      </p:sp>
      <p:sp>
        <p:nvSpPr>
          <p:cNvPr id="4" name="Slide Number Placeholder 3">
            <a:extLst>
              <a:ext uri="{FF2B5EF4-FFF2-40B4-BE49-F238E27FC236}">
                <a16:creationId xmlns:a16="http://schemas.microsoft.com/office/drawing/2014/main" id="{E2F6664B-9F07-4F73-A729-AF93B9C0956C}"/>
              </a:ext>
            </a:extLst>
          </p:cNvPr>
          <p:cNvSpPr>
            <a:spLocks noGrp="1"/>
          </p:cNvSpPr>
          <p:nvPr>
            <p:ph type="sldNum" sz="quarter" idx="5"/>
          </p:nvPr>
        </p:nvSpPr>
        <p:spPr/>
        <p:txBody>
          <a:bodyPr/>
          <a:lstStyle/>
          <a:p>
            <a:fld id="{4D1A5183-0130-3A4D-A157-84F27757A42F}" type="slidenum">
              <a:rPr lang="en-GB" smtClean="0"/>
              <a:t>45</a:t>
            </a:fld>
            <a:endParaRPr lang="en-GB"/>
          </a:p>
        </p:txBody>
      </p:sp>
    </p:spTree>
    <p:extLst>
      <p:ext uri="{BB962C8B-B14F-4D97-AF65-F5344CB8AC3E}">
        <p14:creationId xmlns:p14="http://schemas.microsoft.com/office/powerpoint/2010/main" val="38282935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may not always be government funding available.</a:t>
            </a:r>
          </a:p>
          <a:p>
            <a:r>
              <a:rPr lang="en-GB" dirty="0"/>
              <a:t>We have to promote what we do, shout about our success stories and share the case studies. </a:t>
            </a:r>
          </a:p>
          <a:p>
            <a:r>
              <a:rPr lang="en-GB" dirty="0"/>
              <a:t>It’s not just about what you do. It is about what you are SEEN to do.</a:t>
            </a:r>
          </a:p>
          <a:p>
            <a:r>
              <a:rPr lang="en-GB" dirty="0"/>
              <a:t>Commercial organisations are good at what they do. They are brilliant at installing “stuff” but don’t have the expertise to help people along the whole journey.</a:t>
            </a:r>
          </a:p>
          <a:p>
            <a:r>
              <a:rPr lang="en-GB" dirty="0"/>
              <a:t>PAS 2035 was designed to give the client confidence. By having an independent, trusted, organisation separate from the installer can help build this trust.</a:t>
            </a:r>
          </a:p>
        </p:txBody>
      </p:sp>
      <p:sp>
        <p:nvSpPr>
          <p:cNvPr id="4" name="Slide Number Placeholder 3"/>
          <p:cNvSpPr>
            <a:spLocks noGrp="1"/>
          </p:cNvSpPr>
          <p:nvPr>
            <p:ph type="sldNum" sz="quarter" idx="5"/>
          </p:nvPr>
        </p:nvSpPr>
        <p:spPr/>
        <p:txBody>
          <a:bodyPr/>
          <a:lstStyle/>
          <a:p>
            <a:fld id="{4D1A5183-0130-3A4D-A157-84F27757A42F}" type="slidenum">
              <a:rPr lang="en-GB" smtClean="0"/>
              <a:t>46</a:t>
            </a:fld>
            <a:endParaRPr lang="en-GB"/>
          </a:p>
        </p:txBody>
      </p:sp>
    </p:spTree>
    <p:extLst>
      <p:ext uri="{BB962C8B-B14F-4D97-AF65-F5344CB8AC3E}">
        <p14:creationId xmlns:p14="http://schemas.microsoft.com/office/powerpoint/2010/main" val="112388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1A5183-0130-3A4D-A157-84F27757A42F}" type="slidenum">
              <a:rPr lang="en-GB" smtClean="0"/>
              <a:t>47</a:t>
            </a:fld>
            <a:endParaRPr lang="en-GB"/>
          </a:p>
        </p:txBody>
      </p:sp>
    </p:spTree>
    <p:extLst>
      <p:ext uri="{BB962C8B-B14F-4D97-AF65-F5344CB8AC3E}">
        <p14:creationId xmlns:p14="http://schemas.microsoft.com/office/powerpoint/2010/main" val="353113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students to think of examples for where this is happening at the moment? E.g. Internal combustion engine cars to electric vehicles</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7</a:t>
            </a:fld>
            <a:endParaRPr lang="en-US" altLang="en-US"/>
          </a:p>
        </p:txBody>
      </p:sp>
    </p:spTree>
    <p:extLst>
      <p:ext uri="{BB962C8B-B14F-4D97-AF65-F5344CB8AC3E}">
        <p14:creationId xmlns:p14="http://schemas.microsoft.com/office/powerpoint/2010/main" val="34729232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98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C9DAC"/>
                </a:solidFill>
                <a:latin typeface="Georgia" panose="02040502050405020303" pitchFamily="18" charset="0"/>
              </a:rPr>
              <a:t>Behaviour change is enabled by our environment – but individual change is integral to collective change</a:t>
            </a:r>
          </a:p>
          <a:p>
            <a:endParaRPr lang="en-GB" dirty="0"/>
          </a:p>
        </p:txBody>
      </p:sp>
      <p:sp>
        <p:nvSpPr>
          <p:cNvPr id="4" name="Slide Number Placeholder 3"/>
          <p:cNvSpPr>
            <a:spLocks noGrp="1"/>
          </p:cNvSpPr>
          <p:nvPr>
            <p:ph type="sldNum" sz="quarter" idx="5"/>
          </p:nvPr>
        </p:nvSpPr>
        <p:spPr/>
        <p:txBody>
          <a:bodyPr/>
          <a:lstStyle/>
          <a:p>
            <a:fld id="{E6B5AD5E-F0B7-4164-A3B8-35689B2354C5}" type="slidenum">
              <a:rPr lang="en-GB" smtClean="0"/>
              <a:t>8</a:t>
            </a:fld>
            <a:endParaRPr lang="en-GB"/>
          </a:p>
        </p:txBody>
      </p:sp>
    </p:spTree>
    <p:extLst>
      <p:ext uri="{BB962C8B-B14F-4D97-AF65-F5344CB8AC3E}">
        <p14:creationId xmlns:p14="http://schemas.microsoft.com/office/powerpoint/2010/main" val="2652861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However, usual behaviour change tactics focus on individuals as rational beings able to make choices – presenting us with evidence and imploring us to make a change. However, research shows that these changes are short-term and one-off. To make long-term changes we need to integrate them into our social networks – we need to think of the multiple identities and groups that we all move in.</a:t>
            </a:r>
          </a:p>
        </p:txBody>
      </p:sp>
      <p:sp>
        <p:nvSpPr>
          <p:cNvPr id="4" name="Slide Number Placeholder 3"/>
          <p:cNvSpPr>
            <a:spLocks noGrp="1"/>
          </p:cNvSpPr>
          <p:nvPr>
            <p:ph type="sldNum" sz="quarter" idx="10"/>
          </p:nvPr>
        </p:nvSpPr>
        <p:spPr/>
        <p:txBody>
          <a:bodyPr/>
          <a:lstStyle/>
          <a:p>
            <a:fld id="{6E6817F9-BDF1-4B1E-AD00-8FCD67F5607F}" type="slidenum">
              <a:rPr lang="en-GB" smtClean="0"/>
              <a:t>10</a:t>
            </a:fld>
            <a:endParaRPr lang="en-GB"/>
          </a:p>
        </p:txBody>
      </p:sp>
    </p:spTree>
    <p:extLst>
      <p:ext uri="{BB962C8B-B14F-4D97-AF65-F5344CB8AC3E}">
        <p14:creationId xmlns:p14="http://schemas.microsoft.com/office/powerpoint/2010/main" val="851402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11</a:t>
            </a:fld>
            <a:endParaRPr lang="en-US" altLang="en-US"/>
          </a:p>
        </p:txBody>
      </p:sp>
    </p:spTree>
    <p:extLst>
      <p:ext uri="{BB962C8B-B14F-4D97-AF65-F5344CB8AC3E}">
        <p14:creationId xmlns:p14="http://schemas.microsoft.com/office/powerpoint/2010/main" val="405068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12</a:t>
            </a:fld>
            <a:endParaRPr lang="en-US" altLang="en-US"/>
          </a:p>
        </p:txBody>
      </p:sp>
    </p:spTree>
    <p:extLst>
      <p:ext uri="{BB962C8B-B14F-4D97-AF65-F5344CB8AC3E}">
        <p14:creationId xmlns:p14="http://schemas.microsoft.com/office/powerpoint/2010/main" val="4084944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However, usual behaviour change tactics focus on individuals as rational beings able to make choices – presenting us with evidence and imploring us to make a change. However, research shows that these changes are short-term and one-off. To make long-term changes we need to integrate them into our social networks – we need to think of the multiple identities and groups that we all move in.</a:t>
            </a:r>
          </a:p>
        </p:txBody>
      </p:sp>
      <p:sp>
        <p:nvSpPr>
          <p:cNvPr id="4" name="Slide Number Placeholder 3"/>
          <p:cNvSpPr>
            <a:spLocks noGrp="1"/>
          </p:cNvSpPr>
          <p:nvPr>
            <p:ph type="sldNum" sz="quarter" idx="10"/>
          </p:nvPr>
        </p:nvSpPr>
        <p:spPr/>
        <p:txBody>
          <a:bodyPr/>
          <a:lstStyle/>
          <a:p>
            <a:fld id="{6E6817F9-BDF1-4B1E-AD00-8FCD67F5607F}" type="slidenum">
              <a:rPr lang="en-GB" smtClean="0"/>
              <a:t>13</a:t>
            </a:fld>
            <a:endParaRPr lang="en-GB"/>
          </a:p>
        </p:txBody>
      </p:sp>
    </p:spTree>
    <p:extLst>
      <p:ext uri="{BB962C8B-B14F-4D97-AF65-F5344CB8AC3E}">
        <p14:creationId xmlns:p14="http://schemas.microsoft.com/office/powerpoint/2010/main" val="2682718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EBC7-C6F5-4579-9BF5-B0AEF8482CC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6F5D98C-2477-484E-95BB-8B607ECE82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D1B624F-B93E-435C-A7A9-2BFC5D186438}"/>
              </a:ext>
            </a:extLst>
          </p:cNvPr>
          <p:cNvSpPr>
            <a:spLocks noGrp="1"/>
          </p:cNvSpPr>
          <p:nvPr>
            <p:ph type="dt" sz="half" idx="10"/>
          </p:nvPr>
        </p:nvSpPr>
        <p:spPr/>
        <p:txBody>
          <a:bodyPr/>
          <a:lstStyle/>
          <a:p>
            <a:fld id="{B439AA62-5693-4CE4-908C-0280058AEACE}" type="datetimeFigureOut">
              <a:rPr lang="en-GB" smtClean="0"/>
              <a:t>29/01/2025</a:t>
            </a:fld>
            <a:endParaRPr lang="en-GB"/>
          </a:p>
        </p:txBody>
      </p:sp>
      <p:sp>
        <p:nvSpPr>
          <p:cNvPr id="5" name="Footer Placeholder 4">
            <a:extLst>
              <a:ext uri="{FF2B5EF4-FFF2-40B4-BE49-F238E27FC236}">
                <a16:creationId xmlns:a16="http://schemas.microsoft.com/office/drawing/2014/main" id="{431E757B-D899-4826-993F-A7DCA7C49B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59C453-1F5C-458D-AE98-BC078B85354D}"/>
              </a:ext>
            </a:extLst>
          </p:cNvPr>
          <p:cNvSpPr>
            <a:spLocks noGrp="1"/>
          </p:cNvSpPr>
          <p:nvPr>
            <p:ph type="sldNum" sz="quarter" idx="12"/>
          </p:nvPr>
        </p:nvSpPr>
        <p:spPr/>
        <p:txBody>
          <a:bodyPr/>
          <a:lstStyle/>
          <a:p>
            <a:fld id="{B75FE220-9E92-41B2-95A4-0F72D3944EEA}" type="slidenum">
              <a:rPr lang="en-GB" smtClean="0"/>
              <a:t>‹#›</a:t>
            </a:fld>
            <a:endParaRPr lang="en-GB"/>
          </a:p>
        </p:txBody>
      </p:sp>
    </p:spTree>
    <p:extLst>
      <p:ext uri="{BB962C8B-B14F-4D97-AF65-F5344CB8AC3E}">
        <p14:creationId xmlns:p14="http://schemas.microsoft.com/office/powerpoint/2010/main" val="316993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62805-BE3C-4C6B-9298-B540A87E7BB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028BE64-CE22-47D5-8DDB-92114C5EE30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4CBC0FD-D705-49D6-A767-ECF17F973C41}"/>
              </a:ext>
            </a:extLst>
          </p:cNvPr>
          <p:cNvSpPr>
            <a:spLocks noGrp="1"/>
          </p:cNvSpPr>
          <p:nvPr>
            <p:ph type="dt" sz="half" idx="10"/>
          </p:nvPr>
        </p:nvSpPr>
        <p:spPr/>
        <p:txBody>
          <a:bodyPr/>
          <a:lstStyle/>
          <a:p>
            <a:fld id="{B439AA62-5693-4CE4-908C-0280058AEACE}" type="datetimeFigureOut">
              <a:rPr lang="en-GB" smtClean="0"/>
              <a:t>29/01/2025</a:t>
            </a:fld>
            <a:endParaRPr lang="en-GB"/>
          </a:p>
        </p:txBody>
      </p:sp>
      <p:sp>
        <p:nvSpPr>
          <p:cNvPr id="5" name="Footer Placeholder 4">
            <a:extLst>
              <a:ext uri="{FF2B5EF4-FFF2-40B4-BE49-F238E27FC236}">
                <a16:creationId xmlns:a16="http://schemas.microsoft.com/office/drawing/2014/main" id="{0A3873CA-5E58-4B9F-A0E4-0A3E90BAB4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3DB5BC-A82F-47A6-A671-D6187D6FEDA2}"/>
              </a:ext>
            </a:extLst>
          </p:cNvPr>
          <p:cNvSpPr>
            <a:spLocks noGrp="1"/>
          </p:cNvSpPr>
          <p:nvPr>
            <p:ph type="sldNum" sz="quarter" idx="12"/>
          </p:nvPr>
        </p:nvSpPr>
        <p:spPr/>
        <p:txBody>
          <a:bodyPr/>
          <a:lstStyle/>
          <a:p>
            <a:fld id="{B75FE220-9E92-41B2-95A4-0F72D3944EEA}" type="slidenum">
              <a:rPr lang="en-GB" smtClean="0"/>
              <a:t>‹#›</a:t>
            </a:fld>
            <a:endParaRPr lang="en-GB"/>
          </a:p>
        </p:txBody>
      </p:sp>
    </p:spTree>
    <p:extLst>
      <p:ext uri="{BB962C8B-B14F-4D97-AF65-F5344CB8AC3E}">
        <p14:creationId xmlns:p14="http://schemas.microsoft.com/office/powerpoint/2010/main" val="3871109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6C972A-54ED-4E96-92F6-E8BE3D2E125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29DB51D-B364-4DF2-BB26-417B5E08A26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D04B842-C034-4048-B151-DC992A0E6714}"/>
              </a:ext>
            </a:extLst>
          </p:cNvPr>
          <p:cNvSpPr>
            <a:spLocks noGrp="1"/>
          </p:cNvSpPr>
          <p:nvPr>
            <p:ph type="dt" sz="half" idx="10"/>
          </p:nvPr>
        </p:nvSpPr>
        <p:spPr/>
        <p:txBody>
          <a:bodyPr/>
          <a:lstStyle/>
          <a:p>
            <a:fld id="{B439AA62-5693-4CE4-908C-0280058AEACE}" type="datetimeFigureOut">
              <a:rPr lang="en-GB" smtClean="0"/>
              <a:t>29/01/2025</a:t>
            </a:fld>
            <a:endParaRPr lang="en-GB"/>
          </a:p>
        </p:txBody>
      </p:sp>
      <p:sp>
        <p:nvSpPr>
          <p:cNvPr id="5" name="Footer Placeholder 4">
            <a:extLst>
              <a:ext uri="{FF2B5EF4-FFF2-40B4-BE49-F238E27FC236}">
                <a16:creationId xmlns:a16="http://schemas.microsoft.com/office/drawing/2014/main" id="{194DB32B-F965-442F-859E-CC704E42E3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94A2B3-0248-405E-B530-1BB63F271DD1}"/>
              </a:ext>
            </a:extLst>
          </p:cNvPr>
          <p:cNvSpPr>
            <a:spLocks noGrp="1"/>
          </p:cNvSpPr>
          <p:nvPr>
            <p:ph type="sldNum" sz="quarter" idx="12"/>
          </p:nvPr>
        </p:nvSpPr>
        <p:spPr/>
        <p:txBody>
          <a:bodyPr/>
          <a:lstStyle/>
          <a:p>
            <a:fld id="{B75FE220-9E92-41B2-95A4-0F72D3944EEA}" type="slidenum">
              <a:rPr lang="en-GB" smtClean="0"/>
              <a:t>‹#›</a:t>
            </a:fld>
            <a:endParaRPr lang="en-GB"/>
          </a:p>
        </p:txBody>
      </p:sp>
    </p:spTree>
    <p:extLst>
      <p:ext uri="{BB962C8B-B14F-4D97-AF65-F5344CB8AC3E}">
        <p14:creationId xmlns:p14="http://schemas.microsoft.com/office/powerpoint/2010/main" val="4130211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headings, text and bullet points">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16818D"/>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1200151" y="1773238"/>
            <a:ext cx="8735483" cy="4608512"/>
          </a:xfrm>
          <a:prstGeom prst="rect">
            <a:avLst/>
          </a:prstGeom>
        </p:spPr>
        <p:txBody>
          <a:bodyPr/>
          <a:lstStyle>
            <a:lvl1pPr marL="266700" indent="-266700">
              <a:buClr>
                <a:srgbClr val="16818D"/>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16818D"/>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16818D"/>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4012744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Custom Layout">
    <p:bg>
      <p:bgPr>
        <a:solidFill>
          <a:schemeClr val="bg1"/>
        </a:solidFill>
        <a:effectLst/>
      </p:bgPr>
    </p:bg>
    <p:spTree>
      <p:nvGrpSpPr>
        <p:cNvPr id="1" name=""/>
        <p:cNvGrpSpPr/>
        <p:nvPr/>
      </p:nvGrpSpPr>
      <p:grpSpPr>
        <a:xfrm>
          <a:off x="0" y="0"/>
          <a:ext cx="0" cy="0"/>
          <a:chOff x="0" y="0"/>
          <a:chExt cx="0" cy="0"/>
        </a:xfrm>
      </p:grpSpPr>
      <p:sp>
        <p:nvSpPr>
          <p:cNvPr id="3" name="Rectangle 14"/>
          <p:cNvSpPr>
            <a:spLocks noGrp="1" noChangeArrowheads="1"/>
          </p:cNvSpPr>
          <p:nvPr>
            <p:ph type="title"/>
          </p:nvPr>
        </p:nvSpPr>
        <p:spPr bwMode="auto">
          <a:xfrm>
            <a:off x="1077434" y="832515"/>
            <a:ext cx="10037135" cy="809625"/>
          </a:xfrm>
          <a:prstGeom prst="rect">
            <a:avLst/>
          </a:prstGeom>
          <a:noFill/>
          <a:ln w="9525">
            <a:noFill/>
            <a:miter lim="800000"/>
            <a:headEnd/>
            <a:tailEnd/>
          </a:ln>
          <a:effectLst/>
        </p:spPr>
        <p:txBody>
          <a:bodyPr/>
          <a:lstStyle>
            <a:lvl1pPr>
              <a:defRPr>
                <a:solidFill>
                  <a:schemeClr val="bg2"/>
                </a:solidFill>
              </a:defRPr>
            </a:lvl1pPr>
          </a:lstStyle>
          <a:p>
            <a:pPr lvl="0"/>
            <a:r>
              <a:rPr lang="en-GB" dirty="0"/>
              <a:t>Click to edit Master title style</a:t>
            </a:r>
          </a:p>
        </p:txBody>
      </p:sp>
    </p:spTree>
    <p:extLst>
      <p:ext uri="{BB962C8B-B14F-4D97-AF65-F5344CB8AC3E}">
        <p14:creationId xmlns:p14="http://schemas.microsoft.com/office/powerpoint/2010/main" val="1330125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With Image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Placeholder 3">
            <a:extLst>
              <a:ext uri="{FF2B5EF4-FFF2-40B4-BE49-F238E27FC236}">
                <a16:creationId xmlns:a16="http://schemas.microsoft.com/office/drawing/2014/main" id="{220488D9-521A-484C-94FF-E42E2B0E0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8"/>
          </a:xfrm>
          <a:prstGeom prst="rect">
            <a:avLst/>
          </a:prstGeom>
        </p:spPr>
      </p:pic>
      <p:pic>
        <p:nvPicPr>
          <p:cNvPr id="19" name="Picture 18">
            <a:extLst>
              <a:ext uri="{FF2B5EF4-FFF2-40B4-BE49-F238E27FC236}">
                <a16:creationId xmlns:a16="http://schemas.microsoft.com/office/drawing/2014/main" id="{4690AA10-FFB8-447D-9AF3-A09F52B7159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9780000" y="4438693"/>
            <a:ext cx="2412000" cy="1476000"/>
          </a:xfrm>
          <a:prstGeom prst="rect">
            <a:avLst/>
          </a:prstGeom>
        </p:spPr>
      </p:pic>
    </p:spTree>
    <p:extLst>
      <p:ext uri="{BB962C8B-B14F-4D97-AF65-F5344CB8AC3E}">
        <p14:creationId xmlns:p14="http://schemas.microsoft.com/office/powerpoint/2010/main" val="3781242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With Images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Placeholder 8">
            <a:extLst>
              <a:ext uri="{FF2B5EF4-FFF2-40B4-BE49-F238E27FC236}">
                <a16:creationId xmlns:a16="http://schemas.microsoft.com/office/drawing/2014/main" id="{0B83D444-8CB1-422C-A315-13E3E74B9A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9"/>
          </a:xfrm>
          <a:prstGeom prst="rect">
            <a:avLst/>
          </a:prstGeom>
        </p:spPr>
      </p:pic>
      <p:pic>
        <p:nvPicPr>
          <p:cNvPr id="14" name="Picture Placeholder 9">
            <a:extLst>
              <a:ext uri="{FF2B5EF4-FFF2-40B4-BE49-F238E27FC236}">
                <a16:creationId xmlns:a16="http://schemas.microsoft.com/office/drawing/2014/main" id="{91204D8A-33D9-4563-ACBB-13CFD33978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4"/>
            <a:ext cx="2412000" cy="1476000"/>
          </a:xfrm>
          <a:prstGeom prst="rect">
            <a:avLst/>
          </a:prstGeom>
        </p:spPr>
      </p:pic>
    </p:spTree>
    <p:extLst>
      <p:ext uri="{BB962C8B-B14F-4D97-AF65-F5344CB8AC3E}">
        <p14:creationId xmlns:p14="http://schemas.microsoft.com/office/powerpoint/2010/main" val="562509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With Images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 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Placeholder 7">
            <a:extLst>
              <a:ext uri="{FF2B5EF4-FFF2-40B4-BE49-F238E27FC236}">
                <a16:creationId xmlns:a16="http://schemas.microsoft.com/office/drawing/2014/main" id="{98FCF628-1633-42A7-A7D4-F92C34AB60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6"/>
            <a:ext cx="2412000" cy="2951996"/>
          </a:xfrm>
          <a:prstGeom prst="rect">
            <a:avLst/>
          </a:prstGeom>
        </p:spPr>
      </p:pic>
      <p:pic>
        <p:nvPicPr>
          <p:cNvPr id="13" name="Picture 12">
            <a:extLst>
              <a:ext uri="{FF2B5EF4-FFF2-40B4-BE49-F238E27FC236}">
                <a16:creationId xmlns:a16="http://schemas.microsoft.com/office/drawing/2014/main" id="{F49ABC07-74F7-4327-9BFD-C942E76F31B5}"/>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3"/>
            <a:ext cx="2412000" cy="1475998"/>
          </a:xfrm>
          <a:prstGeom prst="rect">
            <a:avLst/>
          </a:prstGeom>
        </p:spPr>
      </p:pic>
    </p:spTree>
    <p:extLst>
      <p:ext uri="{BB962C8B-B14F-4D97-AF65-F5344CB8AC3E}">
        <p14:creationId xmlns:p14="http://schemas.microsoft.com/office/powerpoint/2010/main" val="132804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6121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1" y="1486695"/>
            <a:ext cx="12192001" cy="4428000"/>
          </a:xfrm>
          <a:prstGeom prst="rect">
            <a:avLst/>
          </a:prstGeom>
          <a:solidFill>
            <a:srgbClr val="89CBB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378424"/>
            <a:ext cx="2412000" cy="306026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ED79147-9D06-473E-988A-585F672B0F35}"/>
              </a:ext>
            </a:extLst>
          </p:cNvPr>
          <p:cNvSpPr/>
          <p:nvPr userDrawn="1"/>
        </p:nvSpPr>
        <p:spPr>
          <a:xfrm>
            <a:off x="9780000" y="2962693"/>
            <a:ext cx="2530280" cy="14760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4F1CCD31-9920-4AE5-B984-FCC33530754A}"/>
              </a:ext>
            </a:extLst>
          </p:cNvPr>
          <p:cNvCxnSpPr/>
          <p:nvPr userDrawn="1"/>
        </p:nvCxnSpPr>
        <p:spPr>
          <a:xfrm>
            <a:off x="7368000" y="4438691"/>
            <a:ext cx="4824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CB5FF1-86A9-424F-9D03-089ECA409208}"/>
              </a:ext>
            </a:extLst>
          </p:cNvPr>
          <p:cNvCxnSpPr>
            <a:cxnSpLocks/>
          </p:cNvCxnSpPr>
          <p:nvPr userDrawn="1"/>
        </p:nvCxnSpPr>
        <p:spPr>
          <a:xfrm>
            <a:off x="9780000" y="2962693"/>
            <a:ext cx="241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72697B-6F57-465D-A730-2A8844B6B830}"/>
              </a:ext>
            </a:extLst>
          </p:cNvPr>
          <p:cNvCxnSpPr>
            <a:cxnSpLocks/>
          </p:cNvCxnSpPr>
          <p:nvPr userDrawn="1"/>
        </p:nvCxnSpPr>
        <p:spPr>
          <a:xfrm flipH="1">
            <a:off x="9780000" y="1378424"/>
            <a:ext cx="6376" cy="472212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801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95F0-88E4-4363-957D-BBB14FF22F6A}"/>
              </a:ext>
            </a:extLst>
          </p:cNvPr>
          <p:cNvSpPr>
            <a:spLocks noGrp="1"/>
          </p:cNvSpPr>
          <p:nvPr>
            <p:ph type="title" hasCustomPrompt="1"/>
          </p:nvPr>
        </p:nvSpPr>
        <p:spPr/>
        <p:txBody>
          <a:bodyPr/>
          <a:lstStyle>
            <a:lvl1pPr>
              <a:defRPr/>
            </a:lvl1pPr>
          </a:lstStyle>
          <a:p>
            <a:r>
              <a:rPr lang="en-US"/>
              <a:t>Title </a:t>
            </a:r>
            <a:endParaRPr lang="en-GB"/>
          </a:p>
        </p:txBody>
      </p:sp>
      <p:sp>
        <p:nvSpPr>
          <p:cNvPr id="3" name="Content Placeholder 2">
            <a:extLst>
              <a:ext uri="{FF2B5EF4-FFF2-40B4-BE49-F238E27FC236}">
                <a16:creationId xmlns:a16="http://schemas.microsoft.com/office/drawing/2014/main" id="{11EDF4D4-C175-4323-8DF6-0D87F4E78477}"/>
              </a:ext>
            </a:extLst>
          </p:cNvPr>
          <p:cNvSpPr>
            <a:spLocks noGrp="1"/>
          </p:cNvSpPr>
          <p:nvPr>
            <p:ph idx="1" hasCustomPrompt="1"/>
          </p:nvPr>
        </p:nvSpPr>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072850-9B9F-4A10-9981-355C5CB12843}"/>
              </a:ext>
            </a:extLst>
          </p:cNvPr>
          <p:cNvSpPr>
            <a:spLocks noGrp="1"/>
          </p:cNvSpPr>
          <p:nvPr>
            <p:ph type="dt" sz="half" idx="10"/>
          </p:nvPr>
        </p:nvSpPr>
        <p:spPr/>
        <p:txBody>
          <a:bodyPr/>
          <a:lstStyle/>
          <a:p>
            <a:fld id="{6AD90B00-43A1-4800-9CA1-5C06383ACA23}" type="datetimeFigureOut">
              <a:rPr lang="en-GB" smtClean="0"/>
              <a:t>29/01/2025</a:t>
            </a:fld>
            <a:endParaRPr lang="en-GB"/>
          </a:p>
        </p:txBody>
      </p:sp>
      <p:sp>
        <p:nvSpPr>
          <p:cNvPr id="5" name="Footer Placeholder 4">
            <a:extLst>
              <a:ext uri="{FF2B5EF4-FFF2-40B4-BE49-F238E27FC236}">
                <a16:creationId xmlns:a16="http://schemas.microsoft.com/office/drawing/2014/main" id="{653AEE20-00D1-4D19-AA15-17987B00DD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D22389-506A-4F64-B050-EF574EA70766}"/>
              </a:ext>
            </a:extLst>
          </p:cNvPr>
          <p:cNvSpPr>
            <a:spLocks noGrp="1"/>
          </p:cNvSpPr>
          <p:nvPr>
            <p:ph type="sldNum" sz="quarter" idx="12"/>
          </p:nvPr>
        </p:nvSpPr>
        <p:spPr/>
        <p:txBody>
          <a:bodyPr/>
          <a:lstStyle/>
          <a:p>
            <a:fld id="{A4989545-EDCE-4AFD-A704-488F3ECE6BF4}" type="slidenum">
              <a:rPr lang="en-GB" smtClean="0"/>
              <a:t>‹#›</a:t>
            </a:fld>
            <a:endParaRPr lang="en-GB"/>
          </a:p>
        </p:txBody>
      </p:sp>
    </p:spTree>
    <p:extLst>
      <p:ext uri="{BB962C8B-B14F-4D97-AF65-F5344CB8AC3E}">
        <p14:creationId xmlns:p14="http://schemas.microsoft.com/office/powerpoint/2010/main" val="3786222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D4A61-93F4-421C-8E82-EE011B5F4E8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2ABC170-3814-4A62-9981-BE435337E36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7DBFD44-5EB5-45A2-A323-554338909FFB}"/>
              </a:ext>
            </a:extLst>
          </p:cNvPr>
          <p:cNvSpPr>
            <a:spLocks noGrp="1"/>
          </p:cNvSpPr>
          <p:nvPr>
            <p:ph type="dt" sz="half" idx="10"/>
          </p:nvPr>
        </p:nvSpPr>
        <p:spPr/>
        <p:txBody>
          <a:bodyPr/>
          <a:lstStyle/>
          <a:p>
            <a:fld id="{B439AA62-5693-4CE4-908C-0280058AEACE}" type="datetimeFigureOut">
              <a:rPr lang="en-GB" smtClean="0"/>
              <a:t>29/01/2025</a:t>
            </a:fld>
            <a:endParaRPr lang="en-GB"/>
          </a:p>
        </p:txBody>
      </p:sp>
      <p:sp>
        <p:nvSpPr>
          <p:cNvPr id="5" name="Footer Placeholder 4">
            <a:extLst>
              <a:ext uri="{FF2B5EF4-FFF2-40B4-BE49-F238E27FC236}">
                <a16:creationId xmlns:a16="http://schemas.microsoft.com/office/drawing/2014/main" id="{F8434168-2506-4BC4-AEFC-4941D7224D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13D418-1592-43BE-BABD-A02F9CAE3DAE}"/>
              </a:ext>
            </a:extLst>
          </p:cNvPr>
          <p:cNvSpPr>
            <a:spLocks noGrp="1"/>
          </p:cNvSpPr>
          <p:nvPr>
            <p:ph type="sldNum" sz="quarter" idx="12"/>
          </p:nvPr>
        </p:nvSpPr>
        <p:spPr/>
        <p:txBody>
          <a:bodyPr/>
          <a:lstStyle/>
          <a:p>
            <a:fld id="{B75FE220-9E92-41B2-95A4-0F72D3944EEA}" type="slidenum">
              <a:rPr lang="en-GB" smtClean="0"/>
              <a:t>‹#›</a:t>
            </a:fld>
            <a:endParaRPr lang="en-GB"/>
          </a:p>
        </p:txBody>
      </p:sp>
    </p:spTree>
    <p:extLst>
      <p:ext uri="{BB962C8B-B14F-4D97-AF65-F5344CB8AC3E}">
        <p14:creationId xmlns:p14="http://schemas.microsoft.com/office/powerpoint/2010/main" val="1224433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9EB234-B440-4F3F-A6CD-5C2C7717D1A6}"/>
              </a:ext>
            </a:extLst>
          </p:cNvPr>
          <p:cNvSpPr>
            <a:spLocks noGrp="1"/>
          </p:cNvSpPr>
          <p:nvPr>
            <p:ph type="body" idx="1" hasCustomPrompt="1"/>
          </p:nvPr>
        </p:nvSpPr>
        <p:spPr>
          <a:xfrm>
            <a:off x="839788" y="1476103"/>
            <a:ext cx="5157787"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D437F147-C11A-4EF8-BCEB-1FBE960FEC98}"/>
              </a:ext>
            </a:extLst>
          </p:cNvPr>
          <p:cNvSpPr>
            <a:spLocks noGrp="1"/>
          </p:cNvSpPr>
          <p:nvPr>
            <p:ph sz="half" idx="2" hasCustomPrompt="1"/>
          </p:nvPr>
        </p:nvSpPr>
        <p:spPr>
          <a:xfrm>
            <a:off x="839788" y="2217556"/>
            <a:ext cx="5157787"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D00F1AD-C8B9-47C8-B22D-88232E6EC7CC}"/>
              </a:ext>
            </a:extLst>
          </p:cNvPr>
          <p:cNvSpPr>
            <a:spLocks noGrp="1"/>
          </p:cNvSpPr>
          <p:nvPr>
            <p:ph type="body" sz="quarter" idx="3" hasCustomPrompt="1"/>
          </p:nvPr>
        </p:nvSpPr>
        <p:spPr>
          <a:xfrm>
            <a:off x="6172200" y="1476103"/>
            <a:ext cx="5183188"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B1902A70-3D24-4282-9462-3E11DFD5C02C}"/>
              </a:ext>
            </a:extLst>
          </p:cNvPr>
          <p:cNvSpPr>
            <a:spLocks noGrp="1"/>
          </p:cNvSpPr>
          <p:nvPr>
            <p:ph sz="quarter" idx="4" hasCustomPrompt="1"/>
          </p:nvPr>
        </p:nvSpPr>
        <p:spPr>
          <a:xfrm>
            <a:off x="6172200" y="2217556"/>
            <a:ext cx="5183188"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FA81B6-9707-4F4C-8AA2-39174A6E3056}"/>
              </a:ext>
            </a:extLst>
          </p:cNvPr>
          <p:cNvSpPr>
            <a:spLocks noGrp="1"/>
          </p:cNvSpPr>
          <p:nvPr>
            <p:ph type="dt" sz="half" idx="10"/>
          </p:nvPr>
        </p:nvSpPr>
        <p:spPr/>
        <p:txBody>
          <a:bodyPr/>
          <a:lstStyle/>
          <a:p>
            <a:fld id="{6AD90B00-43A1-4800-9CA1-5C06383ACA23}" type="datetimeFigureOut">
              <a:rPr lang="en-GB" smtClean="0"/>
              <a:t>29/01/2025</a:t>
            </a:fld>
            <a:endParaRPr lang="en-GB"/>
          </a:p>
        </p:txBody>
      </p:sp>
      <p:sp>
        <p:nvSpPr>
          <p:cNvPr id="8" name="Footer Placeholder 7">
            <a:extLst>
              <a:ext uri="{FF2B5EF4-FFF2-40B4-BE49-F238E27FC236}">
                <a16:creationId xmlns:a16="http://schemas.microsoft.com/office/drawing/2014/main" id="{3568D2F6-8B66-4E1F-BF61-D547D36EEE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C3AD41-67E2-4F4B-AB07-569A2FD2C851}"/>
              </a:ext>
            </a:extLst>
          </p:cNvPr>
          <p:cNvSpPr>
            <a:spLocks noGrp="1"/>
          </p:cNvSpPr>
          <p:nvPr>
            <p:ph type="sldNum" sz="quarter" idx="12"/>
          </p:nvPr>
        </p:nvSpPr>
        <p:spPr/>
        <p:txBody>
          <a:bodyPr/>
          <a:lstStyle/>
          <a:p>
            <a:fld id="{A4989545-EDCE-4AFD-A704-488F3ECE6BF4}" type="slidenum">
              <a:rPr lang="en-GB" smtClean="0"/>
              <a:t>‹#›</a:t>
            </a:fld>
            <a:endParaRPr lang="en-GB"/>
          </a:p>
        </p:txBody>
      </p:sp>
      <p:sp>
        <p:nvSpPr>
          <p:cNvPr id="10" name="Title Placeholder 1">
            <a:extLst>
              <a:ext uri="{FF2B5EF4-FFF2-40B4-BE49-F238E27FC236}">
                <a16:creationId xmlns:a16="http://schemas.microsoft.com/office/drawing/2014/main" id="{9323AB77-D929-42AB-B9C1-862E6297E1CD}"/>
              </a:ext>
            </a:extLst>
          </p:cNvPr>
          <p:cNvSpPr>
            <a:spLocks noGrp="1"/>
          </p:cNvSpPr>
          <p:nvPr>
            <p:ph type="title" hasCustomPrompt="1"/>
          </p:nvPr>
        </p:nvSpPr>
        <p:spPr>
          <a:xfrm>
            <a:off x="838200" y="252331"/>
            <a:ext cx="9144000" cy="857412"/>
          </a:xfrm>
          <a:prstGeom prst="rect">
            <a:avLst/>
          </a:prstGeom>
        </p:spPr>
        <p:txBody>
          <a:bodyPr vert="horz" lIns="91440" tIns="45720" rIns="91440" bIns="45720" rtlCol="0" anchor="ctr">
            <a:normAutofit/>
          </a:bodyPr>
          <a:lstStyle/>
          <a:p>
            <a:r>
              <a:rPr lang="en-US"/>
              <a:t>Title</a:t>
            </a:r>
            <a:endParaRPr lang="en-GB"/>
          </a:p>
        </p:txBody>
      </p:sp>
    </p:spTree>
    <p:extLst>
      <p:ext uri="{BB962C8B-B14F-4D97-AF65-F5344CB8AC3E}">
        <p14:creationId xmlns:p14="http://schemas.microsoft.com/office/powerpoint/2010/main" val="985193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act Us_Option 2">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487606"/>
            <a:ext cx="12192000" cy="4435522"/>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rgbClr val="7A8791"/>
          </a:solidFill>
        </p:spPr>
        <p:txBody>
          <a:bodyPr wrap="square" lIns="0" tIns="0" rIns="0" bIns="0" rtlCol="0"/>
          <a:lstStyle/>
          <a:p>
            <a:endParaRPr sz="1092">
              <a:solidFill>
                <a:schemeClr val="bg1"/>
              </a:solidFill>
              <a:latin typeface="Trebuchet MS" panose="020B0603020202020204" pitchFamily="34" charset="0"/>
            </a:endParaRPr>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6" y="1756349"/>
            <a:ext cx="9878082" cy="728113"/>
          </a:xfrm>
        </p:spPr>
        <p:txBody>
          <a:bodyPr/>
          <a:lstStyle>
            <a:lvl1pPr>
              <a:lnSpc>
                <a:spcPct val="75000"/>
              </a:lnSpc>
              <a:defRPr sz="6276" spc="-30" baseline="0">
                <a:solidFill>
                  <a:schemeClr val="bg1"/>
                </a:solidFill>
              </a:defRPr>
            </a:lvl1pPr>
          </a:lstStyle>
          <a:p>
            <a:r>
              <a:rPr lang="en-US"/>
              <a:t>Click to add title</a:t>
            </a:r>
            <a:endParaRPr lang="en-GB"/>
          </a:p>
        </p:txBody>
      </p:sp>
    </p:spTree>
    <p:extLst>
      <p:ext uri="{BB962C8B-B14F-4D97-AF65-F5344CB8AC3E}">
        <p14:creationId xmlns:p14="http://schemas.microsoft.com/office/powerpoint/2010/main" val="216587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ADA500-B625-4687-938C-0D4F05C808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15550" y="-50800"/>
            <a:ext cx="2162174" cy="809625"/>
          </a:xfrm>
          <a:prstGeom prst="rect">
            <a:avLst/>
          </a:prstGeom>
        </p:spPr>
      </p:pic>
      <p:sp>
        <p:nvSpPr>
          <p:cNvPr id="10" name="Slide Number Placeholder 6">
            <a:extLst>
              <a:ext uri="{FF2B5EF4-FFF2-40B4-BE49-F238E27FC236}">
                <a16:creationId xmlns:a16="http://schemas.microsoft.com/office/drawing/2014/main" id="{B63DCE3B-6F8C-DB44-825D-072987568AB8}"/>
              </a:ext>
            </a:extLst>
          </p:cNvPr>
          <p:cNvSpPr>
            <a:spLocks noGrp="1"/>
          </p:cNvSpPr>
          <p:nvPr>
            <p:ph type="sldNum" sz="quarter" idx="12"/>
          </p:nvPr>
        </p:nvSpPr>
        <p:spPr>
          <a:xfrm flipH="1">
            <a:off x="5782056" y="6368034"/>
            <a:ext cx="475488" cy="365125"/>
          </a:xfrm>
          <a:prstGeom prst="rect">
            <a:avLst/>
          </a:prstGeom>
        </p:spPr>
        <p:txBody>
          <a:bodyPr/>
          <a:lstStyle>
            <a:lvl1pPr>
              <a:defRPr sz="1600">
                <a:solidFill>
                  <a:schemeClr val="tx1"/>
                </a:solidFill>
              </a:defRPr>
            </a:lvl1pPr>
          </a:lstStyle>
          <a:p>
            <a:fld id="{48F63A3B-78C7-47BE-AE5E-E10140E04643}" type="slidenum">
              <a:rPr lang="en-US" smtClean="0"/>
              <a:pPr/>
              <a:t>‹#›</a:t>
            </a:fld>
            <a:endParaRPr lang="en-US"/>
          </a:p>
        </p:txBody>
      </p:sp>
      <p:sp>
        <p:nvSpPr>
          <p:cNvPr id="12" name="Date Placeholder 11">
            <a:extLst>
              <a:ext uri="{FF2B5EF4-FFF2-40B4-BE49-F238E27FC236}">
                <a16:creationId xmlns:a16="http://schemas.microsoft.com/office/drawing/2014/main" id="{E901367B-CAFC-C5BF-8693-2B38A5DA4030}"/>
              </a:ext>
            </a:extLst>
          </p:cNvPr>
          <p:cNvSpPr>
            <a:spLocks noGrp="1"/>
          </p:cNvSpPr>
          <p:nvPr>
            <p:ph type="dt" sz="half" idx="13"/>
          </p:nvPr>
        </p:nvSpPr>
        <p:spPr/>
        <p:txBody>
          <a:bodyPr/>
          <a:lstStyle/>
          <a:p>
            <a:r>
              <a:rPr lang="en-US"/>
              <a:t>22/01/2025</a:t>
            </a:r>
            <a:endParaRPr lang="en-GB"/>
          </a:p>
        </p:txBody>
      </p:sp>
    </p:spTree>
    <p:extLst>
      <p:ext uri="{BB962C8B-B14F-4D97-AF65-F5344CB8AC3E}">
        <p14:creationId xmlns:p14="http://schemas.microsoft.com/office/powerpoint/2010/main" val="1722259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8" name="Date Placeholder 4">
            <a:extLst>
              <a:ext uri="{FF2B5EF4-FFF2-40B4-BE49-F238E27FC236}">
                <a16:creationId xmlns:a16="http://schemas.microsoft.com/office/drawing/2014/main" id="{D3174E78-66D0-0742-0A96-23FCE2475A4E}"/>
              </a:ext>
            </a:extLst>
          </p:cNvPr>
          <p:cNvSpPr>
            <a:spLocks noGrp="1"/>
          </p:cNvSpPr>
          <p:nvPr>
            <p:ph type="dt" sz="half" idx="10"/>
          </p:nvPr>
        </p:nvSpPr>
        <p:spPr>
          <a:xfrm>
            <a:off x="10820400" y="6368034"/>
            <a:ext cx="2743200" cy="365125"/>
          </a:xfrm>
          <a:prstGeom prst="rect">
            <a:avLst/>
          </a:prstGeom>
        </p:spPr>
        <p:txBody>
          <a:bodyPr/>
          <a:lstStyle>
            <a:lvl1pPr>
              <a:defRPr sz="1200">
                <a:solidFill>
                  <a:schemeClr val="tx1"/>
                </a:solidFill>
              </a:defRPr>
            </a:lvl1pPr>
          </a:lstStyle>
          <a:p>
            <a:r>
              <a:rPr lang="en-US"/>
              <a:t>22/01/2025</a:t>
            </a:r>
            <a:endParaRPr lang="en-GB"/>
          </a:p>
        </p:txBody>
      </p:sp>
      <p:sp>
        <p:nvSpPr>
          <p:cNvPr id="9" name="Slide Number Placeholder 6">
            <a:extLst>
              <a:ext uri="{FF2B5EF4-FFF2-40B4-BE49-F238E27FC236}">
                <a16:creationId xmlns:a16="http://schemas.microsoft.com/office/drawing/2014/main" id="{EBC53875-FB2A-D0AB-AFE3-AE0A83EAD19C}"/>
              </a:ext>
            </a:extLst>
          </p:cNvPr>
          <p:cNvSpPr>
            <a:spLocks noGrp="1"/>
          </p:cNvSpPr>
          <p:nvPr>
            <p:ph type="sldNum" sz="quarter" idx="12"/>
          </p:nvPr>
        </p:nvSpPr>
        <p:spPr>
          <a:xfrm flipH="1">
            <a:off x="5858256" y="6368034"/>
            <a:ext cx="475488" cy="365125"/>
          </a:xfrm>
          <a:prstGeom prst="rect">
            <a:avLst/>
          </a:prstGeom>
        </p:spPr>
        <p:txBody>
          <a:bodyPr/>
          <a:lstStyle>
            <a:lvl1pPr>
              <a:defRPr sz="1200">
                <a:solidFill>
                  <a:schemeClr val="tx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94469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E8A7239-59D7-6637-6374-DD2106339C4D}"/>
              </a:ext>
            </a:extLst>
          </p:cNvPr>
          <p:cNvSpPr>
            <a:spLocks noGrp="1"/>
          </p:cNvSpPr>
          <p:nvPr>
            <p:ph type="dt" sz="half" idx="10"/>
          </p:nvPr>
        </p:nvSpPr>
        <p:spPr>
          <a:xfrm>
            <a:off x="10064379" y="6380355"/>
            <a:ext cx="1258795" cy="365125"/>
          </a:xfrm>
          <a:prstGeom prst="rect">
            <a:avLst/>
          </a:prstGeom>
        </p:spPr>
        <p:txBody>
          <a:bodyPr/>
          <a:lstStyle>
            <a:lvl1pPr>
              <a:defRPr sz="1200"/>
            </a:lvl1pPr>
          </a:lstStyle>
          <a:p>
            <a:r>
              <a:rPr lang="en-US"/>
              <a:t>22/01/2025</a:t>
            </a:r>
            <a:endParaRPr lang="en-GB"/>
          </a:p>
        </p:txBody>
      </p:sp>
    </p:spTree>
    <p:extLst>
      <p:ext uri="{BB962C8B-B14F-4D97-AF65-F5344CB8AC3E}">
        <p14:creationId xmlns:p14="http://schemas.microsoft.com/office/powerpoint/2010/main" val="290971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7559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Main headings, text and bullet points">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16818D"/>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1200151" y="1773238"/>
            <a:ext cx="8735483" cy="4608512"/>
          </a:xfrm>
          <a:prstGeom prst="rect">
            <a:avLst/>
          </a:prstGeom>
        </p:spPr>
        <p:txBody>
          <a:bodyPr/>
          <a:lstStyle>
            <a:lvl1pPr marL="266700" indent="-266700">
              <a:buClr>
                <a:srgbClr val="16818D"/>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16818D"/>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16818D"/>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7435233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4_Custom Layout">
    <p:bg>
      <p:bgPr>
        <a:solidFill>
          <a:schemeClr val="bg1"/>
        </a:solidFill>
        <a:effectLst/>
      </p:bgPr>
    </p:bg>
    <p:spTree>
      <p:nvGrpSpPr>
        <p:cNvPr id="1" name=""/>
        <p:cNvGrpSpPr/>
        <p:nvPr/>
      </p:nvGrpSpPr>
      <p:grpSpPr>
        <a:xfrm>
          <a:off x="0" y="0"/>
          <a:ext cx="0" cy="0"/>
          <a:chOff x="0" y="0"/>
          <a:chExt cx="0" cy="0"/>
        </a:xfrm>
      </p:grpSpPr>
      <p:sp>
        <p:nvSpPr>
          <p:cNvPr id="3" name="Rectangle 14"/>
          <p:cNvSpPr>
            <a:spLocks noGrp="1" noChangeArrowheads="1"/>
          </p:cNvSpPr>
          <p:nvPr>
            <p:ph type="title"/>
          </p:nvPr>
        </p:nvSpPr>
        <p:spPr bwMode="auto">
          <a:xfrm>
            <a:off x="1077434" y="832515"/>
            <a:ext cx="10037135" cy="809625"/>
          </a:xfrm>
          <a:prstGeom prst="rect">
            <a:avLst/>
          </a:prstGeom>
          <a:noFill/>
          <a:ln w="9525">
            <a:noFill/>
            <a:miter lim="800000"/>
            <a:headEnd/>
            <a:tailEnd/>
          </a:ln>
          <a:effectLst/>
        </p:spPr>
        <p:txBody>
          <a:bodyPr/>
          <a:lstStyle>
            <a:lvl1pPr>
              <a:defRPr>
                <a:solidFill>
                  <a:schemeClr val="bg2"/>
                </a:solidFill>
              </a:defRPr>
            </a:lvl1pPr>
          </a:lstStyle>
          <a:p>
            <a:pPr lvl="0"/>
            <a:r>
              <a:rPr lang="en-GB" dirty="0"/>
              <a:t>Click to edit Master title style</a:t>
            </a:r>
          </a:p>
        </p:txBody>
      </p:sp>
    </p:spTree>
    <p:extLst>
      <p:ext uri="{BB962C8B-B14F-4D97-AF65-F5344CB8AC3E}">
        <p14:creationId xmlns:p14="http://schemas.microsoft.com/office/powerpoint/2010/main" val="1243351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23007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83503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EFC5E-2B69-47BE-B142-D22A7504D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17B439E-F1F7-4D3D-A765-F4C3EDD7F9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089BCD7-DF03-4782-BC58-3A2B012297A7}"/>
              </a:ext>
            </a:extLst>
          </p:cNvPr>
          <p:cNvSpPr>
            <a:spLocks noGrp="1"/>
          </p:cNvSpPr>
          <p:nvPr>
            <p:ph type="dt" sz="half" idx="10"/>
          </p:nvPr>
        </p:nvSpPr>
        <p:spPr/>
        <p:txBody>
          <a:bodyPr/>
          <a:lstStyle/>
          <a:p>
            <a:fld id="{B439AA62-5693-4CE4-908C-0280058AEACE}" type="datetimeFigureOut">
              <a:rPr lang="en-GB" smtClean="0"/>
              <a:t>29/01/2025</a:t>
            </a:fld>
            <a:endParaRPr lang="en-GB"/>
          </a:p>
        </p:txBody>
      </p:sp>
      <p:sp>
        <p:nvSpPr>
          <p:cNvPr id="5" name="Footer Placeholder 4">
            <a:extLst>
              <a:ext uri="{FF2B5EF4-FFF2-40B4-BE49-F238E27FC236}">
                <a16:creationId xmlns:a16="http://schemas.microsoft.com/office/drawing/2014/main" id="{A92DFD35-D4EA-4936-A973-1CE1168266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30DA5A-8899-4B0A-82C4-5959C2F3326F}"/>
              </a:ext>
            </a:extLst>
          </p:cNvPr>
          <p:cNvSpPr>
            <a:spLocks noGrp="1"/>
          </p:cNvSpPr>
          <p:nvPr>
            <p:ph type="sldNum" sz="quarter" idx="12"/>
          </p:nvPr>
        </p:nvSpPr>
        <p:spPr/>
        <p:txBody>
          <a:bodyPr/>
          <a:lstStyle/>
          <a:p>
            <a:fld id="{B75FE220-9E92-41B2-95A4-0F72D3944EEA}" type="slidenum">
              <a:rPr lang="en-GB" smtClean="0"/>
              <a:t>‹#›</a:t>
            </a:fld>
            <a:endParaRPr lang="en-GB"/>
          </a:p>
        </p:txBody>
      </p:sp>
    </p:spTree>
    <p:extLst>
      <p:ext uri="{BB962C8B-B14F-4D97-AF65-F5344CB8AC3E}">
        <p14:creationId xmlns:p14="http://schemas.microsoft.com/office/powerpoint/2010/main" val="3917794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C3BD54-29B9-3D42-B178-776ED395AA85}" type="datetimeFigureOut">
              <a:rPr lang="en-US" smtClean="0"/>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7553302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C47E3-D6AB-ED5A-6CFC-4580E1FD66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0EE4B1C-93FA-C28B-F6E9-BEB5EBC8960F}"/>
              </a:ext>
            </a:extLst>
          </p:cNvPr>
          <p:cNvSpPr>
            <a:spLocks noGrp="1"/>
          </p:cNvSpPr>
          <p:nvPr>
            <p:ph type="dt" sz="half" idx="10"/>
          </p:nvPr>
        </p:nvSpPr>
        <p:spPr/>
        <p:txBody>
          <a:bodyPr/>
          <a:lstStyle/>
          <a:p>
            <a:r>
              <a:rPr lang="en-US"/>
              <a:t>22/01/2025</a:t>
            </a:r>
            <a:endParaRPr lang="en-GB" dirty="0"/>
          </a:p>
        </p:txBody>
      </p:sp>
      <p:sp>
        <p:nvSpPr>
          <p:cNvPr id="4" name="Slide Number Placeholder 3">
            <a:extLst>
              <a:ext uri="{FF2B5EF4-FFF2-40B4-BE49-F238E27FC236}">
                <a16:creationId xmlns:a16="http://schemas.microsoft.com/office/drawing/2014/main" id="{CCBC6796-E42B-80EF-FE82-F6E92DD0A61C}"/>
              </a:ext>
            </a:extLst>
          </p:cNvPr>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318404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ADA500-B625-4687-938C-0D4F05C808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15550" y="-50800"/>
            <a:ext cx="2162174" cy="809625"/>
          </a:xfrm>
          <a:prstGeom prst="rect">
            <a:avLst/>
          </a:prstGeom>
        </p:spPr>
      </p:pic>
      <p:sp>
        <p:nvSpPr>
          <p:cNvPr id="10" name="Slide Number Placeholder 6">
            <a:extLst>
              <a:ext uri="{FF2B5EF4-FFF2-40B4-BE49-F238E27FC236}">
                <a16:creationId xmlns:a16="http://schemas.microsoft.com/office/drawing/2014/main" id="{B63DCE3B-6F8C-DB44-825D-072987568AB8}"/>
              </a:ext>
            </a:extLst>
          </p:cNvPr>
          <p:cNvSpPr>
            <a:spLocks noGrp="1"/>
          </p:cNvSpPr>
          <p:nvPr>
            <p:ph type="sldNum" sz="quarter" idx="12"/>
          </p:nvPr>
        </p:nvSpPr>
        <p:spPr>
          <a:xfrm flipH="1">
            <a:off x="5782056" y="6368034"/>
            <a:ext cx="475488" cy="365125"/>
          </a:xfrm>
          <a:prstGeom prst="rect">
            <a:avLst/>
          </a:prstGeom>
        </p:spPr>
        <p:txBody>
          <a:bodyPr/>
          <a:lstStyle>
            <a:lvl1pPr>
              <a:defRPr sz="1600">
                <a:solidFill>
                  <a:schemeClr val="tx1"/>
                </a:solidFill>
              </a:defRPr>
            </a:lvl1pPr>
          </a:lstStyle>
          <a:p>
            <a:fld id="{48F63A3B-78C7-47BE-AE5E-E10140E04643}" type="slidenum">
              <a:rPr lang="en-US" smtClean="0"/>
              <a:pPr/>
              <a:t>‹#›</a:t>
            </a:fld>
            <a:endParaRPr lang="en-US" dirty="0"/>
          </a:p>
        </p:txBody>
      </p:sp>
      <p:sp>
        <p:nvSpPr>
          <p:cNvPr id="12" name="Date Placeholder 11">
            <a:extLst>
              <a:ext uri="{FF2B5EF4-FFF2-40B4-BE49-F238E27FC236}">
                <a16:creationId xmlns:a16="http://schemas.microsoft.com/office/drawing/2014/main" id="{E901367B-CAFC-C5BF-8693-2B38A5DA4030}"/>
              </a:ext>
            </a:extLst>
          </p:cNvPr>
          <p:cNvSpPr>
            <a:spLocks noGrp="1"/>
          </p:cNvSpPr>
          <p:nvPr>
            <p:ph type="dt" sz="half" idx="13"/>
          </p:nvPr>
        </p:nvSpPr>
        <p:spPr/>
        <p:txBody>
          <a:bodyPr/>
          <a:lstStyle/>
          <a:p>
            <a:r>
              <a:rPr lang="en-US"/>
              <a:t>22/01/2025</a:t>
            </a:r>
            <a:endParaRPr lang="en-GB" dirty="0"/>
          </a:p>
        </p:txBody>
      </p:sp>
    </p:spTree>
    <p:extLst>
      <p:ext uri="{BB962C8B-B14F-4D97-AF65-F5344CB8AC3E}">
        <p14:creationId xmlns:p14="http://schemas.microsoft.com/office/powerpoint/2010/main" val="3831287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8" name="Date Placeholder 4">
            <a:extLst>
              <a:ext uri="{FF2B5EF4-FFF2-40B4-BE49-F238E27FC236}">
                <a16:creationId xmlns:a16="http://schemas.microsoft.com/office/drawing/2014/main" id="{D3174E78-66D0-0742-0A96-23FCE2475A4E}"/>
              </a:ext>
            </a:extLst>
          </p:cNvPr>
          <p:cNvSpPr>
            <a:spLocks noGrp="1"/>
          </p:cNvSpPr>
          <p:nvPr>
            <p:ph type="dt" sz="half" idx="10"/>
          </p:nvPr>
        </p:nvSpPr>
        <p:spPr>
          <a:xfrm>
            <a:off x="10820400" y="6368034"/>
            <a:ext cx="2743200" cy="365125"/>
          </a:xfrm>
          <a:prstGeom prst="rect">
            <a:avLst/>
          </a:prstGeom>
        </p:spPr>
        <p:txBody>
          <a:bodyPr/>
          <a:lstStyle>
            <a:lvl1pPr>
              <a:defRPr sz="1200">
                <a:solidFill>
                  <a:schemeClr val="tx1"/>
                </a:solidFill>
              </a:defRPr>
            </a:lvl1pPr>
          </a:lstStyle>
          <a:p>
            <a:r>
              <a:rPr lang="en-US" dirty="0"/>
              <a:t>22/01/2025</a:t>
            </a:r>
            <a:endParaRPr lang="en-GB" dirty="0"/>
          </a:p>
        </p:txBody>
      </p:sp>
      <p:sp>
        <p:nvSpPr>
          <p:cNvPr id="9" name="Slide Number Placeholder 6">
            <a:extLst>
              <a:ext uri="{FF2B5EF4-FFF2-40B4-BE49-F238E27FC236}">
                <a16:creationId xmlns:a16="http://schemas.microsoft.com/office/drawing/2014/main" id="{EBC53875-FB2A-D0AB-AFE3-AE0A83EAD19C}"/>
              </a:ext>
            </a:extLst>
          </p:cNvPr>
          <p:cNvSpPr>
            <a:spLocks noGrp="1"/>
          </p:cNvSpPr>
          <p:nvPr>
            <p:ph type="sldNum" sz="quarter" idx="12"/>
          </p:nvPr>
        </p:nvSpPr>
        <p:spPr>
          <a:xfrm flipH="1">
            <a:off x="5858256" y="6368034"/>
            <a:ext cx="475488" cy="365125"/>
          </a:xfrm>
          <a:prstGeom prst="rect">
            <a:avLst/>
          </a:prstGeom>
        </p:spPr>
        <p:txBody>
          <a:bodyPr/>
          <a:lstStyle>
            <a:lvl1pPr>
              <a:defRPr sz="1200">
                <a:solidFill>
                  <a:schemeClr val="tx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629464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8" name="Date Placeholder 4">
            <a:extLst>
              <a:ext uri="{FF2B5EF4-FFF2-40B4-BE49-F238E27FC236}">
                <a16:creationId xmlns:a16="http://schemas.microsoft.com/office/drawing/2014/main" id="{67A7DDA4-5FFD-FDB8-3AC0-0C1C680B446F}"/>
              </a:ext>
            </a:extLst>
          </p:cNvPr>
          <p:cNvSpPr txBox="1">
            <a:spLocks/>
          </p:cNvSpPr>
          <p:nvPr userDrawn="1"/>
        </p:nvSpPr>
        <p:spPr>
          <a:xfrm>
            <a:off x="10820400" y="6368034"/>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22/01/2025</a:t>
            </a:r>
            <a:endParaRPr lang="en-GB" dirty="0"/>
          </a:p>
        </p:txBody>
      </p:sp>
      <p:sp>
        <p:nvSpPr>
          <p:cNvPr id="9" name="Slide Number Placeholder 6">
            <a:extLst>
              <a:ext uri="{FF2B5EF4-FFF2-40B4-BE49-F238E27FC236}">
                <a16:creationId xmlns:a16="http://schemas.microsoft.com/office/drawing/2014/main" id="{26347A20-2F23-5ECC-D55D-64C8CB653EB1}"/>
              </a:ext>
            </a:extLst>
          </p:cNvPr>
          <p:cNvSpPr>
            <a:spLocks noGrp="1"/>
          </p:cNvSpPr>
          <p:nvPr>
            <p:ph type="sldNum" sz="quarter" idx="12"/>
          </p:nvPr>
        </p:nvSpPr>
        <p:spPr>
          <a:xfrm flipH="1">
            <a:off x="5782056" y="6368034"/>
            <a:ext cx="475488" cy="365125"/>
          </a:xfrm>
          <a:prstGeom prst="rect">
            <a:avLst/>
          </a:prstGeom>
        </p:spPr>
        <p:txBody>
          <a:bodyPr/>
          <a:lstStyle>
            <a:lvl1pPr>
              <a:defRPr sz="1600">
                <a:solidFill>
                  <a:schemeClr val="tx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07812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10820400" y="6368034"/>
            <a:ext cx="2743200" cy="365125"/>
          </a:xfrm>
          <a:prstGeom prst="rect">
            <a:avLst/>
          </a:prstGeom>
        </p:spPr>
        <p:txBody>
          <a:bodyPr/>
          <a:lstStyle>
            <a:lvl1pPr>
              <a:defRPr>
                <a:solidFill>
                  <a:schemeClr val="tx1"/>
                </a:solidFill>
              </a:defRPr>
            </a:lvl1pPr>
          </a:lstStyle>
          <a:p>
            <a:r>
              <a:rPr lang="en-US" dirty="0"/>
              <a:t>22/01/2025</a:t>
            </a:r>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flipH="1">
            <a:off x="5782056" y="6368034"/>
            <a:ext cx="475488" cy="365125"/>
          </a:xfrm>
          <a:prstGeom prst="rect">
            <a:avLst/>
          </a:prstGeom>
        </p:spPr>
        <p:txBody>
          <a:bodyPr/>
          <a:lstStyle>
            <a:lvl1pPr>
              <a:defRPr>
                <a:solidFill>
                  <a:schemeClr val="tx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527083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7911038" y="6366764"/>
            <a:ext cx="2743200" cy="365125"/>
          </a:xfrm>
          <a:prstGeom prst="rect">
            <a:avLst/>
          </a:prstGeom>
        </p:spPr>
        <p:txBody>
          <a:bodyPr/>
          <a:lstStyle/>
          <a:p>
            <a:r>
              <a:rPr lang="en-US"/>
              <a:t>22/01/2025</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66764"/>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52432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a:xfrm>
            <a:off x="7911038" y="6366764"/>
            <a:ext cx="2743200" cy="365125"/>
          </a:xfrm>
          <a:prstGeom prst="rect">
            <a:avLst/>
          </a:prstGeom>
        </p:spPr>
        <p:txBody>
          <a:bodyPr/>
          <a:lstStyle/>
          <a:p>
            <a:r>
              <a:rPr lang="en-US"/>
              <a:t>22/01/2025</a:t>
            </a:r>
            <a:endParaRPr lang="en-GB"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66764"/>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89155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66764"/>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05384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911038" y="6366764"/>
            <a:ext cx="2743200" cy="365125"/>
          </a:xfrm>
          <a:prstGeom prst="rect">
            <a:avLst/>
          </a:prstGeom>
        </p:spPr>
        <p:txBody>
          <a:bodyPr/>
          <a:lstStyle/>
          <a:p>
            <a:r>
              <a:rPr lang="en-US"/>
              <a:t>22/01/2025</a:t>
            </a:r>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66764"/>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03879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DA5D3-86CC-4DC2-B753-20CE7E32ADC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FB31F75-4BC4-40AC-B7B0-C17D90AE467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2B7D13C-B730-4FEC-8BDD-AC687CFE9EE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97BDB62-A67C-438F-8C03-CF4CCDAE0FE8}"/>
              </a:ext>
            </a:extLst>
          </p:cNvPr>
          <p:cNvSpPr>
            <a:spLocks noGrp="1"/>
          </p:cNvSpPr>
          <p:nvPr>
            <p:ph type="dt" sz="half" idx="10"/>
          </p:nvPr>
        </p:nvSpPr>
        <p:spPr/>
        <p:txBody>
          <a:bodyPr/>
          <a:lstStyle/>
          <a:p>
            <a:fld id="{B439AA62-5693-4CE4-908C-0280058AEACE}" type="datetimeFigureOut">
              <a:rPr lang="en-GB" smtClean="0"/>
              <a:t>29/01/2025</a:t>
            </a:fld>
            <a:endParaRPr lang="en-GB"/>
          </a:p>
        </p:txBody>
      </p:sp>
      <p:sp>
        <p:nvSpPr>
          <p:cNvPr id="6" name="Footer Placeholder 5">
            <a:extLst>
              <a:ext uri="{FF2B5EF4-FFF2-40B4-BE49-F238E27FC236}">
                <a16:creationId xmlns:a16="http://schemas.microsoft.com/office/drawing/2014/main" id="{850EF04E-3A34-4190-906C-0E7AB26560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38BECD-FEB3-4C5B-BFAE-1F8C26175208}"/>
              </a:ext>
            </a:extLst>
          </p:cNvPr>
          <p:cNvSpPr>
            <a:spLocks noGrp="1"/>
          </p:cNvSpPr>
          <p:nvPr>
            <p:ph type="sldNum" sz="quarter" idx="12"/>
          </p:nvPr>
        </p:nvSpPr>
        <p:spPr/>
        <p:txBody>
          <a:bodyPr/>
          <a:lstStyle/>
          <a:p>
            <a:fld id="{B75FE220-9E92-41B2-95A4-0F72D3944EEA}" type="slidenum">
              <a:rPr lang="en-GB" smtClean="0"/>
              <a:t>‹#›</a:t>
            </a:fld>
            <a:endParaRPr lang="en-GB"/>
          </a:p>
        </p:txBody>
      </p:sp>
    </p:spTree>
    <p:extLst>
      <p:ext uri="{BB962C8B-B14F-4D97-AF65-F5344CB8AC3E}">
        <p14:creationId xmlns:p14="http://schemas.microsoft.com/office/powerpoint/2010/main" val="1883291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911038" y="6366764"/>
            <a:ext cx="2743200" cy="365125"/>
          </a:xfrm>
          <a:prstGeom prst="rect">
            <a:avLst/>
          </a:prstGeom>
        </p:spPr>
        <p:txBody>
          <a:bodyPr/>
          <a:lstStyle/>
          <a:p>
            <a:r>
              <a:rPr lang="en-US"/>
              <a:t>22/01/2025</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66764"/>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25653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7911038" y="6366764"/>
            <a:ext cx="2743200" cy="365125"/>
          </a:xfrm>
          <a:prstGeom prst="rect">
            <a:avLst/>
          </a:prstGeom>
        </p:spPr>
        <p:txBody>
          <a:bodyPr/>
          <a:lstStyle/>
          <a:p>
            <a:r>
              <a:rPr lang="en-US"/>
              <a:t>22/01/2025</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66764"/>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58529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7911038" y="6366764"/>
            <a:ext cx="2743200" cy="365125"/>
          </a:xfrm>
          <a:prstGeom prst="rect">
            <a:avLst/>
          </a:prstGeom>
        </p:spPr>
        <p:txBody>
          <a:bodyPr/>
          <a:lstStyle/>
          <a:p>
            <a:r>
              <a:rPr lang="en-US"/>
              <a:t>22/01/2025</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66764"/>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6062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E8A7239-59D7-6637-6374-DD2106339C4D}"/>
              </a:ext>
            </a:extLst>
          </p:cNvPr>
          <p:cNvSpPr>
            <a:spLocks noGrp="1"/>
          </p:cNvSpPr>
          <p:nvPr>
            <p:ph type="dt" sz="half" idx="10"/>
          </p:nvPr>
        </p:nvSpPr>
        <p:spPr>
          <a:xfrm>
            <a:off x="10064379" y="6380355"/>
            <a:ext cx="1258795" cy="365125"/>
          </a:xfrm>
          <a:prstGeom prst="rect">
            <a:avLst/>
          </a:prstGeom>
        </p:spPr>
        <p:txBody>
          <a:bodyPr/>
          <a:lstStyle>
            <a:lvl1pPr>
              <a:defRPr sz="1200"/>
            </a:lvl1pPr>
          </a:lstStyle>
          <a:p>
            <a:r>
              <a:rPr lang="en-US"/>
              <a:t>22/01/2025</a:t>
            </a:r>
            <a:endParaRPr lang="en-GB" dirty="0"/>
          </a:p>
        </p:txBody>
      </p:sp>
    </p:spTree>
    <p:extLst>
      <p:ext uri="{BB962C8B-B14F-4D97-AF65-F5344CB8AC3E}">
        <p14:creationId xmlns:p14="http://schemas.microsoft.com/office/powerpoint/2010/main" val="8365854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04C5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275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C0E8B-067A-428F-BF5E-BD83A72AA4D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900A9AC-D9C4-47A8-BC06-920E4DB4AA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3D91845-DA2D-4497-913E-BD1D4913895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7FE296F-6ADA-473B-A08B-FE8953C0D5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5ADC184-AF28-4435-BDC4-DB2AE020CB3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9D85585-5ADA-4CD8-A610-0D6606FB519A}"/>
              </a:ext>
            </a:extLst>
          </p:cNvPr>
          <p:cNvSpPr>
            <a:spLocks noGrp="1"/>
          </p:cNvSpPr>
          <p:nvPr>
            <p:ph type="dt" sz="half" idx="10"/>
          </p:nvPr>
        </p:nvSpPr>
        <p:spPr/>
        <p:txBody>
          <a:bodyPr/>
          <a:lstStyle/>
          <a:p>
            <a:fld id="{B439AA62-5693-4CE4-908C-0280058AEACE}" type="datetimeFigureOut">
              <a:rPr lang="en-GB" smtClean="0"/>
              <a:t>29/01/2025</a:t>
            </a:fld>
            <a:endParaRPr lang="en-GB"/>
          </a:p>
        </p:txBody>
      </p:sp>
      <p:sp>
        <p:nvSpPr>
          <p:cNvPr id="8" name="Footer Placeholder 7">
            <a:extLst>
              <a:ext uri="{FF2B5EF4-FFF2-40B4-BE49-F238E27FC236}">
                <a16:creationId xmlns:a16="http://schemas.microsoft.com/office/drawing/2014/main" id="{CD0D6169-8012-40DC-9511-D4F2F767E33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6AF9C37-E5B0-4EEA-9F7E-338BAB972EB6}"/>
              </a:ext>
            </a:extLst>
          </p:cNvPr>
          <p:cNvSpPr>
            <a:spLocks noGrp="1"/>
          </p:cNvSpPr>
          <p:nvPr>
            <p:ph type="sldNum" sz="quarter" idx="12"/>
          </p:nvPr>
        </p:nvSpPr>
        <p:spPr/>
        <p:txBody>
          <a:bodyPr/>
          <a:lstStyle/>
          <a:p>
            <a:fld id="{B75FE220-9E92-41B2-95A4-0F72D3944EEA}" type="slidenum">
              <a:rPr lang="en-GB" smtClean="0"/>
              <a:t>‹#›</a:t>
            </a:fld>
            <a:endParaRPr lang="en-GB"/>
          </a:p>
        </p:txBody>
      </p:sp>
    </p:spTree>
    <p:extLst>
      <p:ext uri="{BB962C8B-B14F-4D97-AF65-F5344CB8AC3E}">
        <p14:creationId xmlns:p14="http://schemas.microsoft.com/office/powerpoint/2010/main" val="4065949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DB059-D645-466F-B338-7099D127D99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D1429FB-C095-4155-994E-513B04E6393E}"/>
              </a:ext>
            </a:extLst>
          </p:cNvPr>
          <p:cNvSpPr>
            <a:spLocks noGrp="1"/>
          </p:cNvSpPr>
          <p:nvPr>
            <p:ph type="dt" sz="half" idx="10"/>
          </p:nvPr>
        </p:nvSpPr>
        <p:spPr/>
        <p:txBody>
          <a:bodyPr/>
          <a:lstStyle/>
          <a:p>
            <a:fld id="{B439AA62-5693-4CE4-908C-0280058AEACE}" type="datetimeFigureOut">
              <a:rPr lang="en-GB" smtClean="0"/>
              <a:t>29/01/2025</a:t>
            </a:fld>
            <a:endParaRPr lang="en-GB"/>
          </a:p>
        </p:txBody>
      </p:sp>
      <p:sp>
        <p:nvSpPr>
          <p:cNvPr id="4" name="Footer Placeholder 3">
            <a:extLst>
              <a:ext uri="{FF2B5EF4-FFF2-40B4-BE49-F238E27FC236}">
                <a16:creationId xmlns:a16="http://schemas.microsoft.com/office/drawing/2014/main" id="{2C4CB464-D16E-442E-95F1-59A4471AEC6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8BD6DD6-E366-450D-BB68-1C26E094713E}"/>
              </a:ext>
            </a:extLst>
          </p:cNvPr>
          <p:cNvSpPr>
            <a:spLocks noGrp="1"/>
          </p:cNvSpPr>
          <p:nvPr>
            <p:ph type="sldNum" sz="quarter" idx="12"/>
          </p:nvPr>
        </p:nvSpPr>
        <p:spPr/>
        <p:txBody>
          <a:bodyPr/>
          <a:lstStyle/>
          <a:p>
            <a:fld id="{B75FE220-9E92-41B2-95A4-0F72D3944EEA}" type="slidenum">
              <a:rPr lang="en-GB" smtClean="0"/>
              <a:t>‹#›</a:t>
            </a:fld>
            <a:endParaRPr lang="en-GB"/>
          </a:p>
        </p:txBody>
      </p:sp>
    </p:spTree>
    <p:extLst>
      <p:ext uri="{BB962C8B-B14F-4D97-AF65-F5344CB8AC3E}">
        <p14:creationId xmlns:p14="http://schemas.microsoft.com/office/powerpoint/2010/main" val="1961797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3C4E76-BF77-4401-B27C-3919EB13BD1F}"/>
              </a:ext>
            </a:extLst>
          </p:cNvPr>
          <p:cNvSpPr>
            <a:spLocks noGrp="1"/>
          </p:cNvSpPr>
          <p:nvPr>
            <p:ph type="dt" sz="half" idx="10"/>
          </p:nvPr>
        </p:nvSpPr>
        <p:spPr/>
        <p:txBody>
          <a:bodyPr/>
          <a:lstStyle/>
          <a:p>
            <a:fld id="{B439AA62-5693-4CE4-908C-0280058AEACE}" type="datetimeFigureOut">
              <a:rPr lang="en-GB" smtClean="0"/>
              <a:t>29/01/2025</a:t>
            </a:fld>
            <a:endParaRPr lang="en-GB"/>
          </a:p>
        </p:txBody>
      </p:sp>
      <p:sp>
        <p:nvSpPr>
          <p:cNvPr id="3" name="Footer Placeholder 2">
            <a:extLst>
              <a:ext uri="{FF2B5EF4-FFF2-40B4-BE49-F238E27FC236}">
                <a16:creationId xmlns:a16="http://schemas.microsoft.com/office/drawing/2014/main" id="{C92B25C6-F626-40BF-B1AA-6D3B3F6EF3E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7D61ADC-1CD2-4564-89FC-CB32DEB23CCE}"/>
              </a:ext>
            </a:extLst>
          </p:cNvPr>
          <p:cNvSpPr>
            <a:spLocks noGrp="1"/>
          </p:cNvSpPr>
          <p:nvPr>
            <p:ph type="sldNum" sz="quarter" idx="12"/>
          </p:nvPr>
        </p:nvSpPr>
        <p:spPr/>
        <p:txBody>
          <a:bodyPr/>
          <a:lstStyle/>
          <a:p>
            <a:fld id="{B75FE220-9E92-41B2-95A4-0F72D3944EEA}" type="slidenum">
              <a:rPr lang="en-GB" smtClean="0"/>
              <a:t>‹#›</a:t>
            </a:fld>
            <a:endParaRPr lang="en-GB"/>
          </a:p>
        </p:txBody>
      </p:sp>
    </p:spTree>
    <p:extLst>
      <p:ext uri="{BB962C8B-B14F-4D97-AF65-F5344CB8AC3E}">
        <p14:creationId xmlns:p14="http://schemas.microsoft.com/office/powerpoint/2010/main" val="2627651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4347F-A90A-4B9F-9B10-3D6C28D634F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BAA6138-EC1D-4429-8262-B63869C146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9155376-8189-465C-B0FF-CE66CE726F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89BBE5-5C2D-4D46-940B-26C0BC270ACE}"/>
              </a:ext>
            </a:extLst>
          </p:cNvPr>
          <p:cNvSpPr>
            <a:spLocks noGrp="1"/>
          </p:cNvSpPr>
          <p:nvPr>
            <p:ph type="dt" sz="half" idx="10"/>
          </p:nvPr>
        </p:nvSpPr>
        <p:spPr/>
        <p:txBody>
          <a:bodyPr/>
          <a:lstStyle/>
          <a:p>
            <a:fld id="{B439AA62-5693-4CE4-908C-0280058AEACE}" type="datetimeFigureOut">
              <a:rPr lang="en-GB" smtClean="0"/>
              <a:t>29/01/2025</a:t>
            </a:fld>
            <a:endParaRPr lang="en-GB"/>
          </a:p>
        </p:txBody>
      </p:sp>
      <p:sp>
        <p:nvSpPr>
          <p:cNvPr id="6" name="Footer Placeholder 5">
            <a:extLst>
              <a:ext uri="{FF2B5EF4-FFF2-40B4-BE49-F238E27FC236}">
                <a16:creationId xmlns:a16="http://schemas.microsoft.com/office/drawing/2014/main" id="{7A3AD158-56CC-4FA3-A729-2AC85A036A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CABD60-F3EB-43FC-95AE-568EE12094C5}"/>
              </a:ext>
            </a:extLst>
          </p:cNvPr>
          <p:cNvSpPr>
            <a:spLocks noGrp="1"/>
          </p:cNvSpPr>
          <p:nvPr>
            <p:ph type="sldNum" sz="quarter" idx="12"/>
          </p:nvPr>
        </p:nvSpPr>
        <p:spPr/>
        <p:txBody>
          <a:bodyPr/>
          <a:lstStyle/>
          <a:p>
            <a:fld id="{B75FE220-9E92-41B2-95A4-0F72D3944EEA}" type="slidenum">
              <a:rPr lang="en-GB" smtClean="0"/>
              <a:t>‹#›</a:t>
            </a:fld>
            <a:endParaRPr lang="en-GB"/>
          </a:p>
        </p:txBody>
      </p:sp>
    </p:spTree>
    <p:extLst>
      <p:ext uri="{BB962C8B-B14F-4D97-AF65-F5344CB8AC3E}">
        <p14:creationId xmlns:p14="http://schemas.microsoft.com/office/powerpoint/2010/main" val="1367337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9093-2BBF-4196-8ABC-D14C31F231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1A27454-59D9-4516-B452-2296E53AA1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D594B-CDE7-45B7-9297-68FDA7F18A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4D50FAB-967A-4C03-8558-14E815439525}"/>
              </a:ext>
            </a:extLst>
          </p:cNvPr>
          <p:cNvSpPr>
            <a:spLocks noGrp="1"/>
          </p:cNvSpPr>
          <p:nvPr>
            <p:ph type="dt" sz="half" idx="10"/>
          </p:nvPr>
        </p:nvSpPr>
        <p:spPr/>
        <p:txBody>
          <a:bodyPr/>
          <a:lstStyle/>
          <a:p>
            <a:fld id="{B439AA62-5693-4CE4-908C-0280058AEACE}" type="datetimeFigureOut">
              <a:rPr lang="en-GB" smtClean="0"/>
              <a:t>29/01/2025</a:t>
            </a:fld>
            <a:endParaRPr lang="en-GB"/>
          </a:p>
        </p:txBody>
      </p:sp>
      <p:sp>
        <p:nvSpPr>
          <p:cNvPr id="6" name="Footer Placeholder 5">
            <a:extLst>
              <a:ext uri="{FF2B5EF4-FFF2-40B4-BE49-F238E27FC236}">
                <a16:creationId xmlns:a16="http://schemas.microsoft.com/office/drawing/2014/main" id="{DF2CAA15-E7D1-48EB-8DA2-153F8075C5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FA2EA9-ABE8-4F98-9006-7CC4FE22FB2C}"/>
              </a:ext>
            </a:extLst>
          </p:cNvPr>
          <p:cNvSpPr>
            <a:spLocks noGrp="1"/>
          </p:cNvSpPr>
          <p:nvPr>
            <p:ph type="sldNum" sz="quarter" idx="12"/>
          </p:nvPr>
        </p:nvSpPr>
        <p:spPr/>
        <p:txBody>
          <a:bodyPr/>
          <a:lstStyle/>
          <a:p>
            <a:fld id="{B75FE220-9E92-41B2-95A4-0F72D3944EEA}" type="slidenum">
              <a:rPr lang="en-GB" smtClean="0"/>
              <a:t>‹#›</a:t>
            </a:fld>
            <a:endParaRPr lang="en-GB"/>
          </a:p>
        </p:txBody>
      </p:sp>
    </p:spTree>
    <p:extLst>
      <p:ext uri="{BB962C8B-B14F-4D97-AF65-F5344CB8AC3E}">
        <p14:creationId xmlns:p14="http://schemas.microsoft.com/office/powerpoint/2010/main" val="3116845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1.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0.png"/><Relationship Id="rId2" Type="http://schemas.openxmlformats.org/officeDocument/2006/relationships/slideLayout" Target="../slideLayouts/slideLayout32.xml"/><Relationship Id="rId16" Type="http://schemas.openxmlformats.org/officeDocument/2006/relationships/image" Target="../media/image9.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052D09-B589-4D4D-8AE3-4F6545CBA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1343CBA-62A5-4FEA-AF4E-E3DF4C51B8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7F09FF7-7ABF-43D4-B892-1DB3BEFE6D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39AA62-5693-4CE4-908C-0280058AEACE}" type="datetimeFigureOut">
              <a:rPr lang="en-GB" smtClean="0"/>
              <a:t>29/01/2025</a:t>
            </a:fld>
            <a:endParaRPr lang="en-GB"/>
          </a:p>
        </p:txBody>
      </p:sp>
      <p:sp>
        <p:nvSpPr>
          <p:cNvPr id="5" name="Footer Placeholder 4">
            <a:extLst>
              <a:ext uri="{FF2B5EF4-FFF2-40B4-BE49-F238E27FC236}">
                <a16:creationId xmlns:a16="http://schemas.microsoft.com/office/drawing/2014/main" id="{1D28260F-8198-4E05-BF7F-767FCAAFF7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DD6317E-1534-4D7E-9C62-0A081A22D8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5FE220-9E92-41B2-95A4-0F72D3944EEA}" type="slidenum">
              <a:rPr lang="en-GB" smtClean="0"/>
              <a:t>‹#›</a:t>
            </a:fld>
            <a:endParaRPr lang="en-GB"/>
          </a:p>
        </p:txBody>
      </p:sp>
    </p:spTree>
    <p:extLst>
      <p:ext uri="{BB962C8B-B14F-4D97-AF65-F5344CB8AC3E}">
        <p14:creationId xmlns:p14="http://schemas.microsoft.com/office/powerpoint/2010/main" val="2185302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C1683-584C-45A1-B3E5-C127D18E3F8B}"/>
              </a:ext>
            </a:extLst>
          </p:cNvPr>
          <p:cNvSpPr>
            <a:spLocks noGrp="1"/>
          </p:cNvSpPr>
          <p:nvPr>
            <p:ph type="title"/>
          </p:nvPr>
        </p:nvSpPr>
        <p:spPr>
          <a:xfrm>
            <a:off x="838200" y="295111"/>
            <a:ext cx="9144000" cy="857412"/>
          </a:xfrm>
          <a:prstGeom prst="rect">
            <a:avLst/>
          </a:prstGeom>
        </p:spPr>
        <p:txBody>
          <a:bodyPr vert="horz" lIns="91440" tIns="45720" rIns="91440" bIns="45720" rtlCol="0" anchor="ctr">
            <a:normAutofit/>
          </a:bodyPr>
          <a:lstStyle/>
          <a:p>
            <a:r>
              <a:rPr lang="en-US"/>
              <a:t>Click to edit title style</a:t>
            </a:r>
            <a:endParaRPr lang="en-GB"/>
          </a:p>
        </p:txBody>
      </p:sp>
      <p:sp>
        <p:nvSpPr>
          <p:cNvPr id="3" name="Text Placeholder 2">
            <a:extLst>
              <a:ext uri="{FF2B5EF4-FFF2-40B4-BE49-F238E27FC236}">
                <a16:creationId xmlns:a16="http://schemas.microsoft.com/office/drawing/2014/main" id="{828428E7-52F7-484A-BA0A-FB6AB835978F}"/>
              </a:ext>
            </a:extLst>
          </p:cNvPr>
          <p:cNvSpPr>
            <a:spLocks noGrp="1"/>
          </p:cNvSpPr>
          <p:nvPr>
            <p:ph type="body" idx="1"/>
          </p:nvPr>
        </p:nvSpPr>
        <p:spPr>
          <a:xfrm>
            <a:off x="838200" y="1489166"/>
            <a:ext cx="10515600" cy="4687797"/>
          </a:xfrm>
          <a:prstGeom prst="rect">
            <a:avLst/>
          </a:prstGeom>
        </p:spPr>
        <p:txBody>
          <a:bodyPr vert="horz" lIns="91440" tIns="45720" rIns="91440" bIns="45720" rtlCol="0">
            <a:normAutofit/>
          </a:bodyPr>
          <a:lstStyle/>
          <a:p>
            <a:pPr lvl="0"/>
            <a:r>
              <a:rPr lang="en-US"/>
              <a:t>Edit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50EA05-209C-49CB-9A50-AAA72F43C4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90B00-43A1-4800-9CA1-5C06383ACA23}" type="datetimeFigureOut">
              <a:rPr lang="en-GB" smtClean="0"/>
              <a:t>29/01/2025</a:t>
            </a:fld>
            <a:endParaRPr lang="en-GB"/>
          </a:p>
        </p:txBody>
      </p:sp>
      <p:sp>
        <p:nvSpPr>
          <p:cNvPr id="5" name="Footer Placeholder 4">
            <a:extLst>
              <a:ext uri="{FF2B5EF4-FFF2-40B4-BE49-F238E27FC236}">
                <a16:creationId xmlns:a16="http://schemas.microsoft.com/office/drawing/2014/main" id="{709DBB71-EB01-49CE-8D59-E5AE89EB18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E354F7-1311-4975-8570-8355124A4A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89545-EDCE-4AFD-A704-488F3ECE6BF4}" type="slidenum">
              <a:rPr lang="en-GB" smtClean="0"/>
              <a:t>‹#›</a:t>
            </a:fld>
            <a:endParaRPr lang="en-GB"/>
          </a:p>
        </p:txBody>
      </p:sp>
      <p:grpSp>
        <p:nvGrpSpPr>
          <p:cNvPr id="15" name="Group 14">
            <a:extLst>
              <a:ext uri="{FF2B5EF4-FFF2-40B4-BE49-F238E27FC236}">
                <a16:creationId xmlns:a16="http://schemas.microsoft.com/office/drawing/2014/main" id="{34E498B5-2164-434D-95C3-DA09852A78F5}"/>
              </a:ext>
            </a:extLst>
          </p:cNvPr>
          <p:cNvGrpSpPr/>
          <p:nvPr userDrawn="1"/>
        </p:nvGrpSpPr>
        <p:grpSpPr>
          <a:xfrm>
            <a:off x="0" y="1489166"/>
            <a:ext cx="535577" cy="4428000"/>
            <a:chOff x="0" y="1489166"/>
            <a:chExt cx="535577" cy="4410000"/>
          </a:xfrm>
        </p:grpSpPr>
        <p:sp>
          <p:nvSpPr>
            <p:cNvPr id="9" name="Rectangle 8">
              <a:extLst>
                <a:ext uri="{FF2B5EF4-FFF2-40B4-BE49-F238E27FC236}">
                  <a16:creationId xmlns:a16="http://schemas.microsoft.com/office/drawing/2014/main" id="{B83A3D17-DEE4-4144-9724-1DDF908B1E6B}"/>
                </a:ext>
              </a:extLst>
            </p:cNvPr>
            <p:cNvSpPr/>
            <p:nvPr userDrawn="1"/>
          </p:nvSpPr>
          <p:spPr>
            <a:xfrm>
              <a:off x="0" y="1489166"/>
              <a:ext cx="535577" cy="2520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E7990"/>
                </a:solidFill>
              </a:endParaRPr>
            </a:p>
          </p:txBody>
        </p:sp>
        <p:sp>
          <p:nvSpPr>
            <p:cNvPr id="10" name="Rectangle 9">
              <a:extLst>
                <a:ext uri="{FF2B5EF4-FFF2-40B4-BE49-F238E27FC236}">
                  <a16:creationId xmlns:a16="http://schemas.microsoft.com/office/drawing/2014/main" id="{67ED6388-7515-4DC6-ADBD-F5B314C1A9DC}"/>
                </a:ext>
              </a:extLst>
            </p:cNvPr>
            <p:cNvSpPr/>
            <p:nvPr userDrawn="1"/>
          </p:nvSpPr>
          <p:spPr>
            <a:xfrm>
              <a:off x="0" y="4009166"/>
              <a:ext cx="535577" cy="1260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D5FC571-5E14-4A0C-AE85-878AA181AEAE}"/>
                </a:ext>
              </a:extLst>
            </p:cNvPr>
            <p:cNvSpPr/>
            <p:nvPr userDrawn="1"/>
          </p:nvSpPr>
          <p:spPr>
            <a:xfrm>
              <a:off x="0" y="5269166"/>
              <a:ext cx="535577" cy="630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descr="Text&#10;&#10;Description automatically generated">
            <a:extLst>
              <a:ext uri="{FF2B5EF4-FFF2-40B4-BE49-F238E27FC236}">
                <a16:creationId xmlns:a16="http://schemas.microsoft.com/office/drawing/2014/main" id="{1869109E-E0F3-4249-9462-BFB201B225F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55058" y="206098"/>
            <a:ext cx="2103681" cy="1015998"/>
          </a:xfrm>
          <a:prstGeom prst="rect">
            <a:avLst/>
          </a:prstGeom>
        </p:spPr>
      </p:pic>
    </p:spTree>
    <p:extLst>
      <p:ext uri="{BB962C8B-B14F-4D97-AF65-F5344CB8AC3E}">
        <p14:creationId xmlns:p14="http://schemas.microsoft.com/office/powerpoint/2010/main" val="418852866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txStyles>
    <p:titleStyle>
      <a:lvl1pPr algn="l" defTabSz="914400" rtl="0" eaLnBrk="1" latinLnBrk="0" hangingPunct="1">
        <a:lnSpc>
          <a:spcPct val="90000"/>
        </a:lnSpc>
        <a:spcBef>
          <a:spcPct val="0"/>
        </a:spcBef>
        <a:buNone/>
        <a:defRPr sz="4400" b="1" kern="1200">
          <a:solidFill>
            <a:srgbClr val="89CBBC"/>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0626F"/>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0626F"/>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0626F"/>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pic>
        <p:nvPicPr>
          <p:cNvPr id="7" name="Picture 6">
            <a:extLst>
              <a:ext uri="{FF2B5EF4-FFF2-40B4-BE49-F238E27FC236}">
                <a16:creationId xmlns:a16="http://schemas.microsoft.com/office/drawing/2014/main" id="{8AB693CD-0ED5-414E-837A-A9646676089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47196" y="4421534"/>
            <a:ext cx="10186140" cy="2742981"/>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ADF6CBFE-EC86-6573-23DD-14FB43C55C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400170" y="6109899"/>
            <a:ext cx="1660686" cy="712543"/>
          </a:xfrm>
          <a:prstGeom prst="rect">
            <a:avLst/>
          </a:prstGeom>
        </p:spPr>
      </p:pic>
      <p:sp>
        <p:nvSpPr>
          <p:cNvPr id="10" name="Date Placeholder 4">
            <a:extLst>
              <a:ext uri="{FF2B5EF4-FFF2-40B4-BE49-F238E27FC236}">
                <a16:creationId xmlns:a16="http://schemas.microsoft.com/office/drawing/2014/main" id="{7C6B53BE-BABC-451D-1251-CBAB98C3992C}"/>
              </a:ext>
            </a:extLst>
          </p:cNvPr>
          <p:cNvSpPr>
            <a:spLocks noGrp="1"/>
          </p:cNvSpPr>
          <p:nvPr>
            <p:ph type="dt" sz="half" idx="2"/>
          </p:nvPr>
        </p:nvSpPr>
        <p:spPr>
          <a:xfrm>
            <a:off x="8104636" y="6451574"/>
            <a:ext cx="2743200" cy="365125"/>
          </a:xfrm>
          <a:prstGeom prst="rect">
            <a:avLst/>
          </a:prstGeom>
        </p:spPr>
        <p:txBody>
          <a:bodyPr/>
          <a:lstStyle>
            <a:lvl1pPr>
              <a:defRPr sz="1200">
                <a:solidFill>
                  <a:schemeClr val="tx1"/>
                </a:solidFill>
              </a:defRPr>
            </a:lvl1pPr>
          </a:lstStyle>
          <a:p>
            <a:r>
              <a:rPr lang="en-US" dirty="0"/>
              <a:t>22/01/2025</a:t>
            </a:r>
            <a:endParaRPr lang="en-GB" dirty="0"/>
          </a:p>
        </p:txBody>
      </p:sp>
      <p:sp>
        <p:nvSpPr>
          <p:cNvPr id="11" name="Slide Number Placeholder 6">
            <a:extLst>
              <a:ext uri="{FF2B5EF4-FFF2-40B4-BE49-F238E27FC236}">
                <a16:creationId xmlns:a16="http://schemas.microsoft.com/office/drawing/2014/main" id="{2A6CDC34-A6F4-A9A1-DA29-CD23211C0455}"/>
              </a:ext>
            </a:extLst>
          </p:cNvPr>
          <p:cNvSpPr>
            <a:spLocks noGrp="1"/>
          </p:cNvSpPr>
          <p:nvPr>
            <p:ph type="sldNum" sz="quarter" idx="4"/>
          </p:nvPr>
        </p:nvSpPr>
        <p:spPr>
          <a:xfrm flipH="1">
            <a:off x="9630158" y="6447538"/>
            <a:ext cx="475488" cy="365125"/>
          </a:xfrm>
          <a:prstGeom prst="rect">
            <a:avLst/>
          </a:prstGeom>
        </p:spPr>
        <p:txBody>
          <a:bodyPr/>
          <a:lstStyle>
            <a:lvl1pPr>
              <a:defRPr sz="1200">
                <a:solidFill>
                  <a:schemeClr val="tx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10933176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eprints.uwe.ac.uk/22033/"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hyperlink" Target="https://www.mdpi.com/2071-1050/13/6/3406"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eprints.uwe.ac.uk/22033/"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1.xml"/><Relationship Id="rId4" Type="http://schemas.openxmlformats.org/officeDocument/2006/relationships/image" Target="../media/image35.gi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35.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hyperlink" Target="https://audiencespectrum.org/en" TargetMode="Externa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hyperlink" Target="https://climatecommunication.yale.edu/about/projects/global-warmings-six-americas/" TargetMode="Externa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notesSlide" Target="../notesSlides/notesSlide15.xm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hyperlink" Target="https://pec-web.files.svdcdn.com/production/files/LEAD/FSWRC_MarketingMessagingToolkit_20240426.pdf?dm=1721384727" TargetMode="External"/><Relationship Id="rId10" Type="http://schemas.openxmlformats.org/officeDocument/2006/relationships/image" Target="../media/image42.png"/><Relationship Id="rId4" Type="http://schemas.openxmlformats.org/officeDocument/2006/relationships/hyperlink" Target="https://plymouthenergycommunity.com/about/news/understanding-retrofit-clients" TargetMode="External"/><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climateoutreach.org/britain-talks-climate/seven-segment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s://climateoutreach.org/britain-talks-climate/seven-segments/"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cse.org.uk/data-innovation/targeted-climate-change-messaging/"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3.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33.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hyperlink" Target="http://www.we-count.net/" TargetMode="External"/><Relationship Id="rId10" Type="http://schemas.openxmlformats.org/officeDocument/2006/relationships/image" Target="../media/image16.jpg"/><Relationship Id="rId4" Type="http://schemas.openxmlformats.org/officeDocument/2006/relationships/hyperlink" Target="https://people.uwe.ac.uk/Person/LauraFoggrogers" TargetMode="External"/><Relationship Id="rId9"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hyperlink" Target="mailto:futureproof@cse.org.uk" TargetMode="Externa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image" Target="../media/image26.png"/><Relationship Id="rId5" Type="http://schemas.openxmlformats.org/officeDocument/2006/relationships/diagramQuickStyle" Target="../diagrams/quickStyle1.xml"/><Relationship Id="rId10" Type="http://schemas.openxmlformats.org/officeDocument/2006/relationships/image" Target="../media/image25.png"/><Relationship Id="rId4" Type="http://schemas.openxmlformats.org/officeDocument/2006/relationships/diagramLayout" Target="../diagrams/layout1.xml"/><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7.png"/><Relationship Id="rId7" Type="http://schemas.openxmlformats.org/officeDocument/2006/relationships/image" Target="../media/image77.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79.sv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3.png"/><Relationship Id="rId3" Type="http://schemas.openxmlformats.org/officeDocument/2006/relationships/image" Target="../media/image85.png"/><Relationship Id="rId7" Type="http://schemas.openxmlformats.org/officeDocument/2006/relationships/image" Target="../media/image87.png"/><Relationship Id="rId12" Type="http://schemas.openxmlformats.org/officeDocument/2006/relationships/image" Target="../media/image92.svg"/><Relationship Id="rId2" Type="http://schemas.openxmlformats.org/officeDocument/2006/relationships/notesSlide" Target="../notesSlides/notesSlide37.xml"/><Relationship Id="rId16"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91.png"/><Relationship Id="rId5" Type="http://schemas.openxmlformats.org/officeDocument/2006/relationships/image" Target="../media/image80.png"/><Relationship Id="rId15" Type="http://schemas.openxmlformats.org/officeDocument/2006/relationships/image" Target="../media/image72.png"/><Relationship Id="rId10" Type="http://schemas.openxmlformats.org/officeDocument/2006/relationships/image" Target="../media/image90.svg"/><Relationship Id="rId4" Type="http://schemas.openxmlformats.org/officeDocument/2006/relationships/image" Target="../media/image86.svg"/><Relationship Id="rId9" Type="http://schemas.openxmlformats.org/officeDocument/2006/relationships/image" Target="../media/image89.png"/><Relationship Id="rId14" Type="http://schemas.openxmlformats.org/officeDocument/2006/relationships/image" Target="../media/image94.sv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hyperlink" Target="http://www.swnetzerohub.org.uk/" TargetMode="External"/><Relationship Id="rId7" Type="http://schemas.openxmlformats.org/officeDocument/2006/relationships/image" Target="../media/image97.emf"/><Relationship Id="rId2" Type="http://schemas.openxmlformats.org/officeDocument/2006/relationships/notesSlide" Target="../notesSlides/notesSlide40.xml"/><Relationship Id="rId1" Type="http://schemas.openxmlformats.org/officeDocument/2006/relationships/slideLayout" Target="../slideLayouts/slideLayout21.xml"/><Relationship Id="rId6" Type="http://schemas.openxmlformats.org/officeDocument/2006/relationships/image" Target="../media/image96.emf"/><Relationship Id="rId5" Type="http://schemas.openxmlformats.org/officeDocument/2006/relationships/hyperlink" Target="https://www.linkedin.com/company/69760253/admin/dashboard/" TargetMode="External"/><Relationship Id="rId4" Type="http://schemas.openxmlformats.org/officeDocument/2006/relationships/hyperlink" Target="mailto:swnetzerohub@westofengland-ca.gov.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www.sciencedirect.com/science/article/pii/S254243511730092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www.gov.scot/binaries/content/documents/govscot/publications/advice-and-guidance/2013/06/influencing-behaviours-moving-beyond-individual-user-guide-ism-tool/documents/00423436-pdf/00423436-pdf/govscot%3Adocument/00423436.pdf"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eprints.uwe.ac.uk/2203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hyperlink" Target="https://www.mdpi.com/2071-1050/13/6/340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9927-0620-406F-9D1A-2F4798909842}"/>
              </a:ext>
            </a:extLst>
          </p:cNvPr>
          <p:cNvSpPr>
            <a:spLocks noGrp="1"/>
          </p:cNvSpPr>
          <p:nvPr>
            <p:ph type="ctrTitle"/>
          </p:nvPr>
        </p:nvSpPr>
        <p:spPr/>
        <p:txBody>
          <a:bodyPr/>
          <a:lstStyle/>
          <a:p>
            <a:pPr algn="ctr"/>
            <a:r>
              <a:rPr lang="en-US" sz="4400">
                <a:latin typeface="Roboto"/>
                <a:ea typeface="Roboto"/>
                <a:cs typeface="Roboto"/>
              </a:rPr>
              <a:t>Innovations in Retrofit: </a:t>
            </a:r>
            <a:br>
              <a:rPr lang="en-US" sz="4400">
                <a:latin typeface="Roboto"/>
                <a:ea typeface="Roboto"/>
                <a:cs typeface="Roboto"/>
              </a:rPr>
            </a:br>
            <a:br>
              <a:rPr lang="en-US" sz="4400">
                <a:latin typeface="Roboto"/>
                <a:ea typeface="Roboto"/>
                <a:cs typeface="Roboto"/>
              </a:rPr>
            </a:br>
            <a:r>
              <a:rPr lang="en-US" sz="4400">
                <a:latin typeface="Roboto"/>
                <a:ea typeface="Roboto"/>
                <a:cs typeface="Roboto"/>
              </a:rPr>
              <a:t>Retrofit as a service </a:t>
            </a:r>
            <a:endParaRPr lang="en-GB" sz="4400"/>
          </a:p>
        </p:txBody>
      </p:sp>
    </p:spTree>
    <p:extLst>
      <p:ext uri="{BB962C8B-B14F-4D97-AF65-F5344CB8AC3E}">
        <p14:creationId xmlns:p14="http://schemas.microsoft.com/office/powerpoint/2010/main" val="275394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Placeholder 3"/>
          <p:cNvSpPr>
            <a:spLocks noGrp="1"/>
          </p:cNvSpPr>
          <p:nvPr>
            <p:ph type="body" sz="quarter" idx="10"/>
          </p:nvPr>
        </p:nvSpPr>
        <p:spPr>
          <a:xfrm>
            <a:off x="1066651" y="883459"/>
            <a:ext cx="10572355" cy="1114826"/>
          </a:xfrm>
        </p:spPr>
        <p:txBody>
          <a:bodyPr>
            <a:normAutofit/>
          </a:bodyPr>
          <a:lstStyle/>
          <a:p>
            <a:r>
              <a:rPr lang="en-US" altLang="en-US" dirty="0"/>
              <a:t>Social Cognitive and Social Identity Theories</a:t>
            </a:r>
          </a:p>
        </p:txBody>
      </p:sp>
      <p:sp>
        <p:nvSpPr>
          <p:cNvPr id="4" name="Title 2"/>
          <p:cNvSpPr txBox="1">
            <a:spLocks/>
          </p:cNvSpPr>
          <p:nvPr/>
        </p:nvSpPr>
        <p:spPr>
          <a:xfrm>
            <a:off x="1851025" y="504826"/>
            <a:ext cx="7793038" cy="809625"/>
          </a:xfrm>
          <a:prstGeom prst="rect">
            <a:avLst/>
          </a:prstGeom>
          <a:ln/>
        </p:spPr>
        <p:txBody>
          <a:bodyPr>
            <a:normAutofit fontScale="97500"/>
          </a:bodyPr>
          <a:lstStyle>
            <a:lvl1pPr algn="ctr" defTabSz="606425" rtl="0" eaLnBrk="0" fontAlgn="base" hangingPunct="0">
              <a:spcBef>
                <a:spcPct val="0"/>
              </a:spcBef>
              <a:spcAft>
                <a:spcPct val="0"/>
              </a:spcAft>
              <a:defRPr sz="5800" kern="1200">
                <a:solidFill>
                  <a:schemeClr val="tx1"/>
                </a:solidFill>
                <a:latin typeface="+mj-lt"/>
                <a:ea typeface="ＭＳ Ｐゴシック" charset="0"/>
                <a:cs typeface="ＭＳ Ｐゴシック" charset="0"/>
              </a:defRPr>
            </a:lvl1pPr>
            <a:lvl2pPr algn="ctr" defTabSz="606425"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a:lstStyle>
          <a:p>
            <a:endParaRPr lang="en-GB" altLang="en-US" sz="1600" dirty="0">
              <a:ea typeface="ＭＳ Ｐゴシック" pitchFamily="34" charset="-128"/>
            </a:endParaRPr>
          </a:p>
        </p:txBody>
      </p:sp>
      <p:sp>
        <p:nvSpPr>
          <p:cNvPr id="5" name="Content Placeholder 2"/>
          <p:cNvSpPr txBox="1">
            <a:spLocks/>
          </p:cNvSpPr>
          <p:nvPr/>
        </p:nvSpPr>
        <p:spPr bwMode="auto">
          <a:xfrm>
            <a:off x="929389" y="1570039"/>
            <a:ext cx="10283253"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accent1"/>
              </a:buClr>
              <a:buSzPct val="100000"/>
              <a:buFont typeface="Wingdings" pitchFamily="2" charset="2"/>
              <a:buChar char=""/>
              <a:defRPr sz="3200">
                <a:solidFill>
                  <a:schemeClr val="bg2"/>
                </a:solidFill>
                <a:latin typeface="Calibri"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100000"/>
              <a:buFont typeface="Wingdings" pitchFamily="2" charset="2"/>
              <a:buChar char="§"/>
              <a:defRPr sz="2800">
                <a:solidFill>
                  <a:schemeClr val="bg2"/>
                </a:solidFill>
                <a:latin typeface="Calibri" pitchFamily="34" charset="0"/>
                <a:ea typeface="ＭＳ Ｐゴシック" charset="0"/>
              </a:defRPr>
            </a:lvl2pPr>
            <a:lvl3pPr marL="1143000" indent="-228600" algn="l" rtl="0" eaLnBrk="0" fontAlgn="base" hangingPunct="0">
              <a:spcBef>
                <a:spcPct val="20000"/>
              </a:spcBef>
              <a:spcAft>
                <a:spcPct val="0"/>
              </a:spcAft>
              <a:buClr>
                <a:schemeClr val="accent1"/>
              </a:buClr>
              <a:buSzPct val="100000"/>
              <a:buFont typeface="Wingdings" pitchFamily="2" charset="2"/>
              <a:buChar char=""/>
              <a:defRPr sz="2400">
                <a:solidFill>
                  <a:schemeClr val="bg2"/>
                </a:solidFill>
                <a:latin typeface="Calibri" pitchFamily="34" charset="0"/>
                <a:ea typeface="ＭＳ Ｐゴシック" charset="0"/>
              </a:defRPr>
            </a:lvl3pPr>
            <a:lvl4pPr marL="1600200" indent="-228600" algn="l" rtl="0" eaLnBrk="0" fontAlgn="base" hangingPunct="0">
              <a:spcBef>
                <a:spcPct val="20000"/>
              </a:spcBef>
              <a:spcAft>
                <a:spcPct val="0"/>
              </a:spcAft>
              <a:buClr>
                <a:schemeClr val="accent1"/>
              </a:buClr>
              <a:buSzPct val="100000"/>
              <a:buFont typeface="Calibri" pitchFamily="34" charset="0"/>
              <a:buChar char="-"/>
              <a:defRPr sz="2000">
                <a:solidFill>
                  <a:schemeClr val="bg2"/>
                </a:solidFill>
                <a:latin typeface="Calibri" pitchFamily="34" charset="0"/>
                <a:ea typeface="ＭＳ Ｐゴシック" charset="0"/>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bg1"/>
                </a:solidFill>
                <a:latin typeface="Calibri" pitchFamily="34" charset="0"/>
                <a:ea typeface="ＭＳ Ｐゴシック" charset="0"/>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a:buNone/>
              <a:defRPr/>
            </a:pPr>
            <a:r>
              <a:rPr lang="en-US" sz="2400" dirty="0">
                <a:solidFill>
                  <a:schemeClr val="tx1"/>
                </a:solidFill>
                <a:latin typeface="+mn-lt"/>
                <a:ea typeface="Tahoma" panose="020B0604030504040204" pitchFamily="34" charset="0"/>
                <a:cs typeface="Tahoma" panose="020B0604030504040204" pitchFamily="34" charset="0"/>
              </a:rPr>
              <a:t>“An individual's learning is not only related to their personal capabilities and experience, but also to their observations of others within the context of social interactions, experiences, and outside media influences”. </a:t>
            </a:r>
          </a:p>
          <a:p>
            <a:pPr eaLnBrk="1" hangingPunct="1">
              <a:spcBef>
                <a:spcPct val="0"/>
              </a:spcBef>
              <a:buClrTx/>
              <a:buSzTx/>
              <a:buFontTx/>
              <a:buNone/>
            </a:pPr>
            <a:br>
              <a:rPr lang="en-US" altLang="en-US" sz="1400" dirty="0">
                <a:solidFill>
                  <a:schemeClr val="tx1">
                    <a:lumMod val="65000"/>
                    <a:lumOff val="35000"/>
                  </a:schemeClr>
                </a:solidFill>
                <a:latin typeface="+mn-lt"/>
                <a:cs typeface="Arial" charset="0"/>
              </a:rPr>
            </a:br>
            <a:r>
              <a:rPr lang="en-US" altLang="en-US" sz="1400" dirty="0">
                <a:solidFill>
                  <a:schemeClr val="tx1">
                    <a:lumMod val="65000"/>
                    <a:lumOff val="35000"/>
                  </a:schemeClr>
                </a:solidFill>
                <a:latin typeface="+mn-lt"/>
                <a:cs typeface="Arial" charset="0"/>
              </a:rPr>
              <a:t>Fogg-Rogers, L., Sardo, A.M., Boushel, C. (2017). Robots vs Animals: establishing a culture of public engagement and female role modelling in engineering higher education. </a:t>
            </a:r>
            <a:r>
              <a:rPr lang="en-US" altLang="en-US" sz="1400" i="1" dirty="0">
                <a:solidFill>
                  <a:schemeClr val="tx1">
                    <a:lumMod val="65000"/>
                    <a:lumOff val="35000"/>
                  </a:schemeClr>
                </a:solidFill>
                <a:latin typeface="+mn-lt"/>
                <a:cs typeface="Arial" charset="0"/>
              </a:rPr>
              <a:t>Science Communication</a:t>
            </a:r>
            <a:endParaRPr lang="en-GB" altLang="en-US" sz="1400" dirty="0">
              <a:solidFill>
                <a:schemeClr val="tx1">
                  <a:lumMod val="65000"/>
                  <a:lumOff val="35000"/>
                </a:schemeClr>
              </a:solidFill>
              <a:latin typeface="+mn-lt"/>
              <a:cs typeface="Arial" charset="0"/>
            </a:endParaRPr>
          </a:p>
          <a:p>
            <a:pPr marL="0" indent="0">
              <a:buNone/>
              <a:defRPr/>
            </a:pPr>
            <a:endParaRPr lang="en-GB" altLang="en-US" sz="2000" kern="0" dirty="0">
              <a:solidFill>
                <a:schemeClr val="tx1"/>
              </a:solidFill>
              <a:latin typeface="Arial" charset="0"/>
              <a:ea typeface="ＭＳ Ｐゴシック" pitchFamily="34" charset="-128"/>
              <a:cs typeface="Arial" charset="0"/>
            </a:endParaRPr>
          </a:p>
        </p:txBody>
      </p:sp>
      <p:sp>
        <p:nvSpPr>
          <p:cNvPr id="6" name="Rectangle 5"/>
          <p:cNvSpPr>
            <a:spLocks noChangeArrowheads="1"/>
          </p:cNvSpPr>
          <p:nvPr/>
        </p:nvSpPr>
        <p:spPr bwMode="auto">
          <a:xfrm>
            <a:off x="1066651" y="3697667"/>
            <a:ext cx="5674611"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100000"/>
              <a:buFont typeface="Wingdings" pitchFamily="2" charset="2"/>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Clr>
                <a:schemeClr val="accent1"/>
              </a:buClr>
              <a:buSzPct val="100000"/>
              <a:buFont typeface="Wingdings" pitchFamily="2" charset="2"/>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Clr>
                <a:schemeClr val="accent1"/>
              </a:buClr>
              <a:buSzPct val="100000"/>
              <a:buFont typeface="Wingdings" pitchFamily="2" charset="2"/>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Clr>
                <a:schemeClr val="accent1"/>
              </a:buClr>
              <a:buSzPct val="100000"/>
              <a:buFont typeface="Calibri"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Clr>
                <a:schemeClr val="bg2"/>
              </a:buClr>
              <a:buFont typeface="Wingdings" pitchFamily="2" charset="2"/>
              <a:buChar char="§"/>
              <a:defRPr sz="2000">
                <a:solidFill>
                  <a:schemeClr val="bg1"/>
                </a:solidFill>
                <a:latin typeface="Calibri" pitchFamily="34" charset="0"/>
                <a:ea typeface="ＭＳ Ｐゴシック" pitchFamily="34" charset="-128"/>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bg1"/>
                </a:solidFill>
                <a:latin typeface="Calibri" pitchFamily="34" charset="0"/>
                <a:ea typeface="ＭＳ Ｐゴシック" pitchFamily="34" charset="-128"/>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bg1"/>
                </a:solidFill>
                <a:latin typeface="Calibri" pitchFamily="34" charset="0"/>
                <a:ea typeface="ＭＳ Ｐゴシック" pitchFamily="34" charset="-128"/>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bg1"/>
                </a:solidFill>
                <a:latin typeface="Calibri" pitchFamily="34" charset="0"/>
                <a:ea typeface="ＭＳ Ｐゴシック" pitchFamily="34" charset="-128"/>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bg1"/>
                </a:solidFill>
                <a:latin typeface="Calibri" pitchFamily="34" charset="0"/>
                <a:ea typeface="ＭＳ Ｐゴシック" pitchFamily="34" charset="-128"/>
              </a:defRPr>
            </a:lvl9pPr>
          </a:lstStyle>
          <a:p>
            <a:pPr eaLnBrk="1" hangingPunct="1">
              <a:spcBef>
                <a:spcPct val="0"/>
              </a:spcBef>
              <a:buClrTx/>
              <a:buSzTx/>
              <a:buFontTx/>
              <a:buNone/>
            </a:pPr>
            <a:r>
              <a:rPr lang="en-US" altLang="en-US" sz="2200" b="1" dirty="0">
                <a:solidFill>
                  <a:srgbClr val="1C9DAC"/>
                </a:solidFill>
                <a:latin typeface="Tahoma" panose="020B0604030504040204" pitchFamily="34" charset="0"/>
                <a:ea typeface="Tahoma" panose="020B0604030504040204" pitchFamily="34" charset="0"/>
                <a:cs typeface="Tahoma" panose="020B0604030504040204" pitchFamily="34" charset="0"/>
              </a:rPr>
              <a:t>Social identity theory</a:t>
            </a:r>
          </a:p>
          <a:p>
            <a:pPr marL="457200" indent="-457200" eaLnBrk="1" hangingPunct="1">
              <a:spcBef>
                <a:spcPct val="0"/>
              </a:spcBef>
              <a:buClrTx/>
              <a:buSzTx/>
              <a:buFontTx/>
              <a:buAutoNum type="arabicParenR"/>
            </a:pPr>
            <a:r>
              <a:rPr lang="en-US" altLang="en-US" sz="2200" dirty="0">
                <a:latin typeface="Tahoma" panose="020B0604030504040204" pitchFamily="34" charset="0"/>
                <a:ea typeface="Tahoma" panose="020B0604030504040204" pitchFamily="34" charset="0"/>
                <a:cs typeface="Tahoma" panose="020B0604030504040204" pitchFamily="34" charset="0"/>
              </a:rPr>
              <a:t>Social categorization</a:t>
            </a:r>
          </a:p>
          <a:p>
            <a:pPr marL="457200" indent="-457200" eaLnBrk="1" hangingPunct="1">
              <a:spcBef>
                <a:spcPct val="0"/>
              </a:spcBef>
              <a:buClrTx/>
              <a:buSzTx/>
              <a:buFontTx/>
              <a:buAutoNum type="arabicParenR"/>
            </a:pPr>
            <a:r>
              <a:rPr lang="en-US" altLang="en-US" sz="2200" dirty="0">
                <a:latin typeface="Tahoma" panose="020B0604030504040204" pitchFamily="34" charset="0"/>
                <a:ea typeface="Tahoma" panose="020B0604030504040204" pitchFamily="34" charset="0"/>
                <a:cs typeface="Tahoma" panose="020B0604030504040204" pitchFamily="34" charset="0"/>
              </a:rPr>
              <a:t>Social identification</a:t>
            </a:r>
          </a:p>
          <a:p>
            <a:pPr marL="457200" indent="-457200" eaLnBrk="1" hangingPunct="1">
              <a:spcBef>
                <a:spcPct val="0"/>
              </a:spcBef>
              <a:buClrTx/>
              <a:buSzTx/>
              <a:buFontTx/>
              <a:buAutoNum type="arabicParenR"/>
            </a:pPr>
            <a:r>
              <a:rPr lang="en-US" altLang="en-US" sz="2200" dirty="0">
                <a:latin typeface="Tahoma" panose="020B0604030504040204" pitchFamily="34" charset="0"/>
                <a:ea typeface="Tahoma" panose="020B0604030504040204" pitchFamily="34" charset="0"/>
                <a:cs typeface="Tahoma" panose="020B0604030504040204" pitchFamily="34" charset="0"/>
              </a:rPr>
              <a:t>Social comparison</a:t>
            </a:r>
          </a:p>
          <a:p>
            <a:pPr marL="457200" indent="-457200" eaLnBrk="1" hangingPunct="1">
              <a:spcBef>
                <a:spcPct val="0"/>
              </a:spcBef>
              <a:buClrTx/>
              <a:buSzTx/>
              <a:buFontTx/>
              <a:buAutoNum type="arabicParenR"/>
            </a:pPr>
            <a:r>
              <a:rPr lang="en-US" altLang="en-US" sz="2200" dirty="0">
                <a:latin typeface="Tahoma" panose="020B0604030504040204" pitchFamily="34" charset="0"/>
                <a:ea typeface="Tahoma" panose="020B0604030504040204" pitchFamily="34" charset="0"/>
                <a:cs typeface="Tahoma" panose="020B0604030504040204" pitchFamily="34" charset="0"/>
              </a:rPr>
              <a:t>Social badges – in groups and out group</a:t>
            </a:r>
          </a:p>
          <a:p>
            <a:pPr eaLnBrk="1" hangingPunct="1">
              <a:spcBef>
                <a:spcPct val="0"/>
              </a:spcBef>
              <a:buClrTx/>
              <a:buSzTx/>
              <a:buNone/>
            </a:pPr>
            <a:endParaRPr lang="en-US" altLang="en-US" sz="2200" dirty="0">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ClrTx/>
              <a:buSzTx/>
              <a:buNone/>
            </a:pPr>
            <a:r>
              <a:rPr lang="en-US" altLang="en-US" sz="2200" dirty="0" err="1">
                <a:latin typeface="Tahoma" panose="020B0604030504040204" pitchFamily="34" charset="0"/>
                <a:ea typeface="Tahoma" panose="020B0604030504040204" pitchFamily="34" charset="0"/>
                <a:cs typeface="Tahoma" panose="020B0604030504040204" pitchFamily="34" charset="0"/>
              </a:rPr>
              <a:t>Tajfel</a:t>
            </a:r>
            <a:r>
              <a:rPr lang="en-US" altLang="en-US" sz="2200" dirty="0">
                <a:latin typeface="Tahoma" panose="020B0604030504040204" pitchFamily="34" charset="0"/>
                <a:ea typeface="Tahoma" panose="020B0604030504040204" pitchFamily="34" charset="0"/>
                <a:cs typeface="Tahoma" panose="020B0604030504040204" pitchFamily="34" charset="0"/>
              </a:rPr>
              <a:t>, 1979</a:t>
            </a:r>
            <a:endParaRPr lang="en-US" altLang="en-US" sz="2200" dirty="0">
              <a:latin typeface="Arial" charset="0"/>
              <a:cs typeface="Arial" charset="0"/>
            </a:endParaRPr>
          </a:p>
        </p:txBody>
      </p:sp>
      <p:sp>
        <p:nvSpPr>
          <p:cNvPr id="9" name="Rectangle 8"/>
          <p:cNvSpPr>
            <a:spLocks noChangeArrowheads="1"/>
          </p:cNvSpPr>
          <p:nvPr/>
        </p:nvSpPr>
        <p:spPr bwMode="auto">
          <a:xfrm>
            <a:off x="7286111" y="3676389"/>
            <a:ext cx="812006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100000"/>
              <a:buFont typeface="Wingdings" pitchFamily="2" charset="2"/>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Clr>
                <a:schemeClr val="accent1"/>
              </a:buClr>
              <a:buSzPct val="100000"/>
              <a:buFont typeface="Wingdings" pitchFamily="2" charset="2"/>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Clr>
                <a:schemeClr val="accent1"/>
              </a:buClr>
              <a:buSzPct val="100000"/>
              <a:buFont typeface="Wingdings" pitchFamily="2" charset="2"/>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Clr>
                <a:schemeClr val="accent1"/>
              </a:buClr>
              <a:buSzPct val="100000"/>
              <a:buFont typeface="Calibri"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Clr>
                <a:schemeClr val="bg2"/>
              </a:buClr>
              <a:buFont typeface="Wingdings" pitchFamily="2" charset="2"/>
              <a:buChar char="§"/>
              <a:defRPr sz="2000">
                <a:solidFill>
                  <a:schemeClr val="bg1"/>
                </a:solidFill>
                <a:latin typeface="Calibri" pitchFamily="34" charset="0"/>
                <a:ea typeface="ＭＳ Ｐゴシック" pitchFamily="34" charset="-128"/>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bg1"/>
                </a:solidFill>
                <a:latin typeface="Calibri" pitchFamily="34" charset="0"/>
                <a:ea typeface="ＭＳ Ｐゴシック" pitchFamily="34" charset="-128"/>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bg1"/>
                </a:solidFill>
                <a:latin typeface="Calibri" pitchFamily="34" charset="0"/>
                <a:ea typeface="ＭＳ Ｐゴシック" pitchFamily="34" charset="-128"/>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bg1"/>
                </a:solidFill>
                <a:latin typeface="Calibri" pitchFamily="34" charset="0"/>
                <a:ea typeface="ＭＳ Ｐゴシック" pitchFamily="34" charset="-128"/>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bg1"/>
                </a:solidFill>
                <a:latin typeface="Calibri" pitchFamily="34" charset="0"/>
                <a:ea typeface="ＭＳ Ｐゴシック" pitchFamily="34" charset="-128"/>
              </a:defRPr>
            </a:lvl9pPr>
          </a:lstStyle>
          <a:p>
            <a:pPr eaLnBrk="1" hangingPunct="1">
              <a:spcBef>
                <a:spcPct val="0"/>
              </a:spcBef>
              <a:buClrTx/>
              <a:buSzTx/>
              <a:buFontTx/>
              <a:buNone/>
            </a:pPr>
            <a:r>
              <a:rPr lang="en-US" altLang="en-US" sz="2200" b="1" dirty="0">
                <a:solidFill>
                  <a:srgbClr val="1C9DAC"/>
                </a:solidFill>
                <a:latin typeface="Tahoma" panose="020B0604030504040204" pitchFamily="34" charset="0"/>
                <a:ea typeface="Tahoma" panose="020B0604030504040204" pitchFamily="34" charset="0"/>
                <a:cs typeface="Tahoma" panose="020B0604030504040204" pitchFamily="34" charset="0"/>
              </a:rPr>
              <a:t>Social cognitive theory</a:t>
            </a:r>
          </a:p>
          <a:p>
            <a:pPr marL="457200" indent="-457200" eaLnBrk="1" hangingPunct="1">
              <a:spcBef>
                <a:spcPct val="0"/>
              </a:spcBef>
              <a:buClrTx/>
              <a:buSzTx/>
              <a:buFontTx/>
              <a:buAutoNum type="alphaLcParenR"/>
            </a:pPr>
            <a:r>
              <a:rPr lang="en-US" altLang="en-US" sz="2200" dirty="0">
                <a:latin typeface="Tahoma" panose="020B0604030504040204" pitchFamily="34" charset="0"/>
                <a:ea typeface="Tahoma" panose="020B0604030504040204" pitchFamily="34" charset="0"/>
                <a:cs typeface="Tahoma" panose="020B0604030504040204" pitchFamily="34" charset="0"/>
              </a:rPr>
              <a:t>Vicarious experiences</a:t>
            </a:r>
          </a:p>
          <a:p>
            <a:pPr marL="457200" indent="-457200" eaLnBrk="1" hangingPunct="1">
              <a:spcBef>
                <a:spcPct val="0"/>
              </a:spcBef>
              <a:buClrTx/>
              <a:buSzTx/>
              <a:buFontTx/>
              <a:buAutoNum type="alphaLcParenR"/>
            </a:pPr>
            <a:r>
              <a:rPr lang="en-US" altLang="en-US" sz="2200" dirty="0">
                <a:latin typeface="Tahoma" panose="020B0604030504040204" pitchFamily="34" charset="0"/>
                <a:ea typeface="Tahoma" panose="020B0604030504040204" pitchFamily="34" charset="0"/>
                <a:cs typeface="Tahoma" panose="020B0604030504040204" pitchFamily="34" charset="0"/>
              </a:rPr>
              <a:t>Mastery</a:t>
            </a:r>
          </a:p>
          <a:p>
            <a:pPr marL="457200" indent="-457200" eaLnBrk="1" hangingPunct="1">
              <a:spcBef>
                <a:spcPct val="0"/>
              </a:spcBef>
              <a:buClrTx/>
              <a:buSzTx/>
              <a:buFontTx/>
              <a:buAutoNum type="alphaLcParenR"/>
            </a:pPr>
            <a:r>
              <a:rPr lang="en-US" altLang="en-US" sz="2200" dirty="0">
                <a:latin typeface="Tahoma" panose="020B0604030504040204" pitchFamily="34" charset="0"/>
                <a:ea typeface="Tahoma" panose="020B0604030504040204" pitchFamily="34" charset="0"/>
                <a:cs typeface="Tahoma" panose="020B0604030504040204" pitchFamily="34" charset="0"/>
              </a:rPr>
              <a:t>Verbal persuasion</a:t>
            </a:r>
          </a:p>
          <a:p>
            <a:pPr marL="457200" indent="-457200" eaLnBrk="1" hangingPunct="1">
              <a:spcBef>
                <a:spcPct val="0"/>
              </a:spcBef>
              <a:buClrTx/>
              <a:buSzTx/>
              <a:buFontTx/>
              <a:buAutoNum type="alphaLcParenR"/>
            </a:pPr>
            <a:r>
              <a:rPr lang="en-US" altLang="en-US" sz="2200" dirty="0">
                <a:latin typeface="Tahoma" panose="020B0604030504040204" pitchFamily="34" charset="0"/>
                <a:ea typeface="Tahoma" panose="020B0604030504040204" pitchFamily="34" charset="0"/>
                <a:cs typeface="Tahoma" panose="020B0604030504040204" pitchFamily="34" charset="0"/>
              </a:rPr>
              <a:t>Emotional arousal</a:t>
            </a:r>
          </a:p>
          <a:p>
            <a:pPr marL="457200" indent="-457200" eaLnBrk="1" hangingPunct="1">
              <a:spcBef>
                <a:spcPct val="0"/>
              </a:spcBef>
              <a:buClrTx/>
              <a:buSzTx/>
              <a:buFontTx/>
              <a:buAutoNum type="alphaLcParenR"/>
            </a:pPr>
            <a:endParaRPr lang="en-US" altLang="en-US" sz="2200" dirty="0">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ClrTx/>
              <a:buSzTx/>
              <a:buNone/>
            </a:pPr>
            <a:r>
              <a:rPr lang="en-US" altLang="en-US" sz="2200" dirty="0">
                <a:latin typeface="Tahoma" panose="020B0604030504040204" pitchFamily="34" charset="0"/>
                <a:ea typeface="Tahoma" panose="020B0604030504040204" pitchFamily="34" charset="0"/>
                <a:cs typeface="Tahoma" panose="020B0604030504040204" pitchFamily="34" charset="0"/>
              </a:rPr>
              <a:t>Bandura, 1977</a:t>
            </a:r>
            <a:endParaRPr lang="en-GB" altLang="en-US" sz="2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062622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29389" y="1570039"/>
            <a:ext cx="10283253"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accent1"/>
              </a:buClr>
              <a:buSzPct val="100000"/>
              <a:buFont typeface="Wingdings" pitchFamily="2" charset="2"/>
              <a:buChar char=""/>
              <a:defRPr sz="3200">
                <a:solidFill>
                  <a:schemeClr val="bg2"/>
                </a:solidFill>
                <a:latin typeface="Calibri"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100000"/>
              <a:buFont typeface="Wingdings" pitchFamily="2" charset="2"/>
              <a:buChar char="§"/>
              <a:defRPr sz="2800">
                <a:solidFill>
                  <a:schemeClr val="bg2"/>
                </a:solidFill>
                <a:latin typeface="Calibri" pitchFamily="34" charset="0"/>
                <a:ea typeface="ＭＳ Ｐゴシック" charset="0"/>
              </a:defRPr>
            </a:lvl2pPr>
            <a:lvl3pPr marL="1143000" indent="-228600" algn="l" rtl="0" eaLnBrk="0" fontAlgn="base" hangingPunct="0">
              <a:spcBef>
                <a:spcPct val="20000"/>
              </a:spcBef>
              <a:spcAft>
                <a:spcPct val="0"/>
              </a:spcAft>
              <a:buClr>
                <a:schemeClr val="accent1"/>
              </a:buClr>
              <a:buSzPct val="100000"/>
              <a:buFont typeface="Wingdings" pitchFamily="2" charset="2"/>
              <a:buChar char=""/>
              <a:defRPr sz="2400">
                <a:solidFill>
                  <a:schemeClr val="bg2"/>
                </a:solidFill>
                <a:latin typeface="Calibri" pitchFamily="34" charset="0"/>
                <a:ea typeface="ＭＳ Ｐゴシック" charset="0"/>
              </a:defRPr>
            </a:lvl3pPr>
            <a:lvl4pPr marL="1600200" indent="-228600" algn="l" rtl="0" eaLnBrk="0" fontAlgn="base" hangingPunct="0">
              <a:spcBef>
                <a:spcPct val="20000"/>
              </a:spcBef>
              <a:spcAft>
                <a:spcPct val="0"/>
              </a:spcAft>
              <a:buClr>
                <a:schemeClr val="accent1"/>
              </a:buClr>
              <a:buSzPct val="100000"/>
              <a:buFont typeface="Calibri" pitchFamily="34" charset="0"/>
              <a:buChar char="-"/>
              <a:defRPr sz="2000">
                <a:solidFill>
                  <a:schemeClr val="bg2"/>
                </a:solidFill>
                <a:latin typeface="Calibri" pitchFamily="34" charset="0"/>
                <a:ea typeface="ＭＳ Ｐゴシック" charset="0"/>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bg1"/>
                </a:solidFill>
                <a:latin typeface="Calibri" pitchFamily="34" charset="0"/>
                <a:ea typeface="ＭＳ Ｐゴシック" charset="0"/>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a:buNone/>
              <a:defRPr/>
            </a:pPr>
            <a:r>
              <a:rPr lang="en-US" sz="2400" dirty="0">
                <a:solidFill>
                  <a:schemeClr val="tx1"/>
                </a:solidFill>
                <a:latin typeface="+mn-lt"/>
                <a:ea typeface="Tahoma" panose="020B0604030504040204" pitchFamily="34" charset="0"/>
                <a:cs typeface="Tahoma" panose="020B0604030504040204" pitchFamily="34" charset="0"/>
              </a:rPr>
              <a:t>“An individual's learning is not only related to their personal capabilities and experience, but also to their observations of others within the context of social interactions, experiences, and outside media influences”. </a:t>
            </a:r>
          </a:p>
          <a:p>
            <a:pPr eaLnBrk="1" hangingPunct="1">
              <a:spcBef>
                <a:spcPct val="0"/>
              </a:spcBef>
              <a:buClrTx/>
              <a:buSzTx/>
              <a:buFontTx/>
              <a:buNone/>
            </a:pPr>
            <a:br>
              <a:rPr lang="en-US" altLang="en-US" sz="1400" dirty="0">
                <a:solidFill>
                  <a:schemeClr val="tx1">
                    <a:lumMod val="65000"/>
                    <a:lumOff val="35000"/>
                  </a:schemeClr>
                </a:solidFill>
                <a:latin typeface="+mn-lt"/>
                <a:cs typeface="Arial" charset="0"/>
              </a:rPr>
            </a:br>
            <a:r>
              <a:rPr lang="en-US" altLang="en-US" sz="1400" dirty="0">
                <a:solidFill>
                  <a:schemeClr val="tx1">
                    <a:lumMod val="65000"/>
                    <a:lumOff val="35000"/>
                  </a:schemeClr>
                </a:solidFill>
                <a:latin typeface="+mn-lt"/>
                <a:cs typeface="Arial" charset="0"/>
              </a:rPr>
              <a:t>Fogg-Rogers, L., Sardo, A.M., Boushel, C. (2017). Robots vs Animals: establishing a culture of public engagement and female role modelling in engineering higher education. </a:t>
            </a:r>
            <a:r>
              <a:rPr lang="en-US" altLang="en-US" sz="1400" i="1" dirty="0">
                <a:solidFill>
                  <a:schemeClr val="tx1">
                    <a:lumMod val="65000"/>
                    <a:lumOff val="35000"/>
                  </a:schemeClr>
                </a:solidFill>
                <a:latin typeface="+mn-lt"/>
                <a:cs typeface="Arial" charset="0"/>
              </a:rPr>
              <a:t>Science Communication</a:t>
            </a:r>
            <a:endParaRPr lang="en-GB" altLang="en-US" sz="1400" dirty="0">
              <a:solidFill>
                <a:schemeClr val="tx1">
                  <a:lumMod val="65000"/>
                  <a:lumOff val="35000"/>
                </a:schemeClr>
              </a:solidFill>
              <a:latin typeface="+mn-lt"/>
              <a:cs typeface="Arial" charset="0"/>
            </a:endParaRPr>
          </a:p>
          <a:p>
            <a:pPr marL="0" indent="0">
              <a:buNone/>
              <a:defRPr/>
            </a:pPr>
            <a:endParaRPr lang="en-GB" altLang="en-US" sz="2000" kern="0" dirty="0">
              <a:solidFill>
                <a:schemeClr val="tx1"/>
              </a:solidFill>
              <a:latin typeface="Arial" charset="0"/>
              <a:ea typeface="ＭＳ Ｐゴシック" pitchFamily="34" charset="-128"/>
              <a:cs typeface="Arial" charset="0"/>
            </a:endParaRPr>
          </a:p>
        </p:txBody>
      </p:sp>
      <p:graphicFrame>
        <p:nvGraphicFramePr>
          <p:cNvPr id="2" name="Diagram 1">
            <a:extLst>
              <a:ext uri="{FF2B5EF4-FFF2-40B4-BE49-F238E27FC236}">
                <a16:creationId xmlns:a16="http://schemas.microsoft.com/office/drawing/2014/main" id="{E6DAC779-8BDE-D3B1-4CB1-296DCFA52E6A}"/>
              </a:ext>
            </a:extLst>
          </p:cNvPr>
          <p:cNvGraphicFramePr/>
          <p:nvPr/>
        </p:nvGraphicFramePr>
        <p:xfrm>
          <a:off x="438773" y="2039725"/>
          <a:ext cx="10172700" cy="5990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C5EB0969-0391-ED42-9A32-69DF511B435D}"/>
              </a:ext>
            </a:extLst>
          </p:cNvPr>
          <p:cNvSpPr>
            <a:spLocks noGrp="1"/>
          </p:cNvSpPr>
          <p:nvPr>
            <p:ph type="body" sz="quarter" idx="10"/>
          </p:nvPr>
        </p:nvSpPr>
        <p:spPr>
          <a:xfrm>
            <a:off x="1066651" y="635597"/>
            <a:ext cx="8577412" cy="651068"/>
          </a:xfrm>
        </p:spPr>
        <p:txBody>
          <a:bodyPr>
            <a:normAutofit/>
          </a:bodyPr>
          <a:lstStyle/>
          <a:p>
            <a:r>
              <a:rPr lang="en-US" altLang="en-US" dirty="0"/>
              <a:t>Social Learning</a:t>
            </a:r>
          </a:p>
        </p:txBody>
      </p:sp>
    </p:spTree>
    <p:extLst>
      <p:ext uri="{BB962C8B-B14F-4D97-AF65-F5344CB8AC3E}">
        <p14:creationId xmlns:p14="http://schemas.microsoft.com/office/powerpoint/2010/main" val="2950305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2" descr="Image result for clipart woma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4" descr="Image result for clipart woma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TextBox 18"/>
          <p:cNvSpPr txBox="1"/>
          <p:nvPr/>
        </p:nvSpPr>
        <p:spPr>
          <a:xfrm>
            <a:off x="727868" y="5224788"/>
            <a:ext cx="4405047" cy="1745972"/>
          </a:xfrm>
          <a:prstGeom prst="rect">
            <a:avLst/>
          </a:prstGeom>
          <a:noFill/>
        </p:spPr>
        <p:txBody>
          <a:bodyPr wrap="square" rtlCol="0">
            <a:spAutoFit/>
          </a:bodyPr>
          <a:lstStyle/>
          <a:p>
            <a:r>
              <a:rPr lang="en-US" sz="1050" dirty="0"/>
              <a:t>Chatterton, T. and Wilson, C. (2014) </a:t>
            </a:r>
            <a:r>
              <a:rPr lang="en-US" sz="1050" u="sng" dirty="0">
                <a:hlinkClick r:id="rId3"/>
              </a:rPr>
              <a:t>The ‘Four Dimensions of Behaviour’ framework: A tool for </a:t>
            </a:r>
            <a:r>
              <a:rPr lang="en-US" sz="1050" u="sng" dirty="0" err="1">
                <a:hlinkClick r:id="rId3"/>
              </a:rPr>
              <a:t>characterising</a:t>
            </a:r>
            <a:r>
              <a:rPr lang="en-US" sz="1050" u="sng" dirty="0">
                <a:hlinkClick r:id="rId3"/>
              </a:rPr>
              <a:t> </a:t>
            </a:r>
            <a:r>
              <a:rPr lang="en-US" sz="1050" u="sng" dirty="0" err="1">
                <a:hlinkClick r:id="rId3"/>
              </a:rPr>
              <a:t>behaviours</a:t>
            </a:r>
            <a:r>
              <a:rPr lang="en-US" sz="1050" u="sng" dirty="0">
                <a:hlinkClick r:id="rId3"/>
              </a:rPr>
              <a:t> to help design better interventions </a:t>
            </a:r>
            <a:r>
              <a:rPr lang="en-US" sz="1050" dirty="0"/>
              <a:t>. </a:t>
            </a:r>
            <a:br>
              <a:rPr lang="en-US" sz="1050" dirty="0"/>
            </a:br>
            <a:r>
              <a:rPr lang="en-US" sz="1050" dirty="0"/>
              <a:t>Transportation Planning and Technology, 37 (1). pp. 38-61. ISSN 0308-1060</a:t>
            </a:r>
            <a:br>
              <a:rPr lang="en-US" sz="1050" dirty="0"/>
            </a:br>
            <a:r>
              <a:rPr lang="en-GB" sz="1050" dirty="0">
                <a:solidFill>
                  <a:srgbClr val="000000"/>
                </a:solidFill>
                <a:latin typeface="Apercu Pro" panose="02000506040000020004"/>
                <a:ea typeface="Times New Roman" panose="02020603050405020304" pitchFamily="18" charset="0"/>
                <a:cs typeface="Times New Roman" panose="02020603050405020304" pitchFamily="18" charset="0"/>
              </a:rPr>
              <a:t>Fogg-Rogers, L.; Hayes, E.; Vanherle, K.; P</a:t>
            </a:r>
            <a:r>
              <a:rPr lang="en-US" sz="1050" dirty="0">
                <a:solidFill>
                  <a:srgbClr val="000000"/>
                </a:solidFill>
                <a:latin typeface="Apercu Pro" panose="02000506040000020004"/>
                <a:ea typeface="Times New Roman" panose="02020603050405020304" pitchFamily="18" charset="0"/>
                <a:cs typeface="Times New Roman" panose="02020603050405020304" pitchFamily="18" charset="0"/>
              </a:rPr>
              <a:t>á</a:t>
            </a:r>
            <a:r>
              <a:rPr lang="en-GB" sz="1050" dirty="0">
                <a:solidFill>
                  <a:srgbClr val="000000"/>
                </a:solidFill>
                <a:latin typeface="Apercu Pro" panose="02000506040000020004"/>
                <a:ea typeface="Times New Roman" panose="02020603050405020304" pitchFamily="18" charset="0"/>
                <a:cs typeface="Times New Roman" panose="02020603050405020304" pitchFamily="18" charset="0"/>
              </a:rPr>
              <a:t>pics, P.I..; Chatterton, T.; Barnes, J.; Slingerland, S.; Boushel, C.; Laggan, S.; Longhurst, J.. </a:t>
            </a:r>
            <a:r>
              <a:rPr lang="en-GB" sz="1050" dirty="0">
                <a:hlinkClick r:id="rId4"/>
              </a:rPr>
              <a:t>Applying Social Learning to Climate Communications—Visualising ‘People Like Me’ in Air Pollution and Climate Change Data </a:t>
            </a:r>
            <a:r>
              <a:rPr lang="en-GB" sz="1050" i="1" dirty="0">
                <a:solidFill>
                  <a:srgbClr val="000000"/>
                </a:solidFill>
                <a:latin typeface="Apercu Pro" panose="02000506040000020004"/>
                <a:ea typeface="Times New Roman" panose="02020603050405020304" pitchFamily="18" charset="0"/>
                <a:cs typeface="Times New Roman" panose="02020603050405020304" pitchFamily="18" charset="0"/>
              </a:rPr>
              <a:t>Sustainability </a:t>
            </a:r>
            <a:r>
              <a:rPr lang="en-GB" sz="1050" b="1" dirty="0">
                <a:solidFill>
                  <a:srgbClr val="000000"/>
                </a:solidFill>
                <a:latin typeface="Apercu Pro" panose="02000506040000020004"/>
                <a:ea typeface="Times New Roman" panose="02020603050405020304" pitchFamily="18" charset="0"/>
                <a:cs typeface="Times New Roman" panose="02020603050405020304" pitchFamily="18" charset="0"/>
              </a:rPr>
              <a:t>2021</a:t>
            </a:r>
            <a:r>
              <a:rPr lang="en-GB" sz="1050" dirty="0">
                <a:solidFill>
                  <a:srgbClr val="000000"/>
                </a:solidFill>
                <a:latin typeface="Apercu Pro" panose="02000506040000020004"/>
                <a:ea typeface="Times New Roman" panose="02020603050405020304" pitchFamily="18" charset="0"/>
                <a:cs typeface="Times New Roman" panose="02020603050405020304" pitchFamily="18" charset="0"/>
              </a:rPr>
              <a:t>, </a:t>
            </a:r>
            <a:r>
              <a:rPr lang="en-GB" sz="1050" i="1" dirty="0">
                <a:solidFill>
                  <a:srgbClr val="000000"/>
                </a:solidFill>
                <a:latin typeface="Apercu Pro" panose="02000506040000020004"/>
                <a:ea typeface="Times New Roman" panose="02020603050405020304" pitchFamily="18" charset="0"/>
                <a:cs typeface="Times New Roman" panose="02020603050405020304" pitchFamily="18" charset="0"/>
              </a:rPr>
              <a:t>13</a:t>
            </a:r>
            <a:r>
              <a:rPr lang="en-GB" sz="1050" dirty="0">
                <a:solidFill>
                  <a:srgbClr val="000000"/>
                </a:solidFill>
                <a:latin typeface="Apercu Pro" panose="02000506040000020004"/>
                <a:ea typeface="Times New Roman" panose="02020603050405020304" pitchFamily="18" charset="0"/>
                <a:cs typeface="Times New Roman" panose="02020603050405020304" pitchFamily="18" charset="0"/>
              </a:rPr>
              <a:t>(6) 3406 </a:t>
            </a:r>
            <a:r>
              <a:rPr lang="en-US" sz="1050" i="1" dirty="0">
                <a:solidFill>
                  <a:srgbClr val="222222"/>
                </a:solidFill>
                <a:latin typeface="Apercu Pro" panose="02000506040000020004"/>
                <a:ea typeface="Times New Roman" panose="02020603050405020304" pitchFamily="18" charset="0"/>
                <a:cs typeface="Arial" panose="020B0604020202020204" pitchFamily="34" charset="0"/>
              </a:rPr>
              <a:t>doi.org/10.3390/su13063406</a:t>
            </a:r>
            <a:endParaRPr lang="en-GB" sz="1050" dirty="0">
              <a:solidFill>
                <a:srgbClr val="000000"/>
              </a:solidFill>
              <a:latin typeface="Apercu Pro" panose="02000506040000020004"/>
              <a:ea typeface="Times New Roman" panose="02020603050405020304" pitchFamily="18" charset="0"/>
              <a:cs typeface="Times New Roman" panose="02020603050405020304" pitchFamily="18" charset="0"/>
            </a:endParaRPr>
          </a:p>
          <a:p>
            <a:endParaRPr lang="en-GB" sz="1050" dirty="0"/>
          </a:p>
        </p:txBody>
      </p:sp>
      <p:pic>
        <p:nvPicPr>
          <p:cNvPr id="23" name="Picture 22" descr="A group of people with speech bubbles&#10;&#10;Description automatically generated">
            <a:extLst>
              <a:ext uri="{FF2B5EF4-FFF2-40B4-BE49-F238E27FC236}">
                <a16:creationId xmlns:a16="http://schemas.microsoft.com/office/drawing/2014/main" id="{ADCBA194-41BE-7E02-5F42-DFC113A401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732" y="1345739"/>
            <a:ext cx="4721480" cy="3439630"/>
          </a:xfrm>
          <a:prstGeom prst="rect">
            <a:avLst/>
          </a:prstGeom>
        </p:spPr>
      </p:pic>
      <p:grpSp>
        <p:nvGrpSpPr>
          <p:cNvPr id="35" name="Group 34">
            <a:extLst>
              <a:ext uri="{FF2B5EF4-FFF2-40B4-BE49-F238E27FC236}">
                <a16:creationId xmlns:a16="http://schemas.microsoft.com/office/drawing/2014/main" id="{F336174A-5FF5-850F-679D-1AA0FCF19437}"/>
              </a:ext>
            </a:extLst>
          </p:cNvPr>
          <p:cNvGrpSpPr/>
          <p:nvPr/>
        </p:nvGrpSpPr>
        <p:grpSpPr>
          <a:xfrm>
            <a:off x="5489331" y="1044052"/>
            <a:ext cx="5562556" cy="5308845"/>
            <a:chOff x="2715498" y="2097350"/>
            <a:chExt cx="4013776" cy="3802233"/>
          </a:xfrm>
        </p:grpSpPr>
        <p:sp>
          <p:nvSpPr>
            <p:cNvPr id="36" name="Oval 35">
              <a:extLst>
                <a:ext uri="{FF2B5EF4-FFF2-40B4-BE49-F238E27FC236}">
                  <a16:creationId xmlns:a16="http://schemas.microsoft.com/office/drawing/2014/main" id="{DB602B2E-7FB3-7443-9346-04E39D40E8C0}"/>
                </a:ext>
              </a:extLst>
            </p:cNvPr>
            <p:cNvSpPr/>
            <p:nvPr/>
          </p:nvSpPr>
          <p:spPr>
            <a:xfrm>
              <a:off x="4474345" y="3301014"/>
              <a:ext cx="2254929" cy="22549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292C7D25-408A-D616-2582-031C49B16FED}"/>
                </a:ext>
              </a:extLst>
            </p:cNvPr>
            <p:cNvSpPr/>
            <p:nvPr/>
          </p:nvSpPr>
          <p:spPr>
            <a:xfrm>
              <a:off x="4452151" y="2461335"/>
              <a:ext cx="2254929" cy="22549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A014E815-774A-C7FB-282C-27A6A3C1B73E}"/>
                </a:ext>
              </a:extLst>
            </p:cNvPr>
            <p:cNvSpPr/>
            <p:nvPr/>
          </p:nvSpPr>
          <p:spPr>
            <a:xfrm>
              <a:off x="2715498" y="2986228"/>
              <a:ext cx="2254929" cy="22549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30B60C71-62C6-66DB-D47B-37978664B502}"/>
                </a:ext>
              </a:extLst>
            </p:cNvPr>
            <p:cNvSpPr/>
            <p:nvPr/>
          </p:nvSpPr>
          <p:spPr>
            <a:xfrm>
              <a:off x="3445276" y="3644654"/>
              <a:ext cx="2254929" cy="22549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2C062914-5BBF-2AFC-0358-5B1A7DCC6CFA}"/>
                </a:ext>
              </a:extLst>
            </p:cNvPr>
            <p:cNvSpPr/>
            <p:nvPr/>
          </p:nvSpPr>
          <p:spPr>
            <a:xfrm>
              <a:off x="3150093" y="2097350"/>
              <a:ext cx="2254929" cy="22549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01B711DC-1C35-5F29-21EA-CA0F3B7D7CEF}"/>
                </a:ext>
              </a:extLst>
            </p:cNvPr>
            <p:cNvSpPr txBox="1"/>
            <p:nvPr/>
          </p:nvSpPr>
          <p:spPr>
            <a:xfrm>
              <a:off x="3767486" y="2406924"/>
              <a:ext cx="897235" cy="462907"/>
            </a:xfrm>
            <a:prstGeom prst="rect">
              <a:avLst/>
            </a:prstGeom>
            <a:noFill/>
          </p:spPr>
          <p:txBody>
            <a:bodyPr wrap="square" rtlCol="0">
              <a:spAutoFit/>
            </a:bodyPr>
            <a:lstStyle/>
            <a:p>
              <a:r>
                <a:rPr lang="en-GB" dirty="0"/>
                <a:t>First-home buyer</a:t>
              </a:r>
            </a:p>
          </p:txBody>
        </p:sp>
        <p:sp>
          <p:nvSpPr>
            <p:cNvPr id="42" name="TextBox 41">
              <a:extLst>
                <a:ext uri="{FF2B5EF4-FFF2-40B4-BE49-F238E27FC236}">
                  <a16:creationId xmlns:a16="http://schemas.microsoft.com/office/drawing/2014/main" id="{FADF2EEA-EF68-84B4-26BB-F5ADA4285D78}"/>
                </a:ext>
              </a:extLst>
            </p:cNvPr>
            <p:cNvSpPr txBox="1"/>
            <p:nvPr/>
          </p:nvSpPr>
          <p:spPr>
            <a:xfrm>
              <a:off x="5484962" y="2804975"/>
              <a:ext cx="768267" cy="264518"/>
            </a:xfrm>
            <a:prstGeom prst="rect">
              <a:avLst/>
            </a:prstGeom>
            <a:noFill/>
          </p:spPr>
          <p:txBody>
            <a:bodyPr wrap="none" rtlCol="0">
              <a:spAutoFit/>
            </a:bodyPr>
            <a:lstStyle/>
            <a:p>
              <a:r>
                <a:rPr lang="en-GB" dirty="0"/>
                <a:t>Bristolian</a:t>
              </a:r>
            </a:p>
          </p:txBody>
        </p:sp>
        <p:sp>
          <p:nvSpPr>
            <p:cNvPr id="43" name="TextBox 42">
              <a:extLst>
                <a:ext uri="{FF2B5EF4-FFF2-40B4-BE49-F238E27FC236}">
                  <a16:creationId xmlns:a16="http://schemas.microsoft.com/office/drawing/2014/main" id="{EC305CC9-4230-B555-252D-4BBCEAADBC0D}"/>
                </a:ext>
              </a:extLst>
            </p:cNvPr>
            <p:cNvSpPr txBox="1"/>
            <p:nvPr/>
          </p:nvSpPr>
          <p:spPr>
            <a:xfrm>
              <a:off x="5700205" y="4710917"/>
              <a:ext cx="1006875" cy="661296"/>
            </a:xfrm>
            <a:prstGeom prst="rect">
              <a:avLst/>
            </a:prstGeom>
            <a:noFill/>
          </p:spPr>
          <p:txBody>
            <a:bodyPr wrap="square" rtlCol="0">
              <a:spAutoFit/>
            </a:bodyPr>
            <a:lstStyle/>
            <a:p>
              <a:r>
                <a:rPr lang="en-GB" dirty="0"/>
                <a:t>Working-class background</a:t>
              </a:r>
            </a:p>
          </p:txBody>
        </p:sp>
        <p:sp>
          <p:nvSpPr>
            <p:cNvPr id="44" name="TextBox 43">
              <a:extLst>
                <a:ext uri="{FF2B5EF4-FFF2-40B4-BE49-F238E27FC236}">
                  <a16:creationId xmlns:a16="http://schemas.microsoft.com/office/drawing/2014/main" id="{C1C8E2FD-757B-7D67-C957-6BFADADA66E2}"/>
                </a:ext>
              </a:extLst>
            </p:cNvPr>
            <p:cNvSpPr txBox="1"/>
            <p:nvPr/>
          </p:nvSpPr>
          <p:spPr>
            <a:xfrm>
              <a:off x="4038160" y="5285368"/>
              <a:ext cx="1096709" cy="462907"/>
            </a:xfrm>
            <a:prstGeom prst="rect">
              <a:avLst/>
            </a:prstGeom>
            <a:noFill/>
          </p:spPr>
          <p:txBody>
            <a:bodyPr wrap="square" rtlCol="0">
              <a:spAutoFit/>
            </a:bodyPr>
            <a:lstStyle/>
            <a:p>
              <a:r>
                <a:rPr lang="en-GB" dirty="0"/>
                <a:t>Centre-right politics</a:t>
              </a:r>
            </a:p>
          </p:txBody>
        </p:sp>
        <p:sp>
          <p:nvSpPr>
            <p:cNvPr id="45" name="TextBox 44">
              <a:extLst>
                <a:ext uri="{FF2B5EF4-FFF2-40B4-BE49-F238E27FC236}">
                  <a16:creationId xmlns:a16="http://schemas.microsoft.com/office/drawing/2014/main" id="{D186D0E0-F1A6-E042-A071-53B25AC06E10}"/>
                </a:ext>
              </a:extLst>
            </p:cNvPr>
            <p:cNvSpPr txBox="1"/>
            <p:nvPr/>
          </p:nvSpPr>
          <p:spPr>
            <a:xfrm>
              <a:off x="2726649" y="3943701"/>
              <a:ext cx="662963" cy="264518"/>
            </a:xfrm>
            <a:prstGeom prst="rect">
              <a:avLst/>
            </a:prstGeom>
            <a:noFill/>
          </p:spPr>
          <p:txBody>
            <a:bodyPr wrap="none" rtlCol="0">
              <a:spAutoFit/>
            </a:bodyPr>
            <a:lstStyle/>
            <a:p>
              <a:r>
                <a:rPr lang="en-GB" dirty="0"/>
                <a:t>Woman</a:t>
              </a:r>
            </a:p>
          </p:txBody>
        </p:sp>
      </p:grpSp>
      <p:pic>
        <p:nvPicPr>
          <p:cNvPr id="46" name="Picture 45">
            <a:extLst>
              <a:ext uri="{FF2B5EF4-FFF2-40B4-BE49-F238E27FC236}">
                <a16:creationId xmlns:a16="http://schemas.microsoft.com/office/drawing/2014/main" id="{28BEC347-31E0-04D6-4C19-D170EBA43F3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190693" y="3473008"/>
            <a:ext cx="338196" cy="415421"/>
          </a:xfrm>
          <a:prstGeom prst="rect">
            <a:avLst/>
          </a:prstGeom>
        </p:spPr>
      </p:pic>
      <p:sp>
        <p:nvSpPr>
          <p:cNvPr id="2" name="Title 1">
            <a:extLst>
              <a:ext uri="{FF2B5EF4-FFF2-40B4-BE49-F238E27FC236}">
                <a16:creationId xmlns:a16="http://schemas.microsoft.com/office/drawing/2014/main" id="{9B79D89C-B00F-F83C-91B5-56EEB605B694}"/>
              </a:ext>
            </a:extLst>
          </p:cNvPr>
          <p:cNvSpPr>
            <a:spLocks noGrp="1"/>
          </p:cNvSpPr>
          <p:nvPr>
            <p:ph type="title"/>
          </p:nvPr>
        </p:nvSpPr>
        <p:spPr>
          <a:xfrm>
            <a:off x="727868" y="268606"/>
            <a:ext cx="10228217" cy="821836"/>
          </a:xfrm>
        </p:spPr>
        <p:txBody>
          <a:bodyPr>
            <a:noAutofit/>
          </a:bodyPr>
          <a:lstStyle/>
          <a:p>
            <a:r>
              <a:rPr lang="en-GB" sz="4000" dirty="0">
                <a:solidFill>
                  <a:srgbClr val="009999"/>
                </a:solidFill>
                <a:latin typeface="Apercu Pro" panose="02000506040000020004"/>
              </a:rPr>
              <a:t>Social learning through communities</a:t>
            </a:r>
          </a:p>
        </p:txBody>
      </p:sp>
    </p:spTree>
    <p:extLst>
      <p:ext uri="{BB962C8B-B14F-4D97-AF65-F5344CB8AC3E}">
        <p14:creationId xmlns:p14="http://schemas.microsoft.com/office/powerpoint/2010/main" val="15753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path" presetSubtype="0" repeatCount="indefinite" decel="72000" fill="hold" nodeType="clickEffect">
                                  <p:stCondLst>
                                    <p:cond delay="0"/>
                                  </p:stCondLst>
                                  <p:childTnLst>
                                    <p:animMotion origin="layout" path="M -0.00104 -0.00277 C 0.01588 -0.01527 0.03424 -0.03032 0.05325 -0.05046 C 0.10664 -0.10787 0.13659 -0.17638 0.11562 -0.19907 C 0.09635 -0.22453 0.03515 -0.19583 -0.01797 -0.13865 C -0.04675 -0.10763 -0.06719 -0.07638 -0.07891 -0.04976 C -0.0905 -0.02939 -0.09883 -0.00787 -0.10638 0.01783 C -0.1306 0.10139 -0.12813 0.18172 -0.10222 0.19514 C -0.0767 0.20741 -0.03516 0.15 -0.0112 0.06667 C 0.00013 0.02709 0.00586 -0.01226 0.00468 -0.04236 C 0.00755 -0.06713 0.00638 -0.09537 0.00325 -0.125 C -0.0086 -0.21944 -0.03972 -0.29421 -0.06732 -0.29282 C -0.09427 -0.29213 -0.10651 -0.21736 -0.09453 -0.12338 C -0.09089 -0.08148 -0.08125 -0.04213 -0.06862 -0.0118 C -0.06016 0.01389 -0.04987 0.0382 -0.03438 0.06598 C 0.01106 0.1507 0.06523 0.20533 0.08841 0.1919 C 0.1108 0.17686 0.0944 0.09885 0.04791 0.01574 C 0.02903 -0.01967 0.00716 -0.05069 -0.01224 -0.07268 C -0.02891 -0.09467 -0.05157 -0.11736 -0.07748 -0.13611 C -0.14649 -0.19236 -0.21263 -0.2199 -0.22604 -0.19259 C -0.24115 -0.16805 -0.19519 -0.10231 -0.12644 -0.04629 C -0.09492 -0.02176 -0.06328 -0.00208 -0.03685 0.00996 C -0.01589 0.02176 0.00976 0.02987 0.03633 0.03727 C 0.11549 0.05672 0.18333 0.04607 0.18424 0.01482 C 0.18711 -0.01527 0.12513 -0.05625 0.04505 -0.075 C 0.00716 -0.08472 -0.02839 -0.08865 -0.05495 -0.08449 C -0.07683 -0.08333 -0.09948 -0.07916 -0.12487 -0.07268 C -0.19961 -0.04907 -0.25261 -0.00763 -0.24128 0.02269 C -0.23255 0.05324 -0.16354 0.06158 -0.0888 0.03889 C -0.05274 0.02755 -0.02162 0.01459 -0.00104 -0.00277 Z " pathEditMode="relative" rAng="1260000" ptsTypes="AAAAAAAAAAAAAAAAAAAAAAAAAAAAA">
                                      <p:cBhvr>
                                        <p:cTn id="6" dur="5000" fill="hold"/>
                                        <p:tgtEl>
                                          <p:spTgt spid="46"/>
                                        </p:tgtEl>
                                        <p:attrNameLst>
                                          <p:attrName>ppt_x</p:attrName>
                                          <p:attrName>ppt_y</p:attrName>
                                        </p:attrNameLst>
                                      </p:cBhvr>
                                      <p:rCtr x="-3294" y="-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907249" y="254353"/>
            <a:ext cx="8377501" cy="6188149"/>
          </a:xfrm>
        </p:spPr>
      </p:pic>
      <p:sp>
        <p:nvSpPr>
          <p:cNvPr id="5" name="TextBox 4"/>
          <p:cNvSpPr txBox="1"/>
          <p:nvPr/>
        </p:nvSpPr>
        <p:spPr>
          <a:xfrm>
            <a:off x="2162132" y="6442502"/>
            <a:ext cx="8789586" cy="415498"/>
          </a:xfrm>
          <a:prstGeom prst="rect">
            <a:avLst/>
          </a:prstGeom>
          <a:noFill/>
        </p:spPr>
        <p:txBody>
          <a:bodyPr wrap="none" rtlCol="0">
            <a:spAutoFit/>
          </a:bodyPr>
          <a:lstStyle/>
          <a:p>
            <a:r>
              <a:rPr lang="en-US" sz="1050" dirty="0"/>
              <a:t>Chatterton, T. and Wilson, C. (2014) </a:t>
            </a:r>
            <a:r>
              <a:rPr lang="en-US" sz="1050" u="sng" dirty="0">
                <a:hlinkClick r:id="rId4"/>
              </a:rPr>
              <a:t>The ‘Four Dimensions of Behaviour’ framework: A tool for </a:t>
            </a:r>
            <a:r>
              <a:rPr lang="en-US" sz="1050" u="sng" dirty="0" err="1">
                <a:hlinkClick r:id="rId4"/>
              </a:rPr>
              <a:t>characterising</a:t>
            </a:r>
            <a:r>
              <a:rPr lang="en-US" sz="1050" u="sng" dirty="0">
                <a:hlinkClick r:id="rId4"/>
              </a:rPr>
              <a:t> </a:t>
            </a:r>
            <a:r>
              <a:rPr lang="en-US" sz="1050" u="sng" dirty="0" err="1">
                <a:hlinkClick r:id="rId4"/>
              </a:rPr>
              <a:t>behaviours</a:t>
            </a:r>
            <a:r>
              <a:rPr lang="en-US" sz="1050" u="sng" dirty="0">
                <a:hlinkClick r:id="rId4"/>
              </a:rPr>
              <a:t> to help design better interventions </a:t>
            </a:r>
            <a:r>
              <a:rPr lang="en-US" sz="1050" dirty="0"/>
              <a:t>. </a:t>
            </a:r>
            <a:br>
              <a:rPr lang="en-US" sz="1050" dirty="0"/>
            </a:br>
            <a:r>
              <a:rPr lang="en-US" sz="1050" dirty="0"/>
              <a:t>Transportation Planning and Technology, 37 (1). pp. 38-61. ISSN 0308-1060</a:t>
            </a:r>
            <a:endParaRPr lang="en-GB" sz="1050" dirty="0"/>
          </a:p>
        </p:txBody>
      </p:sp>
      <p:sp>
        <p:nvSpPr>
          <p:cNvPr id="7" name="Oval 6"/>
          <p:cNvSpPr/>
          <p:nvPr/>
        </p:nvSpPr>
        <p:spPr>
          <a:xfrm>
            <a:off x="3289006" y="1031359"/>
            <a:ext cx="1435395" cy="54111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7099006" y="1035169"/>
            <a:ext cx="1435395" cy="54111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284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2"/>
          <p:cNvSpPr>
            <a:spLocks noGrp="1"/>
          </p:cNvSpPr>
          <p:nvPr>
            <p:ph type="title"/>
          </p:nvPr>
        </p:nvSpPr>
        <p:spPr>
          <a:xfrm>
            <a:off x="866611" y="358028"/>
            <a:ext cx="5827712" cy="561975"/>
          </a:xfrm>
          <a:ln/>
        </p:spPr>
        <p:txBody>
          <a:bodyPr anchor="t">
            <a:noAutofit/>
          </a:bodyPr>
          <a:lstStyle/>
          <a:p>
            <a:pPr algn="l"/>
            <a:r>
              <a:rPr lang="en-GB" altLang="en-US" sz="4400" dirty="0">
                <a:solidFill>
                  <a:srgbClr val="16818D"/>
                </a:solidFill>
                <a:latin typeface="+mn-lt"/>
                <a:ea typeface="ＭＳ Ｐゴシック" pitchFamily="34" charset="-128"/>
              </a:rPr>
              <a:t>Know your audiences</a:t>
            </a:r>
          </a:p>
        </p:txBody>
      </p:sp>
      <p:sp>
        <p:nvSpPr>
          <p:cNvPr id="4" name="Text Placeholder 3"/>
          <p:cNvSpPr>
            <a:spLocks noGrp="1"/>
          </p:cNvSpPr>
          <p:nvPr>
            <p:ph type="body" sz="half" idx="2"/>
          </p:nvPr>
        </p:nvSpPr>
        <p:spPr>
          <a:xfrm>
            <a:off x="866611" y="1392857"/>
            <a:ext cx="6624364" cy="4672239"/>
          </a:xfrm>
        </p:spPr>
        <p:txBody>
          <a:bodyPr/>
          <a:lstStyle/>
          <a:p>
            <a:r>
              <a:rPr lang="en-US" sz="2800" dirty="0"/>
              <a:t>“The most contemporary view of learning is that people construct new knowledge and understanding within the context of </a:t>
            </a:r>
            <a:r>
              <a:rPr lang="en-US" sz="2800" b="1" dirty="0"/>
              <a:t>what they already know and believe </a:t>
            </a:r>
            <a:r>
              <a:rPr lang="en-US" sz="2800" dirty="0"/>
              <a:t>and do it only when they can see how the new information is relevant to them.” </a:t>
            </a:r>
            <a:br>
              <a:rPr lang="en-US" sz="2800" dirty="0"/>
            </a:br>
            <a:br>
              <a:rPr lang="en-US" sz="2800" dirty="0"/>
            </a:br>
            <a:r>
              <a:rPr lang="en-GB" altLang="en-US" sz="1800" dirty="0">
                <a:latin typeface="+mn-lt"/>
              </a:rPr>
              <a:t>Haven, K. (2007). </a:t>
            </a:r>
            <a:r>
              <a:rPr lang="en-GB" altLang="en-US" sz="1800" i="1" dirty="0">
                <a:latin typeface="+mn-lt"/>
              </a:rPr>
              <a:t>Story Proof. </a:t>
            </a:r>
            <a:r>
              <a:rPr lang="en-GB" altLang="en-US" sz="1800" dirty="0">
                <a:latin typeface="+mn-lt"/>
              </a:rPr>
              <a:t>Libraries Unlimited. </a:t>
            </a:r>
          </a:p>
          <a:p>
            <a:endParaRPr lang="en-GB" sz="1800" dirty="0"/>
          </a:p>
        </p:txBody>
      </p:sp>
      <p:sp>
        <p:nvSpPr>
          <p:cNvPr id="6" name="Rectangle 3">
            <a:extLst>
              <a:ext uri="{FF2B5EF4-FFF2-40B4-BE49-F238E27FC236}">
                <a16:creationId xmlns:a16="http://schemas.microsoft.com/office/drawing/2014/main" id="{96B37E22-673D-2C3B-3167-262F0CD11916}"/>
              </a:ext>
            </a:extLst>
          </p:cNvPr>
          <p:cNvSpPr txBox="1">
            <a:spLocks noChangeArrowheads="1"/>
          </p:cNvSpPr>
          <p:nvPr/>
        </p:nvSpPr>
        <p:spPr>
          <a:xfrm>
            <a:off x="866611" y="5069038"/>
            <a:ext cx="10070754" cy="52682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fontAlgn="base">
              <a:lnSpc>
                <a:spcPct val="100000"/>
              </a:lnSpc>
              <a:spcBef>
                <a:spcPct val="30000"/>
              </a:spcBef>
              <a:spcAft>
                <a:spcPct val="0"/>
              </a:spcAft>
              <a:buFont typeface="Arial" panose="020B0604020202020204" pitchFamily="34" charset="0"/>
              <a:buNone/>
              <a:defRPr/>
            </a:pPr>
            <a:r>
              <a:rPr lang="en-GB" sz="2400" dirty="0">
                <a:cs typeface="Arial" panose="020B0604020202020204" pitchFamily="34" charset="0"/>
              </a:rPr>
              <a:t>It is important to </a:t>
            </a:r>
            <a:r>
              <a:rPr lang="es-ES" sz="2400" dirty="0" err="1">
                <a:cs typeface="Arial" panose="020B0604020202020204" pitchFamily="34" charset="0"/>
              </a:rPr>
              <a:t>understand</a:t>
            </a:r>
            <a:r>
              <a:rPr lang="es-ES" sz="2400" dirty="0">
                <a:cs typeface="Arial" panose="020B0604020202020204" pitchFamily="34" charset="0"/>
              </a:rPr>
              <a:t> </a:t>
            </a:r>
            <a:r>
              <a:rPr lang="es-ES" sz="2400" dirty="0" err="1">
                <a:cs typeface="Arial" panose="020B0604020202020204" pitchFamily="34" charset="0"/>
              </a:rPr>
              <a:t>their</a:t>
            </a:r>
            <a:r>
              <a:rPr lang="es-ES" sz="2400" dirty="0">
                <a:cs typeface="Arial" panose="020B0604020202020204" pitchFamily="34" charset="0"/>
              </a:rPr>
              <a:t> </a:t>
            </a:r>
            <a:r>
              <a:rPr lang="es-ES" sz="2400" dirty="0" err="1">
                <a:cs typeface="Arial" panose="020B0604020202020204" pitchFamily="34" charset="0"/>
              </a:rPr>
              <a:t>preferences</a:t>
            </a:r>
            <a:r>
              <a:rPr lang="es-ES" sz="2400" dirty="0">
                <a:cs typeface="Arial" panose="020B0604020202020204" pitchFamily="34" charset="0"/>
              </a:rPr>
              <a:t>, </a:t>
            </a:r>
            <a:r>
              <a:rPr lang="es-ES" sz="2400" dirty="0" err="1">
                <a:cs typeface="Arial" panose="020B0604020202020204" pitchFamily="34" charset="0"/>
              </a:rPr>
              <a:t>interests</a:t>
            </a:r>
            <a:r>
              <a:rPr lang="es-ES" sz="2400" dirty="0">
                <a:cs typeface="Arial" panose="020B0604020202020204" pitchFamily="34" charset="0"/>
              </a:rPr>
              <a:t>, </a:t>
            </a:r>
            <a:r>
              <a:rPr lang="es-ES" sz="2400" dirty="0" err="1">
                <a:cs typeface="Arial" panose="020B0604020202020204" pitchFamily="34" charset="0"/>
              </a:rPr>
              <a:t>needs</a:t>
            </a:r>
            <a:r>
              <a:rPr lang="es-ES" sz="2400" dirty="0">
                <a:cs typeface="Arial" panose="020B0604020202020204" pitchFamily="34" charset="0"/>
              </a:rPr>
              <a:t>, </a:t>
            </a:r>
            <a:r>
              <a:rPr lang="es-ES" sz="2400" dirty="0" err="1">
                <a:cs typeface="Arial" panose="020B0604020202020204" pitchFamily="34" charset="0"/>
              </a:rPr>
              <a:t>concerns</a:t>
            </a:r>
            <a:r>
              <a:rPr lang="es-ES" sz="2400" dirty="0">
                <a:cs typeface="Arial" panose="020B0604020202020204" pitchFamily="34" charset="0"/>
              </a:rPr>
              <a:t>, </a:t>
            </a:r>
            <a:r>
              <a:rPr lang="es-ES" sz="2400" dirty="0" err="1">
                <a:cs typeface="Arial" panose="020B0604020202020204" pitchFamily="34" charset="0"/>
              </a:rPr>
              <a:t>fears</a:t>
            </a:r>
            <a:r>
              <a:rPr lang="es-ES" sz="2400" dirty="0">
                <a:cs typeface="Arial" panose="020B0604020202020204" pitchFamily="34" charset="0"/>
              </a:rPr>
              <a:t>, </a:t>
            </a:r>
            <a:r>
              <a:rPr lang="es-ES" sz="2400" dirty="0" err="1">
                <a:cs typeface="Arial" panose="020B0604020202020204" pitchFamily="34" charset="0"/>
              </a:rPr>
              <a:t>challenges</a:t>
            </a:r>
            <a:r>
              <a:rPr lang="es-ES" sz="2400" dirty="0">
                <a:cs typeface="Arial" panose="020B0604020202020204" pitchFamily="34" charset="0"/>
              </a:rPr>
              <a:t>, </a:t>
            </a:r>
            <a:r>
              <a:rPr lang="es-ES" sz="2400" dirty="0" err="1">
                <a:cs typeface="Arial" panose="020B0604020202020204" pitchFamily="34" charset="0"/>
              </a:rPr>
              <a:t>circumstances</a:t>
            </a:r>
            <a:r>
              <a:rPr lang="es-ES" sz="2400" dirty="0">
                <a:cs typeface="Arial" panose="020B0604020202020204" pitchFamily="34" charset="0"/>
              </a:rPr>
              <a:t>, </a:t>
            </a:r>
            <a:r>
              <a:rPr lang="es-ES" sz="2400" dirty="0" err="1">
                <a:cs typeface="Arial" panose="020B0604020202020204" pitchFamily="34" charset="0"/>
              </a:rPr>
              <a:t>habits</a:t>
            </a:r>
            <a:r>
              <a:rPr lang="es-ES" sz="2400" dirty="0">
                <a:cs typeface="Arial" panose="020B0604020202020204" pitchFamily="34" charset="0"/>
              </a:rPr>
              <a:t>, </a:t>
            </a:r>
            <a:r>
              <a:rPr lang="es-ES" sz="2400" dirty="0" err="1">
                <a:cs typeface="Arial" panose="020B0604020202020204" pitchFamily="34" charset="0"/>
              </a:rPr>
              <a:t>backgrounds</a:t>
            </a:r>
            <a:r>
              <a:rPr lang="es-ES" sz="2400" dirty="0">
                <a:cs typeface="Arial" panose="020B0604020202020204" pitchFamily="34" charset="0"/>
              </a:rPr>
              <a:t>, </a:t>
            </a:r>
            <a:r>
              <a:rPr lang="es-ES" sz="2400" dirty="0" err="1">
                <a:cs typeface="Arial" panose="020B0604020202020204" pitchFamily="34" charset="0"/>
              </a:rPr>
              <a:t>origins</a:t>
            </a:r>
            <a:r>
              <a:rPr lang="es-ES" sz="2400" dirty="0">
                <a:cs typeface="Arial" panose="020B0604020202020204" pitchFamily="34" charset="0"/>
              </a:rPr>
              <a:t>, </a:t>
            </a:r>
            <a:r>
              <a:rPr lang="es-ES" sz="2400" dirty="0" err="1">
                <a:cs typeface="Arial" panose="020B0604020202020204" pitchFamily="34" charset="0"/>
              </a:rPr>
              <a:t>beliefs</a:t>
            </a:r>
            <a:r>
              <a:rPr lang="es-ES" sz="2400" dirty="0">
                <a:cs typeface="Arial" panose="020B0604020202020204" pitchFamily="34" charset="0"/>
              </a:rPr>
              <a:t>…</a:t>
            </a:r>
          </a:p>
        </p:txBody>
      </p:sp>
      <p:pic>
        <p:nvPicPr>
          <p:cNvPr id="7" name="Content Placeholder 2" title="cartoon pyramid of people">
            <a:extLst>
              <a:ext uri="{FF2B5EF4-FFF2-40B4-BE49-F238E27FC236}">
                <a16:creationId xmlns:a16="http://schemas.microsoft.com/office/drawing/2014/main" id="{94AEDEDB-A447-C931-55C6-C0AD650C7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7565" y="1110255"/>
            <a:ext cx="4176464" cy="376853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advTm="16628"/>
    </mc:Choice>
    <mc:Fallback xmlns="">
      <p:transition spd="slow" advClick="0" advTm="1662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404664"/>
            <a:ext cx="10515600" cy="578842"/>
          </a:xfrm>
        </p:spPr>
        <p:txBody>
          <a:bodyPr>
            <a:noAutofit/>
          </a:bodyPr>
          <a:lstStyle/>
          <a:p>
            <a:r>
              <a:rPr lang="en-GB" dirty="0">
                <a:solidFill>
                  <a:srgbClr val="16818D"/>
                </a:solidFill>
                <a:latin typeface="+mn-lt"/>
              </a:rPr>
              <a:t>Know your audiences</a:t>
            </a:r>
          </a:p>
        </p:txBody>
      </p:sp>
      <p:sp>
        <p:nvSpPr>
          <p:cNvPr id="22531" name="Rectangle 3"/>
          <p:cNvSpPr>
            <a:spLocks noGrp="1" noChangeArrowheads="1"/>
          </p:cNvSpPr>
          <p:nvPr>
            <p:ph sz="half" idx="1"/>
          </p:nvPr>
        </p:nvSpPr>
        <p:spPr>
          <a:xfrm>
            <a:off x="839416" y="1368968"/>
            <a:ext cx="5698149" cy="5268245"/>
          </a:xfrm>
        </p:spPr>
        <p:txBody>
          <a:bodyPr>
            <a:normAutofit/>
          </a:bodyPr>
          <a:lstStyle/>
          <a:p>
            <a:pPr marL="0" indent="0" fontAlgn="base">
              <a:lnSpc>
                <a:spcPct val="100000"/>
              </a:lnSpc>
              <a:spcBef>
                <a:spcPct val="30000"/>
              </a:spcBef>
              <a:spcAft>
                <a:spcPct val="0"/>
              </a:spcAft>
              <a:buNone/>
              <a:defRPr/>
            </a:pPr>
            <a:r>
              <a:rPr lang="en-GB" dirty="0">
                <a:cs typeface="Arial" panose="020B0604020202020204" pitchFamily="34" charset="0"/>
              </a:rPr>
              <a:t>Understanding these aspects of your different audiences is called </a:t>
            </a:r>
            <a:r>
              <a:rPr lang="en-GB" sz="2800" dirty="0">
                <a:cs typeface="Arial" panose="020B0604020202020204" pitchFamily="34" charset="0"/>
              </a:rPr>
              <a:t>‘audience segmentation’ in social marketing</a:t>
            </a:r>
            <a:r>
              <a:rPr lang="en-GB" dirty="0">
                <a:cs typeface="Arial" panose="020B0604020202020204" pitchFamily="34" charset="0"/>
              </a:rPr>
              <a:t>, and market analysis in energy work. </a:t>
            </a:r>
            <a:endParaRPr lang="es-ES" dirty="0">
              <a:cs typeface="Arial" panose="020B0604020202020204" pitchFamily="34" charset="0"/>
            </a:endParaRPr>
          </a:p>
        </p:txBody>
      </p:sp>
      <p:pic>
        <p:nvPicPr>
          <p:cNvPr id="3" name="Content Placeholder 2" title="cartoon pyramid of peopl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37565" y="1110255"/>
            <a:ext cx="4176464" cy="3768531"/>
          </a:xfrm>
        </p:spPr>
      </p:pic>
      <p:sp>
        <p:nvSpPr>
          <p:cNvPr id="6" name="Text Box 6" descr="Geographic&#10;Demographic&#10;Physical/medical &#10;Psychographic&#10;Attitudinal&#10;Behavioural" title="List of audeince segmentation ">
            <a:extLst>
              <a:ext uri="{FF2B5EF4-FFF2-40B4-BE49-F238E27FC236}">
                <a16:creationId xmlns:a16="http://schemas.microsoft.com/office/drawing/2014/main" id="{AFBFD34D-9804-8C02-1D68-B509E5D01348}"/>
              </a:ext>
            </a:extLst>
          </p:cNvPr>
          <p:cNvSpPr txBox="1">
            <a:spLocks noChangeArrowheads="1"/>
          </p:cNvSpPr>
          <p:nvPr/>
        </p:nvSpPr>
        <p:spPr bwMode="auto">
          <a:xfrm>
            <a:off x="1805771" y="3775680"/>
            <a:ext cx="3511753" cy="2677656"/>
          </a:xfrm>
          <a:prstGeom prst="rect">
            <a:avLst/>
          </a:prstGeom>
          <a:solidFill>
            <a:schemeClr val="accent1"/>
          </a:solidFill>
          <a:ln w="9525">
            <a:noFill/>
            <a:miter lim="800000"/>
            <a:headEnd/>
            <a:tailEnd/>
          </a:ln>
        </p:spPr>
        <p:txBody>
          <a:bodyPr wrap="square">
            <a:spAutoFit/>
          </a:bodyPr>
          <a:lstStyle/>
          <a:p>
            <a:pPr eaLnBrk="0" hangingPunct="0"/>
            <a:r>
              <a:rPr lang="en-GB" sz="2400" b="1" dirty="0">
                <a:solidFill>
                  <a:schemeClr val="bg1"/>
                </a:solidFill>
                <a:latin typeface="+mj-lt"/>
              </a:rPr>
              <a:t>Segmentations</a:t>
            </a:r>
          </a:p>
          <a:p>
            <a:pPr marL="342900" indent="-342900" eaLnBrk="0" hangingPunct="0">
              <a:buFont typeface="Arial" panose="020B0604020202020204" pitchFamily="34" charset="0"/>
              <a:buChar char="•"/>
            </a:pPr>
            <a:r>
              <a:rPr lang="en-GB" sz="2400" dirty="0">
                <a:solidFill>
                  <a:schemeClr val="bg1"/>
                </a:solidFill>
                <a:latin typeface="+mj-lt"/>
              </a:rPr>
              <a:t>Geographic</a:t>
            </a:r>
          </a:p>
          <a:p>
            <a:pPr marL="342900" indent="-342900" eaLnBrk="0" hangingPunct="0">
              <a:buFont typeface="Arial" panose="020B0604020202020204" pitchFamily="34" charset="0"/>
              <a:buChar char="•"/>
            </a:pPr>
            <a:r>
              <a:rPr lang="en-GB" sz="2400" dirty="0">
                <a:solidFill>
                  <a:schemeClr val="bg1"/>
                </a:solidFill>
                <a:latin typeface="+mj-lt"/>
              </a:rPr>
              <a:t>Demographic</a:t>
            </a:r>
          </a:p>
          <a:p>
            <a:pPr marL="342900" indent="-342900" eaLnBrk="0" hangingPunct="0">
              <a:buFont typeface="Arial" panose="020B0604020202020204" pitchFamily="34" charset="0"/>
              <a:buChar char="•"/>
            </a:pPr>
            <a:r>
              <a:rPr lang="en-GB" sz="2400" dirty="0">
                <a:solidFill>
                  <a:schemeClr val="bg1"/>
                </a:solidFill>
                <a:latin typeface="+mj-lt"/>
              </a:rPr>
              <a:t>Physical/medical </a:t>
            </a:r>
          </a:p>
          <a:p>
            <a:pPr marL="342900" indent="-342900" eaLnBrk="0" hangingPunct="0">
              <a:buFont typeface="Arial" panose="020B0604020202020204" pitchFamily="34" charset="0"/>
              <a:buChar char="•"/>
            </a:pPr>
            <a:r>
              <a:rPr lang="en-GB" sz="2400" dirty="0">
                <a:solidFill>
                  <a:schemeClr val="bg1"/>
                </a:solidFill>
                <a:latin typeface="+mj-lt"/>
              </a:rPr>
              <a:t>Psychographic</a:t>
            </a:r>
          </a:p>
          <a:p>
            <a:pPr marL="342900" indent="-342900" eaLnBrk="0" hangingPunct="0">
              <a:buFont typeface="Arial" panose="020B0604020202020204" pitchFamily="34" charset="0"/>
              <a:buChar char="•"/>
            </a:pPr>
            <a:r>
              <a:rPr lang="en-GB" sz="2400" dirty="0">
                <a:solidFill>
                  <a:schemeClr val="bg1"/>
                </a:solidFill>
                <a:latin typeface="+mj-lt"/>
              </a:rPr>
              <a:t>Attitudinal</a:t>
            </a:r>
          </a:p>
          <a:p>
            <a:pPr marL="342900" indent="-342900" eaLnBrk="0" hangingPunct="0">
              <a:buFont typeface="Arial" panose="020B0604020202020204" pitchFamily="34" charset="0"/>
              <a:buChar char="•"/>
            </a:pPr>
            <a:r>
              <a:rPr lang="en-GB" sz="2400" dirty="0">
                <a:solidFill>
                  <a:schemeClr val="bg1"/>
                </a:solidFill>
                <a:latin typeface="+mj-lt"/>
              </a:rPr>
              <a:t>Behavioural</a:t>
            </a:r>
          </a:p>
        </p:txBody>
      </p:sp>
      <p:cxnSp>
        <p:nvCxnSpPr>
          <p:cNvPr id="9" name="Straight Connector 8">
            <a:extLst>
              <a:ext uri="{FF2B5EF4-FFF2-40B4-BE49-F238E27FC236}">
                <a16:creationId xmlns:a16="http://schemas.microsoft.com/office/drawing/2014/main" id="{BFCC536B-E0B1-F883-E852-2089F63B3991}"/>
              </a:ext>
            </a:extLst>
          </p:cNvPr>
          <p:cNvCxnSpPr/>
          <p:nvPr/>
        </p:nvCxnSpPr>
        <p:spPr>
          <a:xfrm>
            <a:off x="5317524" y="4757351"/>
            <a:ext cx="1296000" cy="0"/>
          </a:xfrm>
          <a:prstGeom prst="line">
            <a:avLst/>
          </a:prstGeom>
          <a:ln w="3810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69994147"/>
      </p:ext>
    </p:extLst>
  </p:cSld>
  <p:clrMapOvr>
    <a:masterClrMapping/>
  </p:clrMapOvr>
  <mc:AlternateContent xmlns:mc="http://schemas.openxmlformats.org/markup-compatibility/2006" xmlns:p14="http://schemas.microsoft.com/office/powerpoint/2010/main">
    <mc:Choice Requires="p14">
      <p:transition spd="slow" p14:dur="2000" advClick="0" advTm="11587"/>
    </mc:Choice>
    <mc:Fallback xmlns="">
      <p:transition spd="slow" advClick="0" advTm="1158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3AB6B-650C-BE57-6E2F-EC63F423C8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685303-E835-2287-6B90-4ED927BCE98C}"/>
              </a:ext>
            </a:extLst>
          </p:cNvPr>
          <p:cNvSpPr>
            <a:spLocks noGrp="1"/>
          </p:cNvSpPr>
          <p:nvPr>
            <p:ph type="title"/>
          </p:nvPr>
        </p:nvSpPr>
        <p:spPr>
          <a:xfrm>
            <a:off x="585594" y="313545"/>
            <a:ext cx="10515600" cy="578842"/>
          </a:xfrm>
        </p:spPr>
        <p:txBody>
          <a:bodyPr>
            <a:noAutofit/>
          </a:bodyPr>
          <a:lstStyle/>
          <a:p>
            <a:r>
              <a:rPr lang="en-GB" sz="3600" dirty="0">
                <a:solidFill>
                  <a:srgbClr val="16818D"/>
                </a:solidFill>
                <a:latin typeface="+mn-lt"/>
              </a:rPr>
              <a:t>Audience Agency – Audience Spectrum</a:t>
            </a:r>
          </a:p>
        </p:txBody>
      </p:sp>
      <p:pic>
        <p:nvPicPr>
          <p:cNvPr id="5" name="Picture 4">
            <a:extLst>
              <a:ext uri="{FF2B5EF4-FFF2-40B4-BE49-F238E27FC236}">
                <a16:creationId xmlns:a16="http://schemas.microsoft.com/office/drawing/2014/main" id="{8EBA535A-70B5-7091-4516-4C2C3028AA2B}"/>
              </a:ext>
            </a:extLst>
          </p:cNvPr>
          <p:cNvPicPr>
            <a:picLocks noChangeAspect="1"/>
          </p:cNvPicPr>
          <p:nvPr/>
        </p:nvPicPr>
        <p:blipFill>
          <a:blip r:embed="rId4"/>
          <a:srcRect l="7607" t="30477" r="8096" b="8952"/>
          <a:stretch/>
        </p:blipFill>
        <p:spPr>
          <a:xfrm>
            <a:off x="585594" y="1201783"/>
            <a:ext cx="11020811" cy="4454434"/>
          </a:xfrm>
          <a:prstGeom prst="rect">
            <a:avLst/>
          </a:prstGeom>
        </p:spPr>
      </p:pic>
      <p:sp>
        <p:nvSpPr>
          <p:cNvPr id="7" name="TextBox 6">
            <a:extLst>
              <a:ext uri="{FF2B5EF4-FFF2-40B4-BE49-F238E27FC236}">
                <a16:creationId xmlns:a16="http://schemas.microsoft.com/office/drawing/2014/main" id="{0F8F6CFE-6E0A-8A4A-E141-B3DF22539BC5}"/>
              </a:ext>
            </a:extLst>
          </p:cNvPr>
          <p:cNvSpPr txBox="1"/>
          <p:nvPr/>
        </p:nvSpPr>
        <p:spPr>
          <a:xfrm>
            <a:off x="761999" y="5965613"/>
            <a:ext cx="6093912" cy="369332"/>
          </a:xfrm>
          <a:prstGeom prst="rect">
            <a:avLst/>
          </a:prstGeom>
          <a:noFill/>
        </p:spPr>
        <p:txBody>
          <a:bodyPr wrap="square">
            <a:spAutoFit/>
          </a:bodyPr>
          <a:lstStyle/>
          <a:p>
            <a:r>
              <a:rPr lang="en-GB" dirty="0">
                <a:hlinkClick r:id="rId5"/>
              </a:rPr>
              <a:t>Audience Spectrum | The Audience Agency</a:t>
            </a:r>
            <a:endParaRPr lang="en-GB" dirty="0"/>
          </a:p>
        </p:txBody>
      </p:sp>
    </p:spTree>
    <p:custDataLst>
      <p:tags r:id="rId1"/>
    </p:custDataLst>
    <p:extLst>
      <p:ext uri="{BB962C8B-B14F-4D97-AF65-F5344CB8AC3E}">
        <p14:creationId xmlns:p14="http://schemas.microsoft.com/office/powerpoint/2010/main" val="1712068802"/>
      </p:ext>
    </p:extLst>
  </p:cSld>
  <p:clrMapOvr>
    <a:masterClrMapping/>
  </p:clrMapOvr>
  <mc:AlternateContent xmlns:mc="http://schemas.openxmlformats.org/markup-compatibility/2006" xmlns:p14="http://schemas.microsoft.com/office/powerpoint/2010/main">
    <mc:Choice Requires="p14">
      <p:transition spd="slow" p14:dur="2000" advClick="0" advTm="11587"/>
    </mc:Choice>
    <mc:Fallback xmlns="">
      <p:transition spd="slow" advClick="0" advTm="1158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264964"/>
            <a:ext cx="10515600" cy="578842"/>
          </a:xfrm>
        </p:spPr>
        <p:txBody>
          <a:bodyPr>
            <a:noAutofit/>
          </a:bodyPr>
          <a:lstStyle/>
          <a:p>
            <a:r>
              <a:rPr lang="en-GB" sz="3600" dirty="0">
                <a:solidFill>
                  <a:srgbClr val="16818D"/>
                </a:solidFill>
                <a:latin typeface="+mn-lt"/>
              </a:rPr>
              <a:t>Global Warming’s Six Americas</a:t>
            </a:r>
          </a:p>
        </p:txBody>
      </p:sp>
      <p:pic>
        <p:nvPicPr>
          <p:cNvPr id="2050" name="Picture 2" descr="6 Americas Cartoons Slide">
            <a:extLst>
              <a:ext uri="{FF2B5EF4-FFF2-40B4-BE49-F238E27FC236}">
                <a16:creationId xmlns:a16="http://schemas.microsoft.com/office/drawing/2014/main" id="{70B4083B-8940-4FF7-F1E9-66664EA47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1929" y="869206"/>
            <a:ext cx="9090211" cy="56602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33155ED-21C5-8DD4-05D9-5C0DBB40D165}"/>
              </a:ext>
            </a:extLst>
          </p:cNvPr>
          <p:cNvSpPr txBox="1"/>
          <p:nvPr/>
        </p:nvSpPr>
        <p:spPr>
          <a:xfrm>
            <a:off x="9381615" y="6488668"/>
            <a:ext cx="6098240" cy="369332"/>
          </a:xfrm>
          <a:prstGeom prst="rect">
            <a:avLst/>
          </a:prstGeom>
          <a:noFill/>
        </p:spPr>
        <p:txBody>
          <a:bodyPr wrap="square">
            <a:spAutoFit/>
          </a:bodyPr>
          <a:lstStyle/>
          <a:p>
            <a:r>
              <a:rPr lang="en-GB" b="0" i="1" dirty="0">
                <a:solidFill>
                  <a:srgbClr val="000000"/>
                </a:solidFill>
                <a:effectLst/>
              </a:rPr>
              <a:t>Artwork by Michael Sloan</a:t>
            </a:r>
            <a:endParaRPr lang="en-GB" dirty="0"/>
          </a:p>
        </p:txBody>
      </p:sp>
      <p:sp>
        <p:nvSpPr>
          <p:cNvPr id="13" name="TextBox 12">
            <a:extLst>
              <a:ext uri="{FF2B5EF4-FFF2-40B4-BE49-F238E27FC236}">
                <a16:creationId xmlns:a16="http://schemas.microsoft.com/office/drawing/2014/main" id="{1D852AF0-88C6-48F1-9EE6-AE3112565184}"/>
              </a:ext>
            </a:extLst>
          </p:cNvPr>
          <p:cNvSpPr txBox="1"/>
          <p:nvPr/>
        </p:nvSpPr>
        <p:spPr>
          <a:xfrm>
            <a:off x="177800" y="6463268"/>
            <a:ext cx="10277475" cy="369332"/>
          </a:xfrm>
          <a:prstGeom prst="rect">
            <a:avLst/>
          </a:prstGeom>
          <a:noFill/>
        </p:spPr>
        <p:txBody>
          <a:bodyPr wrap="square">
            <a:spAutoFit/>
          </a:bodyPr>
          <a:lstStyle/>
          <a:p>
            <a:r>
              <a:rPr lang="en-GB" dirty="0">
                <a:hlinkClick r:id="rId5"/>
              </a:rPr>
              <a:t>Global Warming's Six Americas - Yale Program on Climate Change Communication</a:t>
            </a:r>
            <a:endParaRPr lang="en-GB" dirty="0"/>
          </a:p>
        </p:txBody>
      </p:sp>
    </p:spTree>
    <p:custDataLst>
      <p:tags r:id="rId1"/>
    </p:custDataLst>
    <p:extLst>
      <p:ext uri="{BB962C8B-B14F-4D97-AF65-F5344CB8AC3E}">
        <p14:creationId xmlns:p14="http://schemas.microsoft.com/office/powerpoint/2010/main" val="566780729"/>
      </p:ext>
    </p:extLst>
  </p:cSld>
  <p:clrMapOvr>
    <a:masterClrMapping/>
  </p:clrMapOvr>
  <mc:AlternateContent xmlns:mc="http://schemas.openxmlformats.org/markup-compatibility/2006" xmlns:p14="http://schemas.microsoft.com/office/powerpoint/2010/main">
    <mc:Choice Requires="p14">
      <p:transition spd="slow" p14:dur="2000" advClick="0" advTm="11587"/>
    </mc:Choice>
    <mc:Fallback xmlns="">
      <p:transition spd="slow" advClick="0" advTm="1158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81253-660C-E7DF-062A-5E5D0AF84A0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057C48D-5B5C-9D59-F1E2-3FBF2E6B3764}"/>
              </a:ext>
            </a:extLst>
          </p:cNvPr>
          <p:cNvSpPr>
            <a:spLocks noGrp="1"/>
          </p:cNvSpPr>
          <p:nvPr>
            <p:ph type="title"/>
          </p:nvPr>
        </p:nvSpPr>
        <p:spPr>
          <a:xfrm>
            <a:off x="762000" y="264964"/>
            <a:ext cx="10515600" cy="578842"/>
          </a:xfrm>
        </p:spPr>
        <p:txBody>
          <a:bodyPr>
            <a:noAutofit/>
          </a:bodyPr>
          <a:lstStyle/>
          <a:p>
            <a:r>
              <a:rPr lang="en-GB" sz="3600" dirty="0">
                <a:solidFill>
                  <a:srgbClr val="16818D"/>
                </a:solidFill>
                <a:latin typeface="+mn-lt"/>
              </a:rPr>
              <a:t>Plymouth Energy Community </a:t>
            </a:r>
          </a:p>
        </p:txBody>
      </p:sp>
      <p:sp>
        <p:nvSpPr>
          <p:cNvPr id="13" name="TextBox 12">
            <a:extLst>
              <a:ext uri="{FF2B5EF4-FFF2-40B4-BE49-F238E27FC236}">
                <a16:creationId xmlns:a16="http://schemas.microsoft.com/office/drawing/2014/main" id="{3A30D46A-59E3-9711-7C30-B1350E0EBD71}"/>
              </a:ext>
            </a:extLst>
          </p:cNvPr>
          <p:cNvSpPr txBox="1"/>
          <p:nvPr/>
        </p:nvSpPr>
        <p:spPr>
          <a:xfrm>
            <a:off x="0" y="6043411"/>
            <a:ext cx="10277475" cy="646331"/>
          </a:xfrm>
          <a:prstGeom prst="rect">
            <a:avLst/>
          </a:prstGeom>
          <a:noFill/>
        </p:spPr>
        <p:txBody>
          <a:bodyPr wrap="square">
            <a:spAutoFit/>
          </a:bodyPr>
          <a:lstStyle/>
          <a:p>
            <a:pPr lvl="2"/>
            <a:r>
              <a:rPr lang="en-GB" dirty="0">
                <a:hlinkClick r:id="rId4"/>
              </a:rPr>
              <a:t>Plymouth Energy Community (PEC) | Understanding our retrofit clients</a:t>
            </a:r>
            <a:endParaRPr lang="en-GB" dirty="0"/>
          </a:p>
          <a:p>
            <a:pPr lvl="2"/>
            <a:r>
              <a:rPr lang="en-GB" dirty="0">
                <a:hlinkClick r:id="rId5"/>
              </a:rPr>
              <a:t>FSWRC_MarketingMessagingToolkit_20240426 (svdcdn.com)</a:t>
            </a:r>
            <a:endParaRPr lang="en-GB" dirty="0"/>
          </a:p>
        </p:txBody>
      </p:sp>
      <p:pic>
        <p:nvPicPr>
          <p:cNvPr id="2" name="Picture 1" descr="A group of people with a dog&#10;&#10;Description automatically generated">
            <a:extLst>
              <a:ext uri="{FF2B5EF4-FFF2-40B4-BE49-F238E27FC236}">
                <a16:creationId xmlns:a16="http://schemas.microsoft.com/office/drawing/2014/main" id="{353CFF55-4E6E-FBBD-38D5-AAEC3EF9A0CF}"/>
              </a:ext>
            </a:extLst>
          </p:cNvPr>
          <p:cNvPicPr>
            <a:picLocks noChangeAspect="1"/>
          </p:cNvPicPr>
          <p:nvPr/>
        </p:nvPicPr>
        <p:blipFill>
          <a:blip r:embed="rId6"/>
          <a:stretch>
            <a:fillRect/>
          </a:stretch>
        </p:blipFill>
        <p:spPr>
          <a:xfrm>
            <a:off x="4120578" y="1275374"/>
            <a:ext cx="2965097" cy="1996868"/>
          </a:xfrm>
          <a:prstGeom prst="rect">
            <a:avLst/>
          </a:prstGeom>
        </p:spPr>
      </p:pic>
      <p:grpSp>
        <p:nvGrpSpPr>
          <p:cNvPr id="3" name="Group 2">
            <a:extLst>
              <a:ext uri="{FF2B5EF4-FFF2-40B4-BE49-F238E27FC236}">
                <a16:creationId xmlns:a16="http://schemas.microsoft.com/office/drawing/2014/main" id="{E3218AF7-0389-D808-B6D4-7F58D5F311A0}"/>
              </a:ext>
            </a:extLst>
          </p:cNvPr>
          <p:cNvGrpSpPr/>
          <p:nvPr/>
        </p:nvGrpSpPr>
        <p:grpSpPr>
          <a:xfrm>
            <a:off x="897618" y="1275374"/>
            <a:ext cx="3223756" cy="1996332"/>
            <a:chOff x="832304" y="1677081"/>
            <a:chExt cx="4286250" cy="3201534"/>
          </a:xfrm>
        </p:grpSpPr>
        <p:pic>
          <p:nvPicPr>
            <p:cNvPr id="5" name="Picture 4">
              <a:extLst>
                <a:ext uri="{FF2B5EF4-FFF2-40B4-BE49-F238E27FC236}">
                  <a16:creationId xmlns:a16="http://schemas.microsoft.com/office/drawing/2014/main" id="{2E5BB4F6-603D-CF6C-421B-D9D605F34E35}"/>
                </a:ext>
              </a:extLst>
            </p:cNvPr>
            <p:cNvPicPr>
              <a:picLocks noChangeAspect="1"/>
            </p:cNvPicPr>
            <p:nvPr/>
          </p:nvPicPr>
          <p:blipFill>
            <a:blip r:embed="rId7"/>
            <a:stretch>
              <a:fillRect/>
            </a:stretch>
          </p:blipFill>
          <p:spPr>
            <a:xfrm>
              <a:off x="832304" y="1677081"/>
              <a:ext cx="4286250" cy="1762125"/>
            </a:xfrm>
            <a:prstGeom prst="rect">
              <a:avLst/>
            </a:prstGeom>
          </p:spPr>
        </p:pic>
        <p:pic>
          <p:nvPicPr>
            <p:cNvPr id="6" name="Picture 5" descr="A close-up of a white background&#10;&#10;Description automatically generated">
              <a:extLst>
                <a:ext uri="{FF2B5EF4-FFF2-40B4-BE49-F238E27FC236}">
                  <a16:creationId xmlns:a16="http://schemas.microsoft.com/office/drawing/2014/main" id="{ACF45AFB-846F-EB69-4789-C957A2E1A973}"/>
                </a:ext>
              </a:extLst>
            </p:cNvPr>
            <p:cNvPicPr>
              <a:picLocks noChangeAspect="1"/>
            </p:cNvPicPr>
            <p:nvPr/>
          </p:nvPicPr>
          <p:blipFill>
            <a:blip r:embed="rId8"/>
            <a:stretch>
              <a:fillRect/>
            </a:stretch>
          </p:blipFill>
          <p:spPr>
            <a:xfrm>
              <a:off x="845458" y="3430815"/>
              <a:ext cx="4272038" cy="1447800"/>
            </a:xfrm>
            <a:prstGeom prst="rect">
              <a:avLst/>
            </a:prstGeom>
          </p:spPr>
        </p:pic>
      </p:grpSp>
      <p:pic>
        <p:nvPicPr>
          <p:cNvPr id="10" name="Picture 9" descr="A screenshot of a person with her arms crossed&#10;&#10;Description automatically generated">
            <a:extLst>
              <a:ext uri="{FF2B5EF4-FFF2-40B4-BE49-F238E27FC236}">
                <a16:creationId xmlns:a16="http://schemas.microsoft.com/office/drawing/2014/main" id="{0C821302-6269-AB60-9F67-65661C11BDF9}"/>
              </a:ext>
            </a:extLst>
          </p:cNvPr>
          <p:cNvPicPr>
            <a:picLocks noChangeAspect="1"/>
          </p:cNvPicPr>
          <p:nvPr/>
        </p:nvPicPr>
        <p:blipFill>
          <a:blip r:embed="rId9"/>
          <a:stretch>
            <a:fillRect/>
          </a:stretch>
        </p:blipFill>
        <p:spPr>
          <a:xfrm>
            <a:off x="3680749" y="3359630"/>
            <a:ext cx="3404925" cy="2599517"/>
          </a:xfrm>
          <a:prstGeom prst="rect">
            <a:avLst/>
          </a:prstGeom>
        </p:spPr>
      </p:pic>
      <p:pic>
        <p:nvPicPr>
          <p:cNvPr id="12" name="Picture 11" descr="A close-up of a white background&#10;&#10;Description automatically generated">
            <a:extLst>
              <a:ext uri="{FF2B5EF4-FFF2-40B4-BE49-F238E27FC236}">
                <a16:creationId xmlns:a16="http://schemas.microsoft.com/office/drawing/2014/main" id="{AE36A41F-BC28-B00D-5C26-7666484D39E2}"/>
              </a:ext>
            </a:extLst>
          </p:cNvPr>
          <p:cNvPicPr>
            <a:picLocks noChangeAspect="1"/>
          </p:cNvPicPr>
          <p:nvPr/>
        </p:nvPicPr>
        <p:blipFill>
          <a:blip r:embed="rId10"/>
          <a:stretch>
            <a:fillRect/>
          </a:stretch>
        </p:blipFill>
        <p:spPr>
          <a:xfrm>
            <a:off x="905558" y="3355952"/>
            <a:ext cx="3223755" cy="1241435"/>
          </a:xfrm>
          <a:prstGeom prst="rect">
            <a:avLst/>
          </a:prstGeom>
        </p:spPr>
      </p:pic>
      <p:pic>
        <p:nvPicPr>
          <p:cNvPr id="14" name="Picture 13" descr="A blue text on a white background&#10;&#10;Description automatically generated">
            <a:extLst>
              <a:ext uri="{FF2B5EF4-FFF2-40B4-BE49-F238E27FC236}">
                <a16:creationId xmlns:a16="http://schemas.microsoft.com/office/drawing/2014/main" id="{74F30210-3EDA-F8E7-9E0F-B5F3B3D8AC02}"/>
              </a:ext>
            </a:extLst>
          </p:cNvPr>
          <p:cNvPicPr>
            <a:picLocks noChangeAspect="1"/>
          </p:cNvPicPr>
          <p:nvPr/>
        </p:nvPicPr>
        <p:blipFill>
          <a:blip r:embed="rId11"/>
          <a:stretch>
            <a:fillRect/>
          </a:stretch>
        </p:blipFill>
        <p:spPr>
          <a:xfrm>
            <a:off x="905558" y="4579814"/>
            <a:ext cx="3215020" cy="1379333"/>
          </a:xfrm>
          <a:prstGeom prst="rect">
            <a:avLst/>
          </a:prstGeom>
        </p:spPr>
      </p:pic>
      <p:pic>
        <p:nvPicPr>
          <p:cNvPr id="15" name="Picture 14" descr="A white background with blue text&#10;&#10;Description automatically generated">
            <a:extLst>
              <a:ext uri="{FF2B5EF4-FFF2-40B4-BE49-F238E27FC236}">
                <a16:creationId xmlns:a16="http://schemas.microsoft.com/office/drawing/2014/main" id="{5E3F30F6-86B0-1CA7-017F-9C0D2B5E0C96}"/>
              </a:ext>
            </a:extLst>
          </p:cNvPr>
          <p:cNvPicPr>
            <a:picLocks noChangeAspect="1"/>
          </p:cNvPicPr>
          <p:nvPr/>
        </p:nvPicPr>
        <p:blipFill>
          <a:blip r:embed="rId12"/>
          <a:srcRect r="7519"/>
          <a:stretch/>
        </p:blipFill>
        <p:spPr>
          <a:xfrm>
            <a:off x="7577589" y="1275374"/>
            <a:ext cx="3980224" cy="1686247"/>
          </a:xfrm>
          <a:prstGeom prst="rect">
            <a:avLst/>
          </a:prstGeom>
        </p:spPr>
      </p:pic>
      <p:pic>
        <p:nvPicPr>
          <p:cNvPr id="16" name="Picture 15" descr="A group of people sitting on a couch looking at a computer&#10;&#10;Description automatically generated">
            <a:extLst>
              <a:ext uri="{FF2B5EF4-FFF2-40B4-BE49-F238E27FC236}">
                <a16:creationId xmlns:a16="http://schemas.microsoft.com/office/drawing/2014/main" id="{3E29F186-C042-94AD-A884-841B9C6A9C36}"/>
              </a:ext>
            </a:extLst>
          </p:cNvPr>
          <p:cNvPicPr>
            <a:picLocks noChangeAspect="1"/>
          </p:cNvPicPr>
          <p:nvPr/>
        </p:nvPicPr>
        <p:blipFill>
          <a:blip r:embed="rId13"/>
          <a:stretch>
            <a:fillRect/>
          </a:stretch>
        </p:blipFill>
        <p:spPr>
          <a:xfrm>
            <a:off x="7577589" y="2961621"/>
            <a:ext cx="3980224" cy="2738347"/>
          </a:xfrm>
          <a:prstGeom prst="rect">
            <a:avLst/>
          </a:prstGeom>
        </p:spPr>
      </p:pic>
    </p:spTree>
    <p:custDataLst>
      <p:tags r:id="rId1"/>
    </p:custDataLst>
    <p:extLst>
      <p:ext uri="{BB962C8B-B14F-4D97-AF65-F5344CB8AC3E}">
        <p14:creationId xmlns:p14="http://schemas.microsoft.com/office/powerpoint/2010/main" val="2433473904"/>
      </p:ext>
    </p:extLst>
  </p:cSld>
  <p:clrMapOvr>
    <a:masterClrMapping/>
  </p:clrMapOvr>
  <mc:AlternateContent xmlns:mc="http://schemas.openxmlformats.org/markup-compatibility/2006" xmlns:p14="http://schemas.microsoft.com/office/powerpoint/2010/main">
    <mc:Choice Requires="p14">
      <p:transition spd="slow" p14:dur="2000" advClick="0" advTm="11587"/>
    </mc:Choice>
    <mc:Fallback xmlns="">
      <p:transition spd="slow" advClick="0" advTm="1158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762826-7B1B-49C7-A122-0D7AA83B294A}"/>
              </a:ext>
            </a:extLst>
          </p:cNvPr>
          <p:cNvSpPr>
            <a:spLocks noGrp="1"/>
          </p:cNvSpPr>
          <p:nvPr>
            <p:ph type="title"/>
          </p:nvPr>
        </p:nvSpPr>
        <p:spPr>
          <a:xfrm>
            <a:off x="547110" y="440081"/>
            <a:ext cx="3571810" cy="3573516"/>
          </a:xfrm>
        </p:spPr>
        <p:txBody>
          <a:bodyPr vert="horz" lIns="91440" tIns="45720" rIns="91440" bIns="45720" rtlCol="0" anchor="b">
            <a:normAutofit/>
          </a:bodyPr>
          <a:lstStyle/>
          <a:p>
            <a:r>
              <a:rPr lang="en-US" sz="4100" kern="1200" dirty="0">
                <a:solidFill>
                  <a:srgbClr val="009999"/>
                </a:solidFill>
                <a:latin typeface="+mj-lt"/>
                <a:ea typeface="+mj-ea"/>
                <a:cs typeface="+mj-cs"/>
              </a:rPr>
              <a:t>Britain Talks Climate</a:t>
            </a:r>
          </a:p>
        </p:txBody>
      </p:sp>
      <p:pic>
        <p:nvPicPr>
          <p:cNvPr id="2" name="Picture 1" descr="Chart&#10;&#10;Description automatically generated">
            <a:extLst>
              <a:ext uri="{FF2B5EF4-FFF2-40B4-BE49-F238E27FC236}">
                <a16:creationId xmlns:a16="http://schemas.microsoft.com/office/drawing/2014/main" id="{2DE6F39D-32EE-F98B-C85C-3E3A840D18B0}"/>
              </a:ext>
            </a:extLst>
          </p:cNvPr>
          <p:cNvPicPr>
            <a:picLocks noChangeAspect="1"/>
          </p:cNvPicPr>
          <p:nvPr/>
        </p:nvPicPr>
        <p:blipFill>
          <a:blip r:embed="rId3"/>
          <a:stretch>
            <a:fillRect/>
          </a:stretch>
        </p:blipFill>
        <p:spPr>
          <a:xfrm>
            <a:off x="3414533" y="403442"/>
            <a:ext cx="8454380" cy="6235104"/>
          </a:xfrm>
          <a:prstGeom prst="rect">
            <a:avLst/>
          </a:prstGeom>
        </p:spPr>
      </p:pic>
      <p:sp>
        <p:nvSpPr>
          <p:cNvPr id="11" name="TextBox 10">
            <a:extLst>
              <a:ext uri="{FF2B5EF4-FFF2-40B4-BE49-F238E27FC236}">
                <a16:creationId xmlns:a16="http://schemas.microsoft.com/office/drawing/2014/main" id="{8D5DE942-DC2B-4FDC-8889-221E1E37E170}"/>
              </a:ext>
            </a:extLst>
          </p:cNvPr>
          <p:cNvSpPr txBox="1"/>
          <p:nvPr/>
        </p:nvSpPr>
        <p:spPr>
          <a:xfrm>
            <a:off x="638882" y="4631161"/>
            <a:ext cx="3318494" cy="1559327"/>
          </a:xfrm>
          <a:prstGeom prst="rect">
            <a:avLst/>
          </a:prstGeom>
        </p:spPr>
        <p:txBody>
          <a:bodyPr vert="horz" lIns="91440" tIns="45720" rIns="91440" bIns="45720" rtlCol="0">
            <a:normAutofit/>
          </a:bodyPr>
          <a:lstStyle/>
          <a:p>
            <a:pPr defTabSz="914400">
              <a:lnSpc>
                <a:spcPct val="90000"/>
              </a:lnSpc>
              <a:spcBef>
                <a:spcPts val="1000"/>
              </a:spcBef>
            </a:pPr>
            <a:r>
              <a:rPr lang="en-US" sz="2400" kern="1200" dirty="0">
                <a:solidFill>
                  <a:schemeClr val="tx1"/>
                </a:solidFill>
                <a:latin typeface="+mn-lt"/>
                <a:ea typeface="+mn-ea"/>
                <a:cs typeface="+mn-cs"/>
                <a:hlinkClick r:id="rId4"/>
              </a:rPr>
              <a:t>https://climateoutreach.org/britain-talks-climate/seven-segments/</a:t>
            </a:r>
            <a:r>
              <a:rPr lang="en-US" sz="2400" kern="1200" dirty="0">
                <a:solidFill>
                  <a:schemeClr val="tx1"/>
                </a:solidFill>
                <a:latin typeface="+mn-lt"/>
                <a:ea typeface="+mn-ea"/>
                <a:cs typeface="+mn-cs"/>
              </a:rPr>
              <a:t> </a:t>
            </a:r>
          </a:p>
        </p:txBody>
      </p:sp>
    </p:spTree>
    <p:extLst>
      <p:ext uri="{BB962C8B-B14F-4D97-AF65-F5344CB8AC3E}">
        <p14:creationId xmlns:p14="http://schemas.microsoft.com/office/powerpoint/2010/main" val="2264920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B9C8-B401-718F-4631-607BB0D82EEE}"/>
              </a:ext>
            </a:extLst>
          </p:cNvPr>
          <p:cNvSpPr>
            <a:spLocks noGrp="1"/>
          </p:cNvSpPr>
          <p:nvPr>
            <p:ph type="ctrTitle"/>
          </p:nvPr>
        </p:nvSpPr>
        <p:spPr/>
        <p:txBody>
          <a:bodyPr/>
          <a:lstStyle/>
          <a:p>
            <a:pPr algn="ctr"/>
            <a:r>
              <a:rPr lang="en-GB" sz="4400"/>
              <a:t>Dr Laura Fogg-Rogers </a:t>
            </a:r>
            <a:br>
              <a:rPr lang="en-GB" sz="4400"/>
            </a:br>
            <a:br>
              <a:rPr lang="en-GB" sz="2800"/>
            </a:br>
            <a:r>
              <a:rPr lang="en-GB" sz="2800"/>
              <a:t>University of West of England </a:t>
            </a:r>
          </a:p>
        </p:txBody>
      </p:sp>
    </p:spTree>
    <p:extLst>
      <p:ext uri="{BB962C8B-B14F-4D97-AF65-F5344CB8AC3E}">
        <p14:creationId xmlns:p14="http://schemas.microsoft.com/office/powerpoint/2010/main" val="2645557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762826-7B1B-49C7-A122-0D7AA83B294A}"/>
              </a:ext>
            </a:extLst>
          </p:cNvPr>
          <p:cNvSpPr>
            <a:spLocks noGrp="1"/>
          </p:cNvSpPr>
          <p:nvPr>
            <p:ph type="title"/>
          </p:nvPr>
        </p:nvSpPr>
        <p:spPr>
          <a:xfrm>
            <a:off x="4527572" y="-482225"/>
            <a:ext cx="4630777" cy="1856883"/>
          </a:xfrm>
        </p:spPr>
        <p:txBody>
          <a:bodyPr/>
          <a:lstStyle/>
          <a:p>
            <a:r>
              <a:rPr lang="en-GB" sz="3600" dirty="0">
                <a:solidFill>
                  <a:srgbClr val="16818D"/>
                </a:solidFill>
                <a:latin typeface="+mn-lt"/>
              </a:rPr>
              <a:t>Uniting Frames</a:t>
            </a:r>
          </a:p>
        </p:txBody>
      </p:sp>
      <p:sp>
        <p:nvSpPr>
          <p:cNvPr id="11" name="TextBox 10">
            <a:extLst>
              <a:ext uri="{FF2B5EF4-FFF2-40B4-BE49-F238E27FC236}">
                <a16:creationId xmlns:a16="http://schemas.microsoft.com/office/drawing/2014/main" id="{8D5DE942-DC2B-4FDC-8889-221E1E37E170}"/>
              </a:ext>
            </a:extLst>
          </p:cNvPr>
          <p:cNvSpPr txBox="1"/>
          <p:nvPr/>
        </p:nvSpPr>
        <p:spPr>
          <a:xfrm>
            <a:off x="3285856" y="6296865"/>
            <a:ext cx="7540793" cy="369332"/>
          </a:xfrm>
          <a:prstGeom prst="rect">
            <a:avLst/>
          </a:prstGeom>
          <a:noFill/>
        </p:spPr>
        <p:txBody>
          <a:bodyPr wrap="square">
            <a:spAutoFit/>
          </a:bodyPr>
          <a:lstStyle/>
          <a:p>
            <a:r>
              <a:rPr lang="en-GB" dirty="0">
                <a:hlinkClick r:id="rId3"/>
              </a:rPr>
              <a:t>https://climateoutreach.org/britain-talks-climate/seven-segments/</a:t>
            </a:r>
            <a:r>
              <a:rPr lang="en-GB" dirty="0"/>
              <a:t> </a:t>
            </a:r>
          </a:p>
        </p:txBody>
      </p:sp>
      <p:pic>
        <p:nvPicPr>
          <p:cNvPr id="2" name="Picture 1">
            <a:extLst>
              <a:ext uri="{FF2B5EF4-FFF2-40B4-BE49-F238E27FC236}">
                <a16:creationId xmlns:a16="http://schemas.microsoft.com/office/drawing/2014/main" id="{6318E2DA-28B9-ED99-FAB9-00648F7C6F5C}"/>
              </a:ext>
            </a:extLst>
          </p:cNvPr>
          <p:cNvPicPr>
            <a:picLocks noChangeAspect="1"/>
          </p:cNvPicPr>
          <p:nvPr/>
        </p:nvPicPr>
        <p:blipFill rotWithShape="1">
          <a:blip r:embed="rId4"/>
          <a:srcRect l="32978" t="40784" r="6692" b="11176"/>
          <a:stretch/>
        </p:blipFill>
        <p:spPr>
          <a:xfrm>
            <a:off x="501467" y="923221"/>
            <a:ext cx="11189066" cy="5011557"/>
          </a:xfrm>
          <a:prstGeom prst="rect">
            <a:avLst/>
          </a:prstGeom>
        </p:spPr>
      </p:pic>
    </p:spTree>
    <p:extLst>
      <p:ext uri="{BB962C8B-B14F-4D97-AF65-F5344CB8AC3E}">
        <p14:creationId xmlns:p14="http://schemas.microsoft.com/office/powerpoint/2010/main" val="241626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80AD8-2E1F-96BD-C403-54CF1E4E6683}"/>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100" kern="1200">
                <a:solidFill>
                  <a:schemeClr val="tx1"/>
                </a:solidFill>
                <a:latin typeface="+mj-lt"/>
                <a:ea typeface="+mj-ea"/>
                <a:cs typeface="+mj-cs"/>
              </a:rPr>
              <a:t>Mapping segmentations geographically</a:t>
            </a:r>
          </a:p>
        </p:txBody>
      </p:sp>
      <p:sp>
        <p:nvSpPr>
          <p:cNvPr id="6" name="TextBox 5">
            <a:extLst>
              <a:ext uri="{FF2B5EF4-FFF2-40B4-BE49-F238E27FC236}">
                <a16:creationId xmlns:a16="http://schemas.microsoft.com/office/drawing/2014/main" id="{6CD955DF-8478-9DA0-C492-BE6F421BB8F1}"/>
              </a:ext>
            </a:extLst>
          </p:cNvPr>
          <p:cNvSpPr txBox="1"/>
          <p:nvPr/>
        </p:nvSpPr>
        <p:spPr>
          <a:xfrm>
            <a:off x="638882" y="4631161"/>
            <a:ext cx="3571810" cy="1559327"/>
          </a:xfrm>
          <a:prstGeom prst="rect">
            <a:avLst/>
          </a:prstGeom>
        </p:spPr>
        <p:txBody>
          <a:bodyPr vert="horz" lIns="91440" tIns="45720" rIns="91440" bIns="45720" rtlCol="0">
            <a:normAutofit/>
          </a:bodyPr>
          <a:lstStyle/>
          <a:p>
            <a:pPr defTabSz="914400">
              <a:lnSpc>
                <a:spcPct val="90000"/>
              </a:lnSpc>
              <a:spcBef>
                <a:spcPts val="1000"/>
              </a:spcBef>
            </a:pPr>
            <a:r>
              <a:rPr lang="en-US" sz="2400" kern="1200">
                <a:solidFill>
                  <a:schemeClr val="tx1"/>
                </a:solidFill>
                <a:latin typeface="+mn-lt"/>
                <a:ea typeface="+mn-ea"/>
                <a:cs typeface="+mn-cs"/>
                <a:hlinkClick r:id="rId2"/>
              </a:rPr>
              <a:t>Targeted climate change messaging - Centre for Sustainable Energy</a:t>
            </a:r>
            <a:endParaRPr lang="en-US" sz="2400" kern="1200">
              <a:solidFill>
                <a:schemeClr val="tx1"/>
              </a:solidFill>
              <a:latin typeface="+mn-lt"/>
              <a:ea typeface="+mn-ea"/>
              <a:cs typeface="+mn-cs"/>
            </a:endParaRPr>
          </a:p>
        </p:txBody>
      </p:sp>
      <p:pic>
        <p:nvPicPr>
          <p:cNvPr id="2050" name="Picture 2" descr="Map showing Bristol LSOA data with most populous segment overlaid.">
            <a:extLst>
              <a:ext uri="{FF2B5EF4-FFF2-40B4-BE49-F238E27FC236}">
                <a16:creationId xmlns:a16="http://schemas.microsoft.com/office/drawing/2014/main" id="{ABF816F2-22C8-4C50-A2F4-85F39703F1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6" y="863114"/>
            <a:ext cx="7214616" cy="5104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717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493C0A4-8DFF-24BC-3547-2EB47E86F596}"/>
              </a:ext>
            </a:extLst>
          </p:cNvPr>
          <p:cNvSpPr txBox="1">
            <a:spLocks/>
          </p:cNvSpPr>
          <p:nvPr/>
        </p:nvSpPr>
        <p:spPr>
          <a:xfrm>
            <a:off x="638881" y="457200"/>
            <a:ext cx="10909640" cy="13686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5100"/>
              <a:t>From consultation to co-development</a:t>
            </a:r>
          </a:p>
        </p:txBody>
      </p:sp>
      <p:pic>
        <p:nvPicPr>
          <p:cNvPr id="1026" name="Picture 2" descr="Arnstein's Ladder of Citizen Participation explained">
            <a:extLst>
              <a:ext uri="{FF2B5EF4-FFF2-40B4-BE49-F238E27FC236}">
                <a16:creationId xmlns:a16="http://schemas.microsoft.com/office/drawing/2014/main" id="{841C14B0-541C-3FE7-D448-FA30D22058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89"/>
          <a:stretch/>
        </p:blipFill>
        <p:spPr bwMode="auto">
          <a:xfrm>
            <a:off x="508148" y="2642616"/>
            <a:ext cx="5238199" cy="3605784"/>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14818" t="9644" r="19580" b="32495"/>
          <a:stretch/>
        </p:blipFill>
        <p:spPr>
          <a:xfrm>
            <a:off x="5689247" y="2758925"/>
            <a:ext cx="6411262" cy="3180791"/>
          </a:xfrm>
          <a:prstGeom prst="rect">
            <a:avLst/>
          </a:prstGeom>
        </p:spPr>
      </p:pic>
      <p:sp>
        <p:nvSpPr>
          <p:cNvPr id="7" name="TextBox 6">
            <a:extLst>
              <a:ext uri="{FF2B5EF4-FFF2-40B4-BE49-F238E27FC236}">
                <a16:creationId xmlns:a16="http://schemas.microsoft.com/office/drawing/2014/main" id="{BA793C40-40BB-DCE7-75FD-5C1A1F36A3FB}"/>
              </a:ext>
            </a:extLst>
          </p:cNvPr>
          <p:cNvSpPr txBox="1"/>
          <p:nvPr/>
        </p:nvSpPr>
        <p:spPr>
          <a:xfrm>
            <a:off x="5920614" y="6139190"/>
            <a:ext cx="6094070" cy="523220"/>
          </a:xfrm>
          <a:prstGeom prst="rect">
            <a:avLst/>
          </a:prstGeom>
          <a:noFill/>
        </p:spPr>
        <p:txBody>
          <a:bodyPr wrap="square">
            <a:spAutoFit/>
          </a:bodyPr>
          <a:lstStyle/>
          <a:p>
            <a:r>
              <a:rPr lang="en-GB" sz="1400" dirty="0"/>
              <a:t>https://cdn.ymaws.com/www.iap2.org/resource/resmgr/pillars/spectrum_8.5x11_print.pdf</a:t>
            </a:r>
          </a:p>
        </p:txBody>
      </p:sp>
    </p:spTree>
    <p:extLst>
      <p:ext uri="{BB962C8B-B14F-4D97-AF65-F5344CB8AC3E}">
        <p14:creationId xmlns:p14="http://schemas.microsoft.com/office/powerpoint/2010/main" val="3563524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B9C8-B401-718F-4631-607BB0D82EEE}"/>
              </a:ext>
            </a:extLst>
          </p:cNvPr>
          <p:cNvSpPr>
            <a:spLocks noGrp="1"/>
          </p:cNvSpPr>
          <p:nvPr>
            <p:ph type="ctrTitle"/>
          </p:nvPr>
        </p:nvSpPr>
        <p:spPr/>
        <p:txBody>
          <a:bodyPr/>
          <a:lstStyle/>
          <a:p>
            <a:pPr algn="ctr"/>
            <a:r>
              <a:rPr lang="en-GB" sz="4400"/>
              <a:t>Elliot Clark</a:t>
            </a:r>
            <a:br>
              <a:rPr lang="en-GB" sz="4400"/>
            </a:br>
            <a:r>
              <a:rPr lang="en-GB" sz="4400"/>
              <a:t>Centre of Sustainable Energy </a:t>
            </a:r>
          </a:p>
        </p:txBody>
      </p:sp>
    </p:spTree>
    <p:extLst>
      <p:ext uri="{BB962C8B-B14F-4D97-AF65-F5344CB8AC3E}">
        <p14:creationId xmlns:p14="http://schemas.microsoft.com/office/powerpoint/2010/main" val="2375413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4C5364-EDF0-DE6B-BDDD-8AF016CDEF14}"/>
              </a:ext>
            </a:extLst>
          </p:cNvPr>
          <p:cNvSpPr>
            <a:spLocks noGrp="1"/>
          </p:cNvSpPr>
          <p:nvPr>
            <p:ph type="ctrTitle" idx="4294967295"/>
          </p:nvPr>
        </p:nvSpPr>
        <p:spPr>
          <a:xfrm>
            <a:off x="1680412" y="1620456"/>
            <a:ext cx="8843209" cy="1889506"/>
          </a:xfrm>
        </p:spPr>
        <p:txBody>
          <a:bodyPr>
            <a:noAutofit/>
          </a:bodyPr>
          <a:lstStyle/>
          <a:p>
            <a:r>
              <a:rPr lang="en-GB" sz="4800" b="1" dirty="0">
                <a:latin typeface="Aptos" panose="020B0004020202020204" pitchFamily="34" charset="0"/>
              </a:rPr>
              <a:t>Seeing is believing</a:t>
            </a:r>
            <a:br>
              <a:rPr lang="en-GB" sz="4800" dirty="0">
                <a:latin typeface="Aptos" panose="020B0004020202020204" pitchFamily="34" charset="0"/>
              </a:rPr>
            </a:br>
            <a:r>
              <a:rPr lang="en-GB" sz="3200" dirty="0">
                <a:latin typeface="Aptos" panose="020B0004020202020204" pitchFamily="34" charset="0"/>
              </a:rPr>
              <a:t>Demonstrating the tangible benefits of retrofit</a:t>
            </a:r>
            <a:endParaRPr lang="en-GB" sz="4800" dirty="0">
              <a:latin typeface="Aptos" panose="020B0004020202020204" pitchFamily="34" charset="0"/>
            </a:endParaRPr>
          </a:p>
        </p:txBody>
      </p:sp>
      <p:sp>
        <p:nvSpPr>
          <p:cNvPr id="2" name="Subtitle 1">
            <a:extLst>
              <a:ext uri="{FF2B5EF4-FFF2-40B4-BE49-F238E27FC236}">
                <a16:creationId xmlns:a16="http://schemas.microsoft.com/office/drawing/2014/main" id="{E27A6BC1-96BF-8C1B-1236-265E7DE1CBD2}"/>
              </a:ext>
            </a:extLst>
          </p:cNvPr>
          <p:cNvSpPr>
            <a:spLocks noGrp="1"/>
          </p:cNvSpPr>
          <p:nvPr>
            <p:ph type="subTitle" idx="4294967295"/>
          </p:nvPr>
        </p:nvSpPr>
        <p:spPr>
          <a:xfrm>
            <a:off x="1680412" y="3429000"/>
            <a:ext cx="6858000" cy="1655762"/>
          </a:xfrm>
          <a:prstGeom prst="rect">
            <a:avLst/>
          </a:prstGeom>
        </p:spPr>
        <p:txBody>
          <a:bodyPr/>
          <a:lstStyle/>
          <a:p>
            <a:pPr marL="0" indent="0">
              <a:buNone/>
            </a:pPr>
            <a:r>
              <a:rPr lang="en-GB" dirty="0">
                <a:latin typeface="Aptos" panose="020B0004020202020204" pitchFamily="34" charset="0"/>
              </a:rPr>
              <a:t>Elliot Clark</a:t>
            </a:r>
          </a:p>
          <a:p>
            <a:pPr marL="0" indent="0">
              <a:buNone/>
            </a:pPr>
            <a:r>
              <a:rPr lang="en-GB" dirty="0">
                <a:latin typeface="Aptos" panose="020B0004020202020204" pitchFamily="34" charset="0"/>
              </a:rPr>
              <a:t>Retrofit Assessor</a:t>
            </a:r>
          </a:p>
        </p:txBody>
      </p:sp>
      <p:sp>
        <p:nvSpPr>
          <p:cNvPr id="4" name="Date Placeholder 3">
            <a:extLst>
              <a:ext uri="{FF2B5EF4-FFF2-40B4-BE49-F238E27FC236}">
                <a16:creationId xmlns:a16="http://schemas.microsoft.com/office/drawing/2014/main" id="{E90474C7-E1C5-A573-74BB-8A664FEADE24}"/>
              </a:ext>
            </a:extLst>
          </p:cNvPr>
          <p:cNvSpPr txBox="1">
            <a:spLocks/>
          </p:cNvSpPr>
          <p:nvPr/>
        </p:nvSpPr>
        <p:spPr>
          <a:xfrm>
            <a:off x="8088630" y="6356604"/>
            <a:ext cx="2743200" cy="365125"/>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22/01/2025</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724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469063-714A-DECD-9E8A-F3FEEFB9364C}"/>
              </a:ext>
            </a:extLst>
          </p:cNvPr>
          <p:cNvSpPr>
            <a:spLocks noGrp="1"/>
          </p:cNvSpPr>
          <p:nvPr>
            <p:ph type="title" idx="4294967295"/>
          </p:nvPr>
        </p:nvSpPr>
        <p:spPr>
          <a:xfrm>
            <a:off x="473725" y="0"/>
            <a:ext cx="8583613" cy="1325563"/>
          </a:xfrm>
        </p:spPr>
        <p:txBody>
          <a:bodyPr anchor="ctr">
            <a:normAutofit/>
          </a:bodyPr>
          <a:lstStyle/>
          <a:p>
            <a:r>
              <a:rPr lang="en-GB" sz="4000" dirty="0">
                <a:solidFill>
                  <a:srgbClr val="004C5D"/>
                </a:solidFill>
                <a:latin typeface="Aptos" panose="020B0004020202020204" pitchFamily="34" charset="0"/>
              </a:rPr>
              <a:t>Why do retrofit surveys matter?</a:t>
            </a:r>
          </a:p>
        </p:txBody>
      </p:sp>
      <p:graphicFrame>
        <p:nvGraphicFramePr>
          <p:cNvPr id="11" name="Content Placeholder 2">
            <a:extLst>
              <a:ext uri="{FF2B5EF4-FFF2-40B4-BE49-F238E27FC236}">
                <a16:creationId xmlns:a16="http://schemas.microsoft.com/office/drawing/2014/main" id="{B8045F66-0597-DD6A-D5DA-2B4116C2074B}"/>
              </a:ext>
            </a:extLst>
          </p:cNvPr>
          <p:cNvGraphicFramePr>
            <a:graphicFrameLocks noGrp="1"/>
          </p:cNvGraphicFramePr>
          <p:nvPr>
            <p:ph idx="4294967295"/>
          </p:nvPr>
        </p:nvGraphicFramePr>
        <p:xfrm>
          <a:off x="1043354" y="1399381"/>
          <a:ext cx="9766300" cy="4059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A7553870-1B7D-F7D4-A77F-560610D1BC0C}"/>
              </a:ext>
            </a:extLst>
          </p:cNvPr>
          <p:cNvSpPr>
            <a:spLocks noGrp="1"/>
          </p:cNvSpPr>
          <p:nvPr>
            <p:ph type="dt" sz="half" idx="10"/>
          </p:nvPr>
        </p:nvSpPr>
        <p:spPr>
          <a:xfrm>
            <a:off x="8088630" y="6356604"/>
            <a:ext cx="2743200" cy="365125"/>
          </a:xfrm>
        </p:spPr>
        <p:txBody>
          <a:bodyPr vert="horz" lIns="91440" tIns="45720" rIns="91440" bIns="45720" rtlCol="0" anchor="ctr">
            <a:normAutofit/>
          </a:bodyPr>
          <a:lstStyle>
            <a:lvl1pPr>
              <a:defRPr sz="1200"/>
            </a:lvl1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22/01/2025</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19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E75A4-F628-40FD-3163-5CCED02D8FBE}"/>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4E6A14-FA7E-B4A1-4133-F344603DAE46}"/>
              </a:ext>
            </a:extLst>
          </p:cNvPr>
          <p:cNvSpPr/>
          <p:nvPr/>
        </p:nvSpPr>
        <p:spPr>
          <a:xfrm>
            <a:off x="-1" y="2051386"/>
            <a:ext cx="10951122" cy="760952"/>
          </a:xfrm>
          <a:prstGeom prst="roundRect">
            <a:avLst>
              <a:gd name="adj" fmla="val 10000"/>
            </a:avLst>
          </a:prstGeom>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D7ACBBD6-FBF3-B70F-4C85-A7E5B6D1AF86}"/>
              </a:ext>
            </a:extLst>
          </p:cNvPr>
          <p:cNvSpPr/>
          <p:nvPr/>
        </p:nvSpPr>
        <p:spPr>
          <a:xfrm>
            <a:off x="-1" y="3119414"/>
            <a:ext cx="10951121" cy="1060507"/>
          </a:xfrm>
          <a:prstGeom prst="roundRect">
            <a:avLst>
              <a:gd name="adj" fmla="val 10000"/>
            </a:avLst>
          </a:prstGeom>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B72A6994-7379-2263-EFC6-7AC24EBA2BB1}"/>
              </a:ext>
            </a:extLst>
          </p:cNvPr>
          <p:cNvSpPr/>
          <p:nvPr/>
        </p:nvSpPr>
        <p:spPr>
          <a:xfrm>
            <a:off x="0" y="4499671"/>
            <a:ext cx="7658101" cy="699852"/>
          </a:xfrm>
          <a:prstGeom prst="roundRect">
            <a:avLst>
              <a:gd name="adj" fmla="val 10000"/>
            </a:avLst>
          </a:prstGeom>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142E93F-0B66-0CFD-0777-35CA022ABB95}"/>
              </a:ext>
            </a:extLst>
          </p:cNvPr>
          <p:cNvSpPr>
            <a:spLocks noGrp="1"/>
          </p:cNvSpPr>
          <p:nvPr>
            <p:ph sz="half" idx="4294967295"/>
          </p:nvPr>
        </p:nvSpPr>
        <p:spPr>
          <a:xfrm>
            <a:off x="127196" y="1651872"/>
            <a:ext cx="10951122" cy="3902393"/>
          </a:xfrm>
          <a:prstGeom prst="rect">
            <a:avLst/>
          </a:prstGeom>
        </p:spPr>
        <p:txBody>
          <a:bodyPr vert="horz" lIns="91440" tIns="45720" rIns="91440" bIns="45720" rtlCol="0">
            <a:normAutofit/>
          </a:bodyPr>
          <a:lstStyle/>
          <a:p>
            <a:pPr marL="0" indent="0">
              <a:lnSpc>
                <a:spcPct val="105000"/>
              </a:lnSpc>
              <a:buNone/>
            </a:pPr>
            <a:endParaRPr lang="en-GB" sz="2400" b="1" dirty="0">
              <a:latin typeface="Aptos" panose="020B0004020202020204" pitchFamily="34" charset="0"/>
            </a:endParaRPr>
          </a:p>
          <a:p>
            <a:pPr marL="0" indent="0">
              <a:lnSpc>
                <a:spcPct val="105000"/>
              </a:lnSpc>
              <a:buNone/>
            </a:pPr>
            <a:r>
              <a:rPr lang="en-GB" sz="2400" b="1" dirty="0">
                <a:latin typeface="Aptos" panose="020B0004020202020204" pitchFamily="34" charset="0"/>
              </a:rPr>
              <a:t>Learn about homeowners’ circumstances and understand their motivations. </a:t>
            </a:r>
          </a:p>
          <a:p>
            <a:pPr marL="0" indent="0">
              <a:lnSpc>
                <a:spcPct val="105000"/>
              </a:lnSpc>
              <a:buNone/>
            </a:pPr>
            <a:r>
              <a:rPr lang="en-GB" sz="2400" b="1" dirty="0">
                <a:latin typeface="Aptos" panose="020B0004020202020204" pitchFamily="34" charset="0"/>
              </a:rPr>
              <a:t>	</a:t>
            </a:r>
          </a:p>
          <a:p>
            <a:pPr marL="0" indent="0">
              <a:lnSpc>
                <a:spcPct val="105000"/>
              </a:lnSpc>
              <a:buNone/>
            </a:pPr>
            <a:r>
              <a:rPr lang="en-GB" sz="2400" b="1" dirty="0">
                <a:latin typeface="Aptos" panose="020B0004020202020204" pitchFamily="34" charset="0"/>
              </a:rPr>
              <a:t>This is best done with a hybrid approach of a pre-survey questionnaire and then discussion, both at the booking stage and during the survey.</a:t>
            </a:r>
          </a:p>
          <a:p>
            <a:pPr marL="0" indent="0">
              <a:lnSpc>
                <a:spcPct val="105000"/>
              </a:lnSpc>
              <a:buNone/>
            </a:pPr>
            <a:endParaRPr lang="en-GB" sz="2400" b="1" dirty="0">
              <a:latin typeface="Aptos" panose="020B0004020202020204" pitchFamily="34" charset="0"/>
            </a:endParaRPr>
          </a:p>
          <a:p>
            <a:pPr marL="0" indent="0">
              <a:lnSpc>
                <a:spcPct val="105000"/>
              </a:lnSpc>
              <a:buNone/>
            </a:pPr>
            <a:r>
              <a:rPr lang="en-GB" sz="2400" b="1" dirty="0">
                <a:latin typeface="Aptos" panose="020B0004020202020204" pitchFamily="34" charset="0"/>
              </a:rPr>
              <a:t>This also refines the approach we take when on site. </a:t>
            </a:r>
          </a:p>
          <a:p>
            <a:pPr marL="0">
              <a:lnSpc>
                <a:spcPct val="105000"/>
              </a:lnSpc>
            </a:pPr>
            <a:endParaRPr lang="en-GB" sz="2400" b="1" dirty="0">
              <a:latin typeface="Aptos" panose="020B0004020202020204" pitchFamily="34" charset="0"/>
            </a:endParaRPr>
          </a:p>
          <a:p>
            <a:pPr marL="0">
              <a:lnSpc>
                <a:spcPct val="105000"/>
              </a:lnSpc>
            </a:pPr>
            <a:endParaRPr lang="en-GB" sz="2400" b="1" dirty="0">
              <a:latin typeface="Aptos" panose="020B0004020202020204" pitchFamily="34" charset="0"/>
            </a:endParaRPr>
          </a:p>
          <a:p>
            <a:pPr marL="0">
              <a:lnSpc>
                <a:spcPct val="105000"/>
              </a:lnSpc>
            </a:pPr>
            <a:endParaRPr lang="en-GB" sz="2400" b="1" dirty="0">
              <a:latin typeface="Aptos" panose="020B0004020202020204" pitchFamily="34" charset="0"/>
            </a:endParaRPr>
          </a:p>
        </p:txBody>
      </p:sp>
      <p:sp>
        <p:nvSpPr>
          <p:cNvPr id="7" name="Title 5">
            <a:extLst>
              <a:ext uri="{FF2B5EF4-FFF2-40B4-BE49-F238E27FC236}">
                <a16:creationId xmlns:a16="http://schemas.microsoft.com/office/drawing/2014/main" id="{410F3845-B7E6-7584-2447-FE3DA72A8302}"/>
              </a:ext>
            </a:extLst>
          </p:cNvPr>
          <p:cNvSpPr txBox="1">
            <a:spLocks/>
          </p:cNvSpPr>
          <p:nvPr/>
        </p:nvSpPr>
        <p:spPr>
          <a:xfrm>
            <a:off x="435521" y="1923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4C5D"/>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004C5D"/>
                </a:solidFill>
                <a:effectLst/>
                <a:uLnTx/>
                <a:uFillTx/>
                <a:latin typeface="Aptos" panose="020B0004020202020204" pitchFamily="34" charset="0"/>
                <a:ea typeface="+mj-ea"/>
                <a:cs typeface="+mj-cs"/>
              </a:rPr>
              <a:t>How do we start?</a:t>
            </a:r>
          </a:p>
        </p:txBody>
      </p:sp>
      <p:sp>
        <p:nvSpPr>
          <p:cNvPr id="8" name="Date Placeholder 3">
            <a:extLst>
              <a:ext uri="{FF2B5EF4-FFF2-40B4-BE49-F238E27FC236}">
                <a16:creationId xmlns:a16="http://schemas.microsoft.com/office/drawing/2014/main" id="{9535B6FC-D051-6565-49D5-6379F24CBA57}"/>
              </a:ext>
            </a:extLst>
          </p:cNvPr>
          <p:cNvSpPr>
            <a:spLocks noGrp="1"/>
          </p:cNvSpPr>
          <p:nvPr>
            <p:ph type="dt" sz="half" idx="10"/>
          </p:nvPr>
        </p:nvSpPr>
        <p:spPr>
          <a:xfrm>
            <a:off x="8088630" y="6356604"/>
            <a:ext cx="2743200" cy="365125"/>
          </a:xfrm>
        </p:spPr>
        <p:txBody>
          <a:bodyPr vert="horz" lIns="91440" tIns="45720" rIns="91440" bIns="45720" rtlCol="0" anchor="ctr">
            <a:normAutofit/>
          </a:bodyPr>
          <a:lstStyle>
            <a:lvl1pPr>
              <a:defRPr sz="1200"/>
            </a:lvl1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22/01/2025</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48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animBg="1"/>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A24DB-0C36-02FA-C8FC-3C527FA7E2B7}"/>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17C7FB32-8491-942C-17C4-E84B7ECB904E}"/>
              </a:ext>
            </a:extLst>
          </p:cNvPr>
          <p:cNvSpPr/>
          <p:nvPr/>
        </p:nvSpPr>
        <p:spPr>
          <a:xfrm>
            <a:off x="308611" y="1279182"/>
            <a:ext cx="11467565" cy="1969208"/>
          </a:xfrm>
          <a:prstGeom prst="roundRect">
            <a:avLst>
              <a:gd name="adj" fmla="val 10000"/>
            </a:avLst>
          </a:prstGeom>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7CD7F25-4BAC-30B5-B745-5E23F72EF666}"/>
              </a:ext>
            </a:extLst>
          </p:cNvPr>
          <p:cNvSpPr>
            <a:spLocks noGrp="1"/>
          </p:cNvSpPr>
          <p:nvPr>
            <p:ph type="body" idx="4294967295"/>
          </p:nvPr>
        </p:nvSpPr>
        <p:spPr>
          <a:xfrm>
            <a:off x="415824" y="1325563"/>
            <a:ext cx="11360354" cy="1969208"/>
          </a:xfrm>
          <a:prstGeom prst="rect">
            <a:avLst/>
          </a:prstGeom>
        </p:spPr>
        <p:txBody>
          <a:bodyPr vert="horz" lIns="91440" tIns="45720" rIns="91440" bIns="45720" rtlCol="0" anchor="t">
            <a:normAutofit/>
          </a:bodyPr>
          <a:lstStyle/>
          <a:p>
            <a:pPr marL="0" indent="0">
              <a:buNone/>
            </a:pPr>
            <a:r>
              <a:rPr lang="en-GB" sz="2600" b="1" u="sng" dirty="0">
                <a:latin typeface="Aptos" panose="020B0004020202020204" pitchFamily="34" charset="0"/>
              </a:rPr>
              <a:t>Full home retrofit survey &amp; plan</a:t>
            </a:r>
            <a:endParaRPr lang="en-GB" sz="2000" b="1" dirty="0">
              <a:latin typeface="Aptos" panose="020B0004020202020204" pitchFamily="34" charset="0"/>
            </a:endParaRPr>
          </a:p>
          <a:p>
            <a:r>
              <a:rPr lang="en-GB" sz="2000" dirty="0">
                <a:latin typeface="Aptos" panose="020B0004020202020204" pitchFamily="34" charset="0"/>
              </a:rPr>
              <a:t>Models heat loss from each material of property, can help to work out where to best put money for largest impact.</a:t>
            </a:r>
          </a:p>
          <a:p>
            <a:r>
              <a:rPr lang="en-GB" sz="2000" dirty="0">
                <a:latin typeface="Aptos" panose="020B0004020202020204" pitchFamily="34" charset="0"/>
              </a:rPr>
              <a:t>It helps homeowners to quantify potential bill savings and carbon reduction.</a:t>
            </a:r>
          </a:p>
          <a:p>
            <a:r>
              <a:rPr lang="en-GB" sz="2000" dirty="0">
                <a:latin typeface="Aptos" panose="020B0004020202020204" pitchFamily="34" charset="0"/>
              </a:rPr>
              <a:t>The report is comprehensive and presents a lot of information.</a:t>
            </a:r>
          </a:p>
          <a:p>
            <a:pPr marL="0" indent="0">
              <a:buNone/>
            </a:pPr>
            <a:endParaRPr lang="en-GB" sz="2000" b="1" dirty="0">
              <a:latin typeface="Aptos" panose="020B0004020202020204" pitchFamily="34" charset="0"/>
            </a:endParaRPr>
          </a:p>
          <a:p>
            <a:pPr marL="457200" lvl="1" indent="0">
              <a:buNone/>
            </a:pPr>
            <a:endParaRPr lang="en-GB" sz="1800" b="1" dirty="0">
              <a:latin typeface="Aptos" panose="020B0004020202020204" pitchFamily="34" charset="0"/>
            </a:endParaRPr>
          </a:p>
          <a:p>
            <a:pPr marL="0" indent="0">
              <a:buNone/>
            </a:pPr>
            <a:endParaRPr lang="en-GB" sz="1800" b="1" dirty="0">
              <a:latin typeface="Aptos" panose="020B0004020202020204" pitchFamily="34" charset="0"/>
            </a:endParaRPr>
          </a:p>
          <a:p>
            <a:endParaRPr lang="en-GB" sz="1800" dirty="0">
              <a:latin typeface="Aptos" panose="020B0004020202020204" pitchFamily="34" charset="0"/>
            </a:endParaRPr>
          </a:p>
        </p:txBody>
      </p:sp>
      <p:sp>
        <p:nvSpPr>
          <p:cNvPr id="7" name="Title 5">
            <a:extLst>
              <a:ext uri="{FF2B5EF4-FFF2-40B4-BE49-F238E27FC236}">
                <a16:creationId xmlns:a16="http://schemas.microsoft.com/office/drawing/2014/main" id="{DDF384D8-818D-9F66-6363-B3B35EF486C5}"/>
              </a:ext>
            </a:extLst>
          </p:cNvPr>
          <p:cNvSpPr txBox="1">
            <a:spLocks/>
          </p:cNvSpPr>
          <p:nvPr/>
        </p:nvSpPr>
        <p:spPr>
          <a:xfrm>
            <a:off x="415823" y="0"/>
            <a:ext cx="82356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4C5D"/>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04C5D"/>
                </a:solidFill>
                <a:effectLst/>
                <a:uLnTx/>
                <a:uFillTx/>
                <a:latin typeface="Aptos" panose="020B0004020202020204" pitchFamily="34" charset="0"/>
                <a:ea typeface="+mj-ea"/>
                <a:cs typeface="+mj-cs"/>
              </a:rPr>
              <a:t>What tools do we use?</a:t>
            </a:r>
          </a:p>
        </p:txBody>
      </p:sp>
      <p:grpSp>
        <p:nvGrpSpPr>
          <p:cNvPr id="5" name="Group 4">
            <a:extLst>
              <a:ext uri="{FF2B5EF4-FFF2-40B4-BE49-F238E27FC236}">
                <a16:creationId xmlns:a16="http://schemas.microsoft.com/office/drawing/2014/main" id="{CEBBC403-B0A5-2E05-9392-CA0ED98A5D79}"/>
              </a:ext>
            </a:extLst>
          </p:cNvPr>
          <p:cNvGrpSpPr/>
          <p:nvPr/>
        </p:nvGrpSpPr>
        <p:grpSpPr>
          <a:xfrm>
            <a:off x="308611" y="3435518"/>
            <a:ext cx="11467566" cy="2184108"/>
            <a:chOff x="308611" y="3394709"/>
            <a:chExt cx="11467566" cy="2184108"/>
          </a:xfrm>
        </p:grpSpPr>
        <p:sp>
          <p:nvSpPr>
            <p:cNvPr id="11" name="Rectangle: Rounded Corners 10">
              <a:extLst>
                <a:ext uri="{FF2B5EF4-FFF2-40B4-BE49-F238E27FC236}">
                  <a16:creationId xmlns:a16="http://schemas.microsoft.com/office/drawing/2014/main" id="{0F2A0168-99EC-3C91-9006-6C2C04591855}"/>
                </a:ext>
              </a:extLst>
            </p:cNvPr>
            <p:cNvSpPr/>
            <p:nvPr/>
          </p:nvSpPr>
          <p:spPr>
            <a:xfrm>
              <a:off x="308611" y="3394709"/>
              <a:ext cx="11467565" cy="2137728"/>
            </a:xfrm>
            <a:prstGeom prst="roundRect">
              <a:avLst>
                <a:gd name="adj" fmla="val 10000"/>
              </a:avLst>
            </a:prstGeom>
            <a:solidFill>
              <a:schemeClr val="accent6">
                <a:lumMod val="20000"/>
                <a:lumOff val="80000"/>
              </a:schemeClr>
            </a:solidFill>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7224FB28-1933-B470-1624-3C707A9D1DC9}"/>
                </a:ext>
              </a:extLst>
            </p:cNvPr>
            <p:cNvSpPr txBox="1">
              <a:spLocks/>
            </p:cNvSpPr>
            <p:nvPr/>
          </p:nvSpPr>
          <p:spPr>
            <a:xfrm>
              <a:off x="415823" y="3463290"/>
              <a:ext cx="11360354" cy="21155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600" b="1" i="0" u="sng" strike="noStrike" kern="1200" cap="none" spc="0" normalizeH="0" baseline="0" noProof="0" dirty="0">
                  <a:ln>
                    <a:noFill/>
                  </a:ln>
                  <a:solidFill>
                    <a:prstClr val="black"/>
                  </a:solidFill>
                  <a:effectLst/>
                  <a:uLnTx/>
                  <a:uFillTx/>
                  <a:latin typeface="Aptos" panose="020B0004020202020204" pitchFamily="34" charset="0"/>
                  <a:ea typeface="+mn-ea"/>
                  <a:cs typeface="+mn-cs"/>
                </a:rPr>
                <a:t>Lighter-touch survey &amp; report</a:t>
              </a:r>
              <a:endParaRPr kumimoji="0" lang="en-GB"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 more qualitative approach when compared with the full retrofit survey &amp; plan.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 longer walk-around with the homeowner. More insight into their circumstances and more opportunity for education.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 summary report of all the aspects discussed in person.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9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endPar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grpSp>
      <p:sp>
        <p:nvSpPr>
          <p:cNvPr id="4" name="Date Placeholder 3">
            <a:extLst>
              <a:ext uri="{FF2B5EF4-FFF2-40B4-BE49-F238E27FC236}">
                <a16:creationId xmlns:a16="http://schemas.microsoft.com/office/drawing/2014/main" id="{01E6FD7A-B1D7-DCEF-EADD-76E3803FB17D}"/>
              </a:ext>
            </a:extLst>
          </p:cNvPr>
          <p:cNvSpPr>
            <a:spLocks noGrp="1"/>
          </p:cNvSpPr>
          <p:nvPr>
            <p:ph type="dt" sz="half" idx="10"/>
          </p:nvPr>
        </p:nvSpPr>
        <p:spPr>
          <a:xfrm>
            <a:off x="8088630" y="6356604"/>
            <a:ext cx="2743200" cy="365125"/>
          </a:xfrm>
        </p:spPr>
        <p:txBody>
          <a:bodyPr vert="horz" lIns="91440" tIns="45720" rIns="91440" bIns="45720" rtlCol="0" anchor="ctr">
            <a:normAutofit/>
          </a:bodyPr>
          <a:lstStyle>
            <a:lvl1pPr>
              <a:defRPr sz="1200"/>
            </a:lvl1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22/01/2025</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01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B4BD8-63D2-53D1-8D31-7C785DA94313}"/>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E9F370EB-1695-F570-DE50-05DD4835B946}"/>
              </a:ext>
            </a:extLst>
          </p:cNvPr>
          <p:cNvSpPr txBox="1">
            <a:spLocks/>
          </p:cNvSpPr>
          <p:nvPr/>
        </p:nvSpPr>
        <p:spPr>
          <a:xfrm>
            <a:off x="415823" y="0"/>
            <a:ext cx="82356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4C5D"/>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04C5D"/>
                </a:solidFill>
                <a:effectLst/>
                <a:uLnTx/>
                <a:uFillTx/>
                <a:latin typeface="Aptos" panose="020B0004020202020204" pitchFamily="34" charset="0"/>
                <a:ea typeface="+mj-ea"/>
                <a:cs typeface="+mj-cs"/>
              </a:rPr>
              <a:t>What tools do we use?</a:t>
            </a:r>
          </a:p>
        </p:txBody>
      </p:sp>
      <p:sp>
        <p:nvSpPr>
          <p:cNvPr id="2" name="Content Placeholder 2">
            <a:extLst>
              <a:ext uri="{FF2B5EF4-FFF2-40B4-BE49-F238E27FC236}">
                <a16:creationId xmlns:a16="http://schemas.microsoft.com/office/drawing/2014/main" id="{272042A7-CBA7-C3B5-8595-B21A33DDCD9C}"/>
              </a:ext>
            </a:extLst>
          </p:cNvPr>
          <p:cNvSpPr txBox="1">
            <a:spLocks/>
          </p:cNvSpPr>
          <p:nvPr/>
        </p:nvSpPr>
        <p:spPr>
          <a:xfrm>
            <a:off x="12110" y="1161097"/>
            <a:ext cx="3903464" cy="43529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sng" strike="noStrike" kern="1200" cap="none" spc="0" normalizeH="0" baseline="0" noProof="0" dirty="0">
                <a:ln>
                  <a:noFill/>
                </a:ln>
                <a:solidFill>
                  <a:prstClr val="black"/>
                </a:solidFill>
                <a:effectLst/>
                <a:uLnTx/>
                <a:uFillTx/>
                <a:latin typeface="Aptos" panose="020B0004020202020204" pitchFamily="34" charset="0"/>
                <a:ea typeface="+mn-ea"/>
                <a:cs typeface="+mn-cs"/>
              </a:rPr>
              <a:t>Draught and leak checking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sng"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pic>
        <p:nvPicPr>
          <p:cNvPr id="6" name="Picture 5" descr="A computer next to a red bag&#10;&#10;Description automatically generated">
            <a:extLst>
              <a:ext uri="{FF2B5EF4-FFF2-40B4-BE49-F238E27FC236}">
                <a16:creationId xmlns:a16="http://schemas.microsoft.com/office/drawing/2014/main" id="{BEEE9895-EE0A-BAA4-21EF-3BF16D02DC8E}"/>
              </a:ext>
            </a:extLst>
          </p:cNvPr>
          <p:cNvPicPr>
            <a:picLocks noChangeAspect="1"/>
          </p:cNvPicPr>
          <p:nvPr/>
        </p:nvPicPr>
        <p:blipFill>
          <a:blip r:embed="rId3">
            <a:extLst>
              <a:ext uri="{28A0092B-C50C-407E-A947-70E740481C1C}">
                <a14:useLocalDpi xmlns:a14="http://schemas.microsoft.com/office/drawing/2010/main" val="0"/>
              </a:ext>
            </a:extLst>
          </a:blip>
          <a:srcRect l="13221" r="5852" b="12845"/>
          <a:stretch/>
        </p:blipFill>
        <p:spPr>
          <a:xfrm>
            <a:off x="4192750" y="1708405"/>
            <a:ext cx="2537460" cy="36681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ontent Placeholder 2">
            <a:extLst>
              <a:ext uri="{FF2B5EF4-FFF2-40B4-BE49-F238E27FC236}">
                <a16:creationId xmlns:a16="http://schemas.microsoft.com/office/drawing/2014/main" id="{1F968E16-EDE6-B386-8C8B-F33BD7F685B0}"/>
              </a:ext>
            </a:extLst>
          </p:cNvPr>
          <p:cNvSpPr txBox="1">
            <a:spLocks/>
          </p:cNvSpPr>
          <p:nvPr/>
        </p:nvSpPr>
        <p:spPr>
          <a:xfrm>
            <a:off x="8225709" y="662781"/>
            <a:ext cx="3903464" cy="43529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sng" strike="noStrike" kern="1200" cap="none" spc="0" normalizeH="0" baseline="0" noProof="0" dirty="0">
                <a:ln>
                  <a:noFill/>
                </a:ln>
                <a:solidFill>
                  <a:prstClr val="black"/>
                </a:solidFill>
                <a:effectLst/>
                <a:uLnTx/>
                <a:uFillTx/>
                <a:latin typeface="Aptos" panose="020B0004020202020204" pitchFamily="34" charset="0"/>
                <a:ea typeface="+mn-ea"/>
                <a:cs typeface="+mn-cs"/>
              </a:rPr>
              <a:t>Thermography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sng"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pic>
        <p:nvPicPr>
          <p:cNvPr id="15" name="Picture 14" descr="A white ceiling with white beams&#10;&#10;Description automatically generated">
            <a:extLst>
              <a:ext uri="{FF2B5EF4-FFF2-40B4-BE49-F238E27FC236}">
                <a16:creationId xmlns:a16="http://schemas.microsoft.com/office/drawing/2014/main" id="{EE749550-684F-674B-0739-64E03CFA10DE}"/>
              </a:ext>
            </a:extLst>
          </p:cNvPr>
          <p:cNvPicPr>
            <a:picLocks noChangeAspect="1"/>
          </p:cNvPicPr>
          <p:nvPr/>
        </p:nvPicPr>
        <p:blipFill>
          <a:blip r:embed="rId4">
            <a:extLst>
              <a:ext uri="{28A0092B-C50C-407E-A947-70E740481C1C}">
                <a14:useLocalDpi xmlns:a14="http://schemas.microsoft.com/office/drawing/2010/main" val="0"/>
              </a:ext>
            </a:extLst>
          </a:blip>
          <a:srcRect l="989" t="-2" r="3374" b="17701"/>
          <a:stretch/>
        </p:blipFill>
        <p:spPr>
          <a:xfrm>
            <a:off x="7410660" y="1161097"/>
            <a:ext cx="3790737" cy="2419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A screenshot of a infrared image&#10;&#10;Description automatically generated">
            <a:extLst>
              <a:ext uri="{FF2B5EF4-FFF2-40B4-BE49-F238E27FC236}">
                <a16:creationId xmlns:a16="http://schemas.microsoft.com/office/drawing/2014/main" id="{C8AB6ACB-2296-3899-EFCF-D1600A02B38A}"/>
              </a:ext>
            </a:extLst>
          </p:cNvPr>
          <p:cNvPicPr>
            <a:picLocks noChangeAspect="1"/>
          </p:cNvPicPr>
          <p:nvPr/>
        </p:nvPicPr>
        <p:blipFill>
          <a:blip r:embed="rId5">
            <a:extLst>
              <a:ext uri="{28A0092B-C50C-407E-A947-70E740481C1C}">
                <a14:useLocalDpi xmlns:a14="http://schemas.microsoft.com/office/drawing/2010/main" val="0"/>
              </a:ext>
            </a:extLst>
          </a:blip>
          <a:srcRect l="1579" t="2563" r="2897" b="21780"/>
          <a:stretch/>
        </p:blipFill>
        <p:spPr>
          <a:xfrm>
            <a:off x="7399182" y="3774252"/>
            <a:ext cx="3813691" cy="22653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E1EFB28D-D358-D5DF-FD98-3198BBC8B33B}"/>
              </a:ext>
            </a:extLst>
          </p:cNvPr>
          <p:cNvPicPr>
            <a:picLocks noChangeAspect="1"/>
          </p:cNvPicPr>
          <p:nvPr/>
        </p:nvPicPr>
        <p:blipFill>
          <a:blip r:embed="rId6"/>
          <a:srcRect l="11547"/>
          <a:stretch/>
        </p:blipFill>
        <p:spPr>
          <a:xfrm>
            <a:off x="7803135" y="1708405"/>
            <a:ext cx="2805315" cy="37434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2D080CC9-AC53-5AF9-AFEE-C7F64A5E50DA}"/>
              </a:ext>
            </a:extLst>
          </p:cNvPr>
          <p:cNvPicPr>
            <a:picLocks noChangeAspect="1"/>
          </p:cNvPicPr>
          <p:nvPr/>
        </p:nvPicPr>
        <p:blipFill>
          <a:blip r:embed="rId7"/>
          <a:srcRect l="15368" r="40066"/>
          <a:stretch/>
        </p:blipFill>
        <p:spPr>
          <a:xfrm>
            <a:off x="462419" y="1742736"/>
            <a:ext cx="2661232" cy="3674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Date Placeholder 3">
            <a:extLst>
              <a:ext uri="{FF2B5EF4-FFF2-40B4-BE49-F238E27FC236}">
                <a16:creationId xmlns:a16="http://schemas.microsoft.com/office/drawing/2014/main" id="{F4E51E39-A54D-E545-CA15-E0B03F6742D0}"/>
              </a:ext>
            </a:extLst>
          </p:cNvPr>
          <p:cNvSpPr>
            <a:spLocks noGrp="1"/>
          </p:cNvSpPr>
          <p:nvPr>
            <p:ph type="dt" sz="half" idx="10"/>
          </p:nvPr>
        </p:nvSpPr>
        <p:spPr>
          <a:xfrm>
            <a:off x="8088630" y="6356604"/>
            <a:ext cx="2743200" cy="365125"/>
          </a:xfrm>
        </p:spPr>
        <p:txBody>
          <a:bodyPr vert="horz" lIns="91440" tIns="45720" rIns="91440" bIns="45720" rtlCol="0" anchor="ctr">
            <a:normAutofit/>
          </a:bodyPr>
          <a:lstStyle>
            <a:lvl1pPr>
              <a:defRPr sz="1200"/>
            </a:lvl1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22/01/2025</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35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6FEEA-85DE-D06B-A5C6-D35D446B92B2}"/>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9E344046-73B0-FF43-7A8D-0750AE652F92}"/>
              </a:ext>
            </a:extLst>
          </p:cNvPr>
          <p:cNvSpPr txBox="1">
            <a:spLocks/>
          </p:cNvSpPr>
          <p:nvPr/>
        </p:nvSpPr>
        <p:spPr>
          <a:xfrm>
            <a:off x="415823" y="0"/>
            <a:ext cx="82356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4C5D"/>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04C5D"/>
                </a:solidFill>
                <a:effectLst/>
                <a:uLnTx/>
                <a:uFillTx/>
                <a:latin typeface="Aptos" panose="020B0004020202020204" pitchFamily="34" charset="0"/>
                <a:ea typeface="+mj-ea"/>
                <a:cs typeface="+mj-cs"/>
              </a:rPr>
              <a:t>What tools do we use?</a:t>
            </a:r>
          </a:p>
        </p:txBody>
      </p:sp>
      <p:grpSp>
        <p:nvGrpSpPr>
          <p:cNvPr id="18" name="Group 17">
            <a:extLst>
              <a:ext uri="{FF2B5EF4-FFF2-40B4-BE49-F238E27FC236}">
                <a16:creationId xmlns:a16="http://schemas.microsoft.com/office/drawing/2014/main" id="{CEB1BF38-E593-1E66-8314-1FE742112B55}"/>
              </a:ext>
            </a:extLst>
          </p:cNvPr>
          <p:cNvGrpSpPr/>
          <p:nvPr/>
        </p:nvGrpSpPr>
        <p:grpSpPr>
          <a:xfrm>
            <a:off x="311311" y="1325563"/>
            <a:ext cx="5168729" cy="4725629"/>
            <a:chOff x="333404" y="972662"/>
            <a:chExt cx="5168729" cy="4725629"/>
          </a:xfrm>
        </p:grpSpPr>
        <p:sp>
          <p:nvSpPr>
            <p:cNvPr id="2" name="Rectangle: Rounded Corners 1">
              <a:extLst>
                <a:ext uri="{FF2B5EF4-FFF2-40B4-BE49-F238E27FC236}">
                  <a16:creationId xmlns:a16="http://schemas.microsoft.com/office/drawing/2014/main" id="{175D0DC6-44C2-A9B2-25BC-98AF369B0F8B}"/>
                </a:ext>
              </a:extLst>
            </p:cNvPr>
            <p:cNvSpPr/>
            <p:nvPr/>
          </p:nvSpPr>
          <p:spPr>
            <a:xfrm>
              <a:off x="333404" y="972662"/>
              <a:ext cx="5026520" cy="3993498"/>
            </a:xfrm>
            <a:prstGeom prst="roundRect">
              <a:avLst>
                <a:gd name="adj" fmla="val 10000"/>
              </a:avLst>
            </a:prstGeom>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82B3405-EBB1-C8D5-2D73-C1023C3DE426}"/>
                </a:ext>
              </a:extLst>
            </p:cNvPr>
            <p:cNvSpPr txBox="1">
              <a:spLocks/>
            </p:cNvSpPr>
            <p:nvPr/>
          </p:nvSpPr>
          <p:spPr>
            <a:xfrm>
              <a:off x="504701" y="1174248"/>
              <a:ext cx="4320687" cy="438200"/>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100" b="1" i="0" u="sng" strike="noStrike" kern="1200" cap="none" spc="0" normalizeH="0" baseline="0" noProof="0" dirty="0">
                  <a:ln>
                    <a:noFill/>
                  </a:ln>
                  <a:solidFill>
                    <a:prstClr val="black"/>
                  </a:solidFill>
                  <a:effectLst/>
                  <a:uLnTx/>
                  <a:uFillTx/>
                  <a:latin typeface="Aptos" panose="020B0004020202020204" pitchFamily="34" charset="0"/>
                  <a:ea typeface="+mn-ea"/>
                  <a:cs typeface="+mn-cs"/>
                </a:rPr>
                <a:t>Home data logging &amp; analysis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sng"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13" name="Content Placeholder 2">
              <a:extLst>
                <a:ext uri="{FF2B5EF4-FFF2-40B4-BE49-F238E27FC236}">
                  <a16:creationId xmlns:a16="http://schemas.microsoft.com/office/drawing/2014/main" id="{85E20D6F-BBF6-E1F9-1A97-970EE6BE3D1B}"/>
                </a:ext>
              </a:extLst>
            </p:cNvPr>
            <p:cNvSpPr txBox="1">
              <a:spLocks/>
            </p:cNvSpPr>
            <p:nvPr/>
          </p:nvSpPr>
          <p:spPr>
            <a:xfrm>
              <a:off x="421003" y="1814034"/>
              <a:ext cx="5081130" cy="38842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Use of data logging devices over a 3-week period.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The loggers record temp and relative humidity every 10 minutes.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Combines this with smart meter data &amp; property characteristics.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Results in a performance gap between SAP assessment/EPC data and actual lived experience.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grpSp>
      <p:pic>
        <p:nvPicPr>
          <p:cNvPr id="15" name="Picture 14">
            <a:extLst>
              <a:ext uri="{FF2B5EF4-FFF2-40B4-BE49-F238E27FC236}">
                <a16:creationId xmlns:a16="http://schemas.microsoft.com/office/drawing/2014/main" id="{52D64BBF-D470-E20C-90A0-FDF880B10638}"/>
              </a:ext>
            </a:extLst>
          </p:cNvPr>
          <p:cNvPicPr>
            <a:picLocks noChangeAspect="1"/>
          </p:cNvPicPr>
          <p:nvPr/>
        </p:nvPicPr>
        <p:blipFill>
          <a:blip r:embed="rId3"/>
          <a:srcRect t="46973"/>
          <a:stretch/>
        </p:blipFill>
        <p:spPr>
          <a:xfrm>
            <a:off x="5724664" y="3429000"/>
            <a:ext cx="6258442" cy="23223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Date Placeholder 3">
            <a:extLst>
              <a:ext uri="{FF2B5EF4-FFF2-40B4-BE49-F238E27FC236}">
                <a16:creationId xmlns:a16="http://schemas.microsoft.com/office/drawing/2014/main" id="{4B4027B2-E814-7CD6-02BF-04E892A38784}"/>
              </a:ext>
            </a:extLst>
          </p:cNvPr>
          <p:cNvSpPr>
            <a:spLocks noGrp="1"/>
          </p:cNvSpPr>
          <p:nvPr>
            <p:ph type="dt" sz="half" idx="10"/>
          </p:nvPr>
        </p:nvSpPr>
        <p:spPr>
          <a:xfrm>
            <a:off x="8088630" y="6356604"/>
            <a:ext cx="2743200" cy="365125"/>
          </a:xfrm>
        </p:spPr>
        <p:txBody>
          <a:bodyPr vert="horz" lIns="91440" tIns="45720" rIns="91440" bIns="45720" rtlCol="0" anchor="ctr">
            <a:normAutofit/>
          </a:bodyPr>
          <a:lstStyle>
            <a:lvl1pPr>
              <a:defRPr sz="1200"/>
            </a:lvl1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22/01/2025</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32ACE4C-4FB2-4D2B-399D-B9E3BCE53393}"/>
              </a:ext>
            </a:extLst>
          </p:cNvPr>
          <p:cNvPicPr>
            <a:picLocks noChangeAspect="1"/>
          </p:cNvPicPr>
          <p:nvPr/>
        </p:nvPicPr>
        <p:blipFill>
          <a:blip r:embed="rId4"/>
          <a:stretch>
            <a:fillRect/>
          </a:stretch>
        </p:blipFill>
        <p:spPr>
          <a:xfrm>
            <a:off x="5651338" y="595256"/>
            <a:ext cx="6258442" cy="2513184"/>
          </a:xfrm>
          <a:prstGeom prst="rect">
            <a:avLst/>
          </a:prstGeom>
        </p:spPr>
      </p:pic>
    </p:spTree>
    <p:extLst>
      <p:ext uri="{BB962C8B-B14F-4D97-AF65-F5344CB8AC3E}">
        <p14:creationId xmlns:p14="http://schemas.microsoft.com/office/powerpoint/2010/main" val="269101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BE7ED6F-55EA-48E4-71C9-4A71E9D6F21E}"/>
              </a:ext>
            </a:extLst>
          </p:cNvPr>
          <p:cNvPicPr>
            <a:picLocks noChangeAspect="1"/>
          </p:cNvPicPr>
          <p:nvPr/>
        </p:nvPicPr>
        <p:blipFill rotWithShape="1">
          <a:blip r:embed="rId3">
            <a:extLst>
              <a:ext uri="{28A0092B-C50C-407E-A947-70E740481C1C}">
                <a14:useLocalDpi xmlns:a14="http://schemas.microsoft.com/office/drawing/2010/main" val="0"/>
              </a:ext>
            </a:extLst>
          </a:blip>
          <a:srcRect r="4361" b="25321"/>
          <a:stretch/>
        </p:blipFill>
        <p:spPr>
          <a:xfrm>
            <a:off x="1099237" y="2816597"/>
            <a:ext cx="9942950" cy="3408546"/>
          </a:xfrm>
          <a:prstGeom prst="rect">
            <a:avLst/>
          </a:prstGeom>
        </p:spPr>
      </p:pic>
      <p:sp>
        <p:nvSpPr>
          <p:cNvPr id="2" name="Title 1">
            <a:extLst>
              <a:ext uri="{FF2B5EF4-FFF2-40B4-BE49-F238E27FC236}">
                <a16:creationId xmlns:a16="http://schemas.microsoft.com/office/drawing/2014/main" id="{8304EFBE-5E66-4291-8328-D5EB4A715F6B}"/>
              </a:ext>
            </a:extLst>
          </p:cNvPr>
          <p:cNvSpPr>
            <a:spLocks noGrp="1"/>
          </p:cNvSpPr>
          <p:nvPr>
            <p:ph type="ctrTitle"/>
          </p:nvPr>
        </p:nvSpPr>
        <p:spPr>
          <a:xfrm>
            <a:off x="285737" y="325175"/>
            <a:ext cx="11313632" cy="864718"/>
          </a:xfrm>
        </p:spPr>
        <p:txBody>
          <a:bodyPr>
            <a:normAutofit fontScale="90000"/>
          </a:bodyPr>
          <a:lstStyle/>
          <a:p>
            <a:r>
              <a:rPr lang="en-GB" b="1" dirty="0">
                <a:solidFill>
                  <a:srgbClr val="009999"/>
                </a:solidFill>
              </a:rPr>
              <a:t>Community Engagement</a:t>
            </a:r>
          </a:p>
        </p:txBody>
      </p:sp>
      <p:sp>
        <p:nvSpPr>
          <p:cNvPr id="3" name="Subtitle 2">
            <a:extLst>
              <a:ext uri="{FF2B5EF4-FFF2-40B4-BE49-F238E27FC236}">
                <a16:creationId xmlns:a16="http://schemas.microsoft.com/office/drawing/2014/main" id="{E0B42C4F-26CF-44AC-A68B-5449A6C094EC}"/>
              </a:ext>
            </a:extLst>
          </p:cNvPr>
          <p:cNvSpPr>
            <a:spLocks noGrp="1"/>
          </p:cNvSpPr>
          <p:nvPr>
            <p:ph type="subTitle" idx="1"/>
          </p:nvPr>
        </p:nvSpPr>
        <p:spPr>
          <a:xfrm>
            <a:off x="922282" y="1733435"/>
            <a:ext cx="10347435" cy="1197479"/>
          </a:xfrm>
        </p:spPr>
        <p:txBody>
          <a:bodyPr/>
          <a:lstStyle/>
          <a:p>
            <a:r>
              <a:rPr lang="en-US" sz="2000" b="1" dirty="0"/>
              <a:t>Dr Laura Fogg-Rogers </a:t>
            </a:r>
            <a:br>
              <a:rPr lang="en-US" sz="2000" b="1" dirty="0"/>
            </a:br>
            <a:r>
              <a:rPr lang="en-US" sz="2000" b="1" dirty="0"/>
              <a:t>Associate Professor for Engineering in Society, UWE-Bristol</a:t>
            </a:r>
          </a:p>
          <a:p>
            <a:r>
              <a:rPr lang="en-GB" sz="2000" dirty="0">
                <a:hlinkClick r:id="rId4"/>
              </a:rPr>
              <a:t>https://people.uwe.ac.uk/Person/LauraFoggrogers</a:t>
            </a:r>
            <a:r>
              <a:rPr lang="en-GB" sz="2000" dirty="0"/>
              <a:t> </a:t>
            </a:r>
          </a:p>
          <a:p>
            <a:endParaRPr lang="en-US" sz="2000" b="1" dirty="0"/>
          </a:p>
        </p:txBody>
      </p:sp>
      <p:sp>
        <p:nvSpPr>
          <p:cNvPr id="10" name="TextBox 9"/>
          <p:cNvSpPr txBox="1"/>
          <p:nvPr/>
        </p:nvSpPr>
        <p:spPr>
          <a:xfrm>
            <a:off x="10201576" y="5855810"/>
            <a:ext cx="7213600" cy="369332"/>
          </a:xfrm>
          <a:prstGeom prst="rect">
            <a:avLst/>
          </a:prstGeom>
          <a:noFill/>
        </p:spPr>
        <p:txBody>
          <a:bodyPr wrap="square" rtlCol="0">
            <a:spAutoFit/>
          </a:bodyPr>
          <a:lstStyle/>
          <a:p>
            <a:r>
              <a:rPr lang="en-GB" dirty="0">
                <a:latin typeface="Apercu Pro" panose="02000506040000020004"/>
                <a:hlinkClick r:id="rId5"/>
              </a:rPr>
              <a:t>we-count.net</a:t>
            </a:r>
            <a:r>
              <a:rPr lang="en-GB" dirty="0">
                <a:latin typeface="Apercu Pro" panose="02000506040000020004"/>
              </a:rPr>
              <a:t> </a:t>
            </a:r>
          </a:p>
        </p:txBody>
      </p:sp>
      <p:pic>
        <p:nvPicPr>
          <p:cNvPr id="14" name="Picture 13">
            <a:extLst>
              <a:ext uri="{FF2B5EF4-FFF2-40B4-BE49-F238E27FC236}">
                <a16:creationId xmlns:a16="http://schemas.microsoft.com/office/drawing/2014/main" id="{C8CAB73B-06A6-455D-8751-83D914A4C3C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46297" b="-6918"/>
          <a:stretch/>
        </p:blipFill>
        <p:spPr>
          <a:xfrm>
            <a:off x="10126412" y="133594"/>
            <a:ext cx="1595044" cy="864718"/>
          </a:xfrm>
          <a:prstGeom prst="rect">
            <a:avLst/>
          </a:prstGeom>
        </p:spPr>
      </p:pic>
      <p:pic>
        <p:nvPicPr>
          <p:cNvPr id="16" name="Picture 15" descr="A group of people holding a banner&#10;&#10;Description automatically generated">
            <a:extLst>
              <a:ext uri="{FF2B5EF4-FFF2-40B4-BE49-F238E27FC236}">
                <a16:creationId xmlns:a16="http://schemas.microsoft.com/office/drawing/2014/main" id="{81F93B42-5D37-A40E-9070-7B1E1BFB9DCF}"/>
              </a:ext>
            </a:extLst>
          </p:cNvPr>
          <p:cNvPicPr>
            <a:picLocks noChangeAspect="1"/>
          </p:cNvPicPr>
          <p:nvPr/>
        </p:nvPicPr>
        <p:blipFill rotWithShape="1">
          <a:blip r:embed="rId7">
            <a:extLst>
              <a:ext uri="{28A0092B-C50C-407E-A947-70E740481C1C}">
                <a14:useLocalDpi xmlns:a14="http://schemas.microsoft.com/office/drawing/2010/main" val="0"/>
              </a:ext>
            </a:extLst>
          </a:blip>
          <a:srcRect t="35490"/>
          <a:stretch/>
        </p:blipFill>
        <p:spPr>
          <a:xfrm>
            <a:off x="9655869" y="5205668"/>
            <a:ext cx="2536131" cy="1636059"/>
          </a:xfrm>
          <a:prstGeom prst="rect">
            <a:avLst/>
          </a:prstGeom>
        </p:spPr>
      </p:pic>
      <p:pic>
        <p:nvPicPr>
          <p:cNvPr id="17" name="Picture 16">
            <a:extLst>
              <a:ext uri="{FF2B5EF4-FFF2-40B4-BE49-F238E27FC236}">
                <a16:creationId xmlns:a16="http://schemas.microsoft.com/office/drawing/2014/main" id="{FC7B500E-7F28-0C66-A080-941E9A2F83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6940" y="6296119"/>
            <a:ext cx="2336980" cy="451182"/>
          </a:xfrm>
          <a:prstGeom prst="rect">
            <a:avLst/>
          </a:prstGeom>
        </p:spPr>
      </p:pic>
      <p:pic>
        <p:nvPicPr>
          <p:cNvPr id="18" name="Picture 17">
            <a:extLst>
              <a:ext uri="{FF2B5EF4-FFF2-40B4-BE49-F238E27FC236}">
                <a16:creationId xmlns:a16="http://schemas.microsoft.com/office/drawing/2014/main" id="{C0717C74-C5E6-52E7-0EAF-34A9FD310C1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6411" y="5821028"/>
            <a:ext cx="1149789" cy="1065876"/>
          </a:xfrm>
          <a:prstGeom prst="rect">
            <a:avLst/>
          </a:prstGeom>
        </p:spPr>
      </p:pic>
      <p:pic>
        <p:nvPicPr>
          <p:cNvPr id="19" name="Picture 18">
            <a:extLst>
              <a:ext uri="{FF2B5EF4-FFF2-40B4-BE49-F238E27FC236}">
                <a16:creationId xmlns:a16="http://schemas.microsoft.com/office/drawing/2014/main" id="{73D8C1EE-78CE-24B6-B041-D1537851FA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00071" y="6122235"/>
            <a:ext cx="1228678" cy="784195"/>
          </a:xfrm>
          <a:prstGeom prst="rect">
            <a:avLst/>
          </a:prstGeom>
        </p:spPr>
      </p:pic>
      <p:pic>
        <p:nvPicPr>
          <p:cNvPr id="20" name="Picture 8">
            <a:extLst>
              <a:ext uri="{FF2B5EF4-FFF2-40B4-BE49-F238E27FC236}">
                <a16:creationId xmlns:a16="http://schemas.microsoft.com/office/drawing/2014/main" id="{F6033D0A-4337-8CA1-B363-E81E8C0D8B5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660"/>
          <a:stretch/>
        </p:blipFill>
        <p:spPr bwMode="auto">
          <a:xfrm>
            <a:off x="1365190" y="6168626"/>
            <a:ext cx="1556442" cy="6348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98BE8D4-A65B-66DF-6B7F-1B2E4D6488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3780" y="6269324"/>
            <a:ext cx="2624908" cy="568267"/>
          </a:xfrm>
          <a:prstGeom prst="rect">
            <a:avLst/>
          </a:prstGeom>
        </p:spPr>
      </p:pic>
    </p:spTree>
    <p:extLst>
      <p:ext uri="{BB962C8B-B14F-4D97-AF65-F5344CB8AC3E}">
        <p14:creationId xmlns:p14="http://schemas.microsoft.com/office/powerpoint/2010/main" val="2673763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70565-A2CE-B162-8C9B-F15EF3B2E5D9}"/>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E39638F5-3B37-F731-8162-FAF6B80DAB56}"/>
              </a:ext>
            </a:extLst>
          </p:cNvPr>
          <p:cNvSpPr txBox="1">
            <a:spLocks/>
          </p:cNvSpPr>
          <p:nvPr/>
        </p:nvSpPr>
        <p:spPr>
          <a:xfrm>
            <a:off x="415823" y="0"/>
            <a:ext cx="82356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4C5D"/>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04C5D"/>
                </a:solidFill>
                <a:effectLst/>
                <a:uLnTx/>
                <a:uFillTx/>
                <a:latin typeface="Aptos" panose="020B0004020202020204" pitchFamily="34" charset="0"/>
                <a:ea typeface="+mj-ea"/>
                <a:cs typeface="+mj-cs"/>
              </a:rPr>
              <a:t>Barriers encountered </a:t>
            </a:r>
          </a:p>
        </p:txBody>
      </p:sp>
      <p:sp>
        <p:nvSpPr>
          <p:cNvPr id="8" name="Content Placeholder 2">
            <a:extLst>
              <a:ext uri="{FF2B5EF4-FFF2-40B4-BE49-F238E27FC236}">
                <a16:creationId xmlns:a16="http://schemas.microsoft.com/office/drawing/2014/main" id="{2C5047EE-9DF6-11A3-44DF-74C3D57827AE}"/>
              </a:ext>
            </a:extLst>
          </p:cNvPr>
          <p:cNvSpPr txBox="1">
            <a:spLocks/>
          </p:cNvSpPr>
          <p:nvPr/>
        </p:nvSpPr>
        <p:spPr>
          <a:xfrm>
            <a:off x="6699706" y="1161097"/>
            <a:ext cx="3903464" cy="43529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1" i="0" u="sng"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grpSp>
        <p:nvGrpSpPr>
          <p:cNvPr id="4" name="Group 3">
            <a:extLst>
              <a:ext uri="{FF2B5EF4-FFF2-40B4-BE49-F238E27FC236}">
                <a16:creationId xmlns:a16="http://schemas.microsoft.com/office/drawing/2014/main" id="{BD207060-A413-B842-DCE3-85D2664AE372}"/>
              </a:ext>
            </a:extLst>
          </p:cNvPr>
          <p:cNvGrpSpPr/>
          <p:nvPr/>
        </p:nvGrpSpPr>
        <p:grpSpPr>
          <a:xfrm>
            <a:off x="2541867" y="1534632"/>
            <a:ext cx="7560822" cy="497254"/>
            <a:chOff x="525780" y="1325563"/>
            <a:chExt cx="7560822" cy="497254"/>
          </a:xfrm>
        </p:grpSpPr>
        <p:sp>
          <p:nvSpPr>
            <p:cNvPr id="9" name="Rectangle: Rounded Corners 8">
              <a:extLst>
                <a:ext uri="{FF2B5EF4-FFF2-40B4-BE49-F238E27FC236}">
                  <a16:creationId xmlns:a16="http://schemas.microsoft.com/office/drawing/2014/main" id="{292F9FB0-E56C-E9F2-7283-E57798DABA86}"/>
                </a:ext>
              </a:extLst>
            </p:cNvPr>
            <p:cNvSpPr/>
            <p:nvPr/>
          </p:nvSpPr>
          <p:spPr>
            <a:xfrm>
              <a:off x="525780" y="1325563"/>
              <a:ext cx="7018020" cy="497254"/>
            </a:xfrm>
            <a:prstGeom prst="roundRect">
              <a:avLst>
                <a:gd name="adj" fmla="val 10000"/>
              </a:avLst>
            </a:prstGeom>
            <a:solidFill>
              <a:schemeClr val="accent2">
                <a:lumMod val="40000"/>
                <a:lumOff val="60000"/>
              </a:schemeClr>
            </a:solidFill>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941BA93-3303-58E2-6F30-008BB3A3DE24}"/>
                </a:ext>
              </a:extLst>
            </p:cNvPr>
            <p:cNvSpPr txBox="1"/>
            <p:nvPr/>
          </p:nvSpPr>
          <p:spPr>
            <a:xfrm>
              <a:off x="650015" y="1332458"/>
              <a:ext cx="743658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Homeowner expectations and prior knowledge.</a:t>
              </a:r>
            </a:p>
          </p:txBody>
        </p:sp>
      </p:grpSp>
      <p:sp>
        <p:nvSpPr>
          <p:cNvPr id="10" name="Rectangle: Rounded Corners 9">
            <a:extLst>
              <a:ext uri="{FF2B5EF4-FFF2-40B4-BE49-F238E27FC236}">
                <a16:creationId xmlns:a16="http://schemas.microsoft.com/office/drawing/2014/main" id="{9F2181B9-1DE8-F526-0D3A-E09E7FCC2934}"/>
              </a:ext>
            </a:extLst>
          </p:cNvPr>
          <p:cNvSpPr/>
          <p:nvPr/>
        </p:nvSpPr>
        <p:spPr>
          <a:xfrm>
            <a:off x="3601001" y="2563586"/>
            <a:ext cx="4989998" cy="497254"/>
          </a:xfrm>
          <a:prstGeom prst="roundRect">
            <a:avLst>
              <a:gd name="adj" fmla="val 10000"/>
            </a:avLst>
          </a:prstGeom>
          <a:solidFill>
            <a:schemeClr val="accent2">
              <a:lumMod val="40000"/>
              <a:lumOff val="60000"/>
            </a:schemeClr>
          </a:solidFill>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hueOff val="0"/>
                    <a:satOff val="0"/>
                    <a:lumOff val="0"/>
                    <a:alphaOff val="0"/>
                  </a:prstClr>
                </a:solidFill>
                <a:effectLst/>
                <a:uLnTx/>
                <a:uFillTx/>
                <a:latin typeface="Aptos" panose="020B0004020202020204" pitchFamily="34" charset="0"/>
                <a:ea typeface="+mn-ea"/>
                <a:cs typeface="+mn-cs"/>
              </a:rPr>
              <a:t>The usefulness of the information. </a:t>
            </a:r>
          </a:p>
        </p:txBody>
      </p:sp>
      <p:sp>
        <p:nvSpPr>
          <p:cNvPr id="16" name="Rectangle: Rounded Corners 15">
            <a:extLst>
              <a:ext uri="{FF2B5EF4-FFF2-40B4-BE49-F238E27FC236}">
                <a16:creationId xmlns:a16="http://schemas.microsoft.com/office/drawing/2014/main" id="{528252FE-6F49-342C-6CE9-2AB7C8C336BC}"/>
              </a:ext>
            </a:extLst>
          </p:cNvPr>
          <p:cNvSpPr/>
          <p:nvPr/>
        </p:nvSpPr>
        <p:spPr>
          <a:xfrm>
            <a:off x="954237" y="3569576"/>
            <a:ext cx="10283526" cy="497254"/>
          </a:xfrm>
          <a:prstGeom prst="roundRect">
            <a:avLst>
              <a:gd name="adj" fmla="val 10000"/>
            </a:avLst>
          </a:prstGeom>
          <a:solidFill>
            <a:schemeClr val="accent2">
              <a:lumMod val="40000"/>
              <a:lumOff val="60000"/>
            </a:schemeClr>
          </a:solidFill>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hueOff val="0"/>
                    <a:satOff val="0"/>
                    <a:lumOff val="0"/>
                    <a:alphaOff val="0"/>
                  </a:prstClr>
                </a:solidFill>
                <a:effectLst/>
                <a:uLnTx/>
                <a:uFillTx/>
                <a:latin typeface="Aptos" panose="020B0004020202020204" pitchFamily="34" charset="0"/>
                <a:ea typeface="+mn-ea"/>
                <a:cs typeface="+mn-cs"/>
              </a:rPr>
              <a:t>Being ‘</a:t>
            </a:r>
            <a:r>
              <a:rPr kumimoji="0" lang="en-GB" sz="2400" b="1" i="1" u="none" strike="noStrike" kern="1200" cap="none" spc="0" normalizeH="0" baseline="0" noProof="0" dirty="0">
                <a:ln>
                  <a:noFill/>
                </a:ln>
                <a:solidFill>
                  <a:prstClr val="black">
                    <a:hueOff val="0"/>
                    <a:satOff val="0"/>
                    <a:lumOff val="0"/>
                    <a:alphaOff val="0"/>
                  </a:prstClr>
                </a:solidFill>
                <a:effectLst/>
                <a:uLnTx/>
                <a:uFillTx/>
                <a:latin typeface="Aptos" panose="020B0004020202020204" pitchFamily="34" charset="0"/>
                <a:ea typeface="+mn-ea"/>
                <a:cs typeface="+mn-cs"/>
              </a:rPr>
              <a:t>able to pay’</a:t>
            </a:r>
            <a:r>
              <a:rPr kumimoji="0" lang="en-GB" sz="2400" b="1" i="0" u="none" strike="noStrike" kern="1200" cap="none" spc="0" normalizeH="0" baseline="0" noProof="0" dirty="0">
                <a:ln>
                  <a:noFill/>
                </a:ln>
                <a:solidFill>
                  <a:prstClr val="black">
                    <a:hueOff val="0"/>
                    <a:satOff val="0"/>
                    <a:lumOff val="0"/>
                    <a:alphaOff val="0"/>
                  </a:prstClr>
                </a:solidFill>
                <a:effectLst/>
                <a:uLnTx/>
                <a:uFillTx/>
                <a:latin typeface="Aptos" panose="020B0004020202020204" pitchFamily="34" charset="0"/>
                <a:ea typeface="+mn-ea"/>
                <a:cs typeface="+mn-cs"/>
              </a:rPr>
              <a:t> often isn’t accurate and doesn’t mean they are willing. </a:t>
            </a:r>
          </a:p>
        </p:txBody>
      </p:sp>
      <p:sp>
        <p:nvSpPr>
          <p:cNvPr id="3" name="Rectangle: Rounded Corners 2">
            <a:extLst>
              <a:ext uri="{FF2B5EF4-FFF2-40B4-BE49-F238E27FC236}">
                <a16:creationId xmlns:a16="http://schemas.microsoft.com/office/drawing/2014/main" id="{893A3937-018A-6228-F918-94B33B378FEE}"/>
              </a:ext>
            </a:extLst>
          </p:cNvPr>
          <p:cNvSpPr/>
          <p:nvPr/>
        </p:nvSpPr>
        <p:spPr>
          <a:xfrm>
            <a:off x="4184258" y="4587048"/>
            <a:ext cx="3944362" cy="497254"/>
          </a:xfrm>
          <a:prstGeom prst="roundRect">
            <a:avLst>
              <a:gd name="adj" fmla="val 10000"/>
            </a:avLst>
          </a:prstGeom>
          <a:solidFill>
            <a:schemeClr val="accent2">
              <a:lumMod val="40000"/>
              <a:lumOff val="60000"/>
            </a:schemeClr>
          </a:solidFill>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hueOff val="0"/>
                    <a:satOff val="0"/>
                    <a:lumOff val="0"/>
                    <a:alphaOff val="0"/>
                  </a:prstClr>
                </a:solidFill>
                <a:effectLst/>
                <a:uLnTx/>
                <a:uFillTx/>
                <a:latin typeface="Aptos" panose="020B0004020202020204" pitchFamily="34" charset="0"/>
                <a:ea typeface="+mn-ea"/>
                <a:cs typeface="+mn-cs"/>
              </a:rPr>
              <a:t>The ability to use the tools. </a:t>
            </a:r>
          </a:p>
        </p:txBody>
      </p:sp>
      <p:sp>
        <p:nvSpPr>
          <p:cNvPr id="11" name="Date Placeholder 3">
            <a:extLst>
              <a:ext uri="{FF2B5EF4-FFF2-40B4-BE49-F238E27FC236}">
                <a16:creationId xmlns:a16="http://schemas.microsoft.com/office/drawing/2014/main" id="{AA23C9B1-F310-61F5-71E2-FA230A222BBF}"/>
              </a:ext>
            </a:extLst>
          </p:cNvPr>
          <p:cNvSpPr>
            <a:spLocks noGrp="1"/>
          </p:cNvSpPr>
          <p:nvPr>
            <p:ph type="dt" sz="half" idx="10"/>
          </p:nvPr>
        </p:nvSpPr>
        <p:spPr>
          <a:xfrm>
            <a:off x="8088630" y="6356604"/>
            <a:ext cx="2743200" cy="365125"/>
          </a:xfrm>
        </p:spPr>
        <p:txBody>
          <a:bodyPr vert="horz" lIns="91440" tIns="45720" rIns="91440" bIns="45720" rtlCol="0" anchor="ctr">
            <a:normAutofit/>
          </a:bodyPr>
          <a:lstStyle>
            <a:lvl1pPr>
              <a:defRPr sz="1200"/>
            </a:lvl1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22/01/2025</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64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84D45-2B6A-E90A-72E2-24264459E234}"/>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E1CF3F5B-2859-F75F-555E-ACBBDD8AEBA1}"/>
              </a:ext>
            </a:extLst>
          </p:cNvPr>
          <p:cNvSpPr txBox="1">
            <a:spLocks/>
          </p:cNvSpPr>
          <p:nvPr/>
        </p:nvSpPr>
        <p:spPr>
          <a:xfrm>
            <a:off x="415823" y="0"/>
            <a:ext cx="82356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4C5D"/>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04C5D"/>
                </a:solidFill>
                <a:effectLst/>
                <a:uLnTx/>
                <a:uFillTx/>
                <a:latin typeface="Aptos" panose="020B0004020202020204" pitchFamily="34" charset="0"/>
                <a:ea typeface="+mj-ea"/>
                <a:cs typeface="+mj-cs"/>
              </a:rPr>
              <a:t>Key learning points</a:t>
            </a:r>
          </a:p>
        </p:txBody>
      </p:sp>
      <p:sp>
        <p:nvSpPr>
          <p:cNvPr id="5" name="Date Placeholder 3">
            <a:extLst>
              <a:ext uri="{FF2B5EF4-FFF2-40B4-BE49-F238E27FC236}">
                <a16:creationId xmlns:a16="http://schemas.microsoft.com/office/drawing/2014/main" id="{E61C6CF8-139F-9BFD-E33B-2A3A1BD7547C}"/>
              </a:ext>
            </a:extLst>
          </p:cNvPr>
          <p:cNvSpPr>
            <a:spLocks noGrp="1"/>
          </p:cNvSpPr>
          <p:nvPr>
            <p:ph type="dt" sz="half" idx="10"/>
          </p:nvPr>
        </p:nvSpPr>
        <p:spPr>
          <a:xfrm>
            <a:off x="8088630" y="6356604"/>
            <a:ext cx="2743200" cy="365125"/>
          </a:xfrm>
        </p:spPr>
        <p:txBody>
          <a:bodyPr vert="horz" lIns="91440" tIns="45720" rIns="91440" bIns="45720" rtlCol="0" anchor="ctr">
            <a:normAutofit/>
          </a:bodyPr>
          <a:lstStyle>
            <a:lvl1pPr>
              <a:defRPr sz="1200"/>
            </a:lvl1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22/01/2025</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95DE09DA-2D54-64AC-0A64-4596463AA2E1}"/>
              </a:ext>
            </a:extLst>
          </p:cNvPr>
          <p:cNvGrpSpPr/>
          <p:nvPr/>
        </p:nvGrpSpPr>
        <p:grpSpPr>
          <a:xfrm>
            <a:off x="2475830" y="2611193"/>
            <a:ext cx="7174944" cy="461665"/>
            <a:chOff x="2240793" y="2647499"/>
            <a:chExt cx="7651635" cy="461665"/>
          </a:xfrm>
        </p:grpSpPr>
        <p:sp>
          <p:nvSpPr>
            <p:cNvPr id="15" name="Rectangle: Rounded Corners 14">
              <a:extLst>
                <a:ext uri="{FF2B5EF4-FFF2-40B4-BE49-F238E27FC236}">
                  <a16:creationId xmlns:a16="http://schemas.microsoft.com/office/drawing/2014/main" id="{3F705C07-D336-3145-6236-DF0D9E59B5E3}"/>
                </a:ext>
              </a:extLst>
            </p:cNvPr>
            <p:cNvSpPr/>
            <p:nvPr/>
          </p:nvSpPr>
          <p:spPr>
            <a:xfrm>
              <a:off x="2240793" y="2650213"/>
              <a:ext cx="7606033" cy="423530"/>
            </a:xfrm>
            <a:prstGeom prst="roundRect">
              <a:avLst>
                <a:gd name="adj" fmla="val 10000"/>
              </a:avLst>
            </a:prstGeom>
            <a:solidFill>
              <a:schemeClr val="accent6">
                <a:lumMod val="20000"/>
                <a:lumOff val="80000"/>
              </a:schemeClr>
            </a:solidFill>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3A6FF40-52B2-7518-434E-EE9A4E8DD1A6}"/>
                </a:ext>
              </a:extLst>
            </p:cNvPr>
            <p:cNvSpPr txBox="1"/>
            <p:nvPr/>
          </p:nvSpPr>
          <p:spPr>
            <a:xfrm>
              <a:off x="2286395" y="2647499"/>
              <a:ext cx="760603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The largest impact can be from the conversations.</a:t>
              </a:r>
            </a:p>
          </p:txBody>
        </p:sp>
      </p:grpSp>
      <p:grpSp>
        <p:nvGrpSpPr>
          <p:cNvPr id="21" name="Group 20">
            <a:extLst>
              <a:ext uri="{FF2B5EF4-FFF2-40B4-BE49-F238E27FC236}">
                <a16:creationId xmlns:a16="http://schemas.microsoft.com/office/drawing/2014/main" id="{14EABA4E-70E2-105B-43B1-0CC029B9B8B6}"/>
              </a:ext>
            </a:extLst>
          </p:cNvPr>
          <p:cNvGrpSpPr/>
          <p:nvPr/>
        </p:nvGrpSpPr>
        <p:grpSpPr>
          <a:xfrm>
            <a:off x="2851484" y="4490206"/>
            <a:ext cx="7661369" cy="461665"/>
            <a:chOff x="2856625" y="4597025"/>
            <a:chExt cx="7661369" cy="461665"/>
          </a:xfrm>
        </p:grpSpPr>
        <p:sp>
          <p:nvSpPr>
            <p:cNvPr id="17" name="Rectangle: Rounded Corners 16">
              <a:extLst>
                <a:ext uri="{FF2B5EF4-FFF2-40B4-BE49-F238E27FC236}">
                  <a16:creationId xmlns:a16="http://schemas.microsoft.com/office/drawing/2014/main" id="{2791E611-22B0-2B91-78BA-FA86F2119DD2}"/>
                </a:ext>
              </a:extLst>
            </p:cNvPr>
            <p:cNvSpPr/>
            <p:nvPr/>
          </p:nvSpPr>
          <p:spPr>
            <a:xfrm>
              <a:off x="2856625" y="4616092"/>
              <a:ext cx="6278799" cy="423530"/>
            </a:xfrm>
            <a:prstGeom prst="roundRect">
              <a:avLst>
                <a:gd name="adj" fmla="val 10000"/>
              </a:avLst>
            </a:prstGeom>
            <a:solidFill>
              <a:schemeClr val="accent6">
                <a:lumMod val="20000"/>
                <a:lumOff val="80000"/>
              </a:schemeClr>
            </a:solidFill>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25B1228-7DB6-8B97-E51F-68B518D97D26}"/>
                </a:ext>
              </a:extLst>
            </p:cNvPr>
            <p:cNvSpPr txBox="1"/>
            <p:nvPr/>
          </p:nvSpPr>
          <p:spPr>
            <a:xfrm>
              <a:off x="2856625" y="4597025"/>
              <a:ext cx="766136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There’s a want for truly independent advice.</a:t>
              </a:r>
            </a:p>
          </p:txBody>
        </p:sp>
      </p:grpSp>
      <p:grpSp>
        <p:nvGrpSpPr>
          <p:cNvPr id="18" name="Group 17">
            <a:extLst>
              <a:ext uri="{FF2B5EF4-FFF2-40B4-BE49-F238E27FC236}">
                <a16:creationId xmlns:a16="http://schemas.microsoft.com/office/drawing/2014/main" id="{33E22400-2056-4B01-0B28-21D1F3D44E2D}"/>
              </a:ext>
            </a:extLst>
          </p:cNvPr>
          <p:cNvGrpSpPr/>
          <p:nvPr/>
        </p:nvGrpSpPr>
        <p:grpSpPr>
          <a:xfrm>
            <a:off x="2475830" y="1608355"/>
            <a:ext cx="7703220" cy="461666"/>
            <a:chOff x="2475830" y="1608355"/>
            <a:chExt cx="7592871" cy="461666"/>
          </a:xfrm>
        </p:grpSpPr>
        <p:sp>
          <p:nvSpPr>
            <p:cNvPr id="12" name="Rectangle: Rounded Corners 11">
              <a:extLst>
                <a:ext uri="{FF2B5EF4-FFF2-40B4-BE49-F238E27FC236}">
                  <a16:creationId xmlns:a16="http://schemas.microsoft.com/office/drawing/2014/main" id="{E1CE30AC-9D87-BAA7-1798-F5E1E26EEF31}"/>
                </a:ext>
              </a:extLst>
            </p:cNvPr>
            <p:cNvSpPr/>
            <p:nvPr/>
          </p:nvSpPr>
          <p:spPr>
            <a:xfrm>
              <a:off x="2475830" y="1608355"/>
              <a:ext cx="7152912" cy="441409"/>
            </a:xfrm>
            <a:prstGeom prst="roundRect">
              <a:avLst>
                <a:gd name="adj" fmla="val 10000"/>
              </a:avLst>
            </a:prstGeom>
            <a:solidFill>
              <a:schemeClr val="accent6">
                <a:lumMod val="20000"/>
                <a:lumOff val="80000"/>
              </a:schemeClr>
            </a:solidFill>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EA9E3A9-8EE8-44F7-3441-92AD18FC2EF3}"/>
                </a:ext>
              </a:extLst>
            </p:cNvPr>
            <p:cNvSpPr txBox="1"/>
            <p:nvPr/>
          </p:nvSpPr>
          <p:spPr>
            <a:xfrm>
              <a:off x="2475830" y="1608356"/>
              <a:ext cx="759287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On-site tools can have a big impact on engagement.</a:t>
              </a:r>
            </a:p>
          </p:txBody>
        </p:sp>
      </p:grpSp>
      <p:grpSp>
        <p:nvGrpSpPr>
          <p:cNvPr id="20" name="Group 19">
            <a:extLst>
              <a:ext uri="{FF2B5EF4-FFF2-40B4-BE49-F238E27FC236}">
                <a16:creationId xmlns:a16="http://schemas.microsoft.com/office/drawing/2014/main" id="{06FD5311-43E3-F3E1-DA18-ACF3FD049F54}"/>
              </a:ext>
            </a:extLst>
          </p:cNvPr>
          <p:cNvGrpSpPr/>
          <p:nvPr/>
        </p:nvGrpSpPr>
        <p:grpSpPr>
          <a:xfrm>
            <a:off x="1491916" y="3544788"/>
            <a:ext cx="9008893" cy="461665"/>
            <a:chOff x="1416003" y="3619430"/>
            <a:chExt cx="9101991" cy="461665"/>
          </a:xfrm>
        </p:grpSpPr>
        <p:sp>
          <p:nvSpPr>
            <p:cNvPr id="16" name="Rectangle: Rounded Corners 15">
              <a:extLst>
                <a:ext uri="{FF2B5EF4-FFF2-40B4-BE49-F238E27FC236}">
                  <a16:creationId xmlns:a16="http://schemas.microsoft.com/office/drawing/2014/main" id="{0DBF1693-06EF-B3B7-7700-3BCEC09EFA4F}"/>
                </a:ext>
              </a:extLst>
            </p:cNvPr>
            <p:cNvSpPr/>
            <p:nvPr/>
          </p:nvSpPr>
          <p:spPr>
            <a:xfrm>
              <a:off x="1416003" y="3638498"/>
              <a:ext cx="9101991" cy="423530"/>
            </a:xfrm>
            <a:prstGeom prst="roundRect">
              <a:avLst>
                <a:gd name="adj" fmla="val 10000"/>
              </a:avLst>
            </a:prstGeom>
            <a:solidFill>
              <a:schemeClr val="accent6">
                <a:lumMod val="20000"/>
                <a:lumOff val="80000"/>
              </a:schemeClr>
            </a:solidFill>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5737669-CCC7-2E27-4500-A6D28D59AB5E}"/>
                </a:ext>
              </a:extLst>
            </p:cNvPr>
            <p:cNvSpPr txBox="1"/>
            <p:nvPr/>
          </p:nvSpPr>
          <p:spPr>
            <a:xfrm>
              <a:off x="1490828" y="3619430"/>
              <a:ext cx="895233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Homeowners don’t often know the way measures can interact.</a:t>
              </a:r>
            </a:p>
          </p:txBody>
        </p:sp>
      </p:grpSp>
    </p:spTree>
    <p:extLst>
      <p:ext uri="{BB962C8B-B14F-4D97-AF65-F5344CB8AC3E}">
        <p14:creationId xmlns:p14="http://schemas.microsoft.com/office/powerpoint/2010/main" val="428881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DEFCF9CF-FAF3-4BE4-7451-89E798AF6375}"/>
              </a:ext>
            </a:extLst>
          </p:cNvPr>
          <p:cNvSpPr>
            <a:spLocks noGrp="1"/>
          </p:cNvSpPr>
          <p:nvPr>
            <p:ph type="dt" sz="half" idx="10"/>
          </p:nvPr>
        </p:nvSpPr>
        <p:spPr>
          <a:xfrm>
            <a:off x="8088630" y="6356604"/>
            <a:ext cx="2743200" cy="365125"/>
          </a:xfrm>
        </p:spPr>
        <p:txBody>
          <a:bodyPr vert="horz" lIns="91440" tIns="45720" rIns="91440" bIns="45720" rtlCol="0" anchor="ctr">
            <a:normAutofit/>
          </a:bodyPr>
          <a:lstStyle>
            <a:lvl1pPr>
              <a:defRPr sz="1200"/>
            </a:lvl1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22/01/2025</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6E3E1F8-5921-6D30-7DE2-E6AF8F515733}"/>
              </a:ext>
            </a:extLst>
          </p:cNvPr>
          <p:cNvSpPr txBox="1"/>
          <p:nvPr/>
        </p:nvSpPr>
        <p:spPr>
          <a:xfrm>
            <a:off x="3800474" y="3429000"/>
            <a:ext cx="4591050"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Elliot Clark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Futureproof Bristol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hlinkClick r:id="rId2"/>
              </a:rPr>
              <a:t>futureproof@cse.org.uk</a:t>
            </a:r>
            <a:r>
              <a:rPr kumimoji="0" lang="en-GB"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p>
        </p:txBody>
      </p:sp>
      <p:sp>
        <p:nvSpPr>
          <p:cNvPr id="6" name="TextBox 5">
            <a:extLst>
              <a:ext uri="{FF2B5EF4-FFF2-40B4-BE49-F238E27FC236}">
                <a16:creationId xmlns:a16="http://schemas.microsoft.com/office/drawing/2014/main" id="{F6CBC929-03E1-D281-C4B8-13762058E0AF}"/>
              </a:ext>
            </a:extLst>
          </p:cNvPr>
          <p:cNvSpPr txBox="1"/>
          <p:nvPr/>
        </p:nvSpPr>
        <p:spPr>
          <a:xfrm>
            <a:off x="3076009" y="2152386"/>
            <a:ext cx="603998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Thank you for listening</a:t>
            </a:r>
          </a:p>
        </p:txBody>
      </p:sp>
    </p:spTree>
    <p:extLst>
      <p:ext uri="{BB962C8B-B14F-4D97-AF65-F5344CB8AC3E}">
        <p14:creationId xmlns:p14="http://schemas.microsoft.com/office/powerpoint/2010/main" val="4033989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B9C8-B401-718F-4631-607BB0D82EEE}"/>
              </a:ext>
            </a:extLst>
          </p:cNvPr>
          <p:cNvSpPr>
            <a:spLocks noGrp="1"/>
          </p:cNvSpPr>
          <p:nvPr>
            <p:ph type="ctrTitle"/>
          </p:nvPr>
        </p:nvSpPr>
        <p:spPr/>
        <p:txBody>
          <a:bodyPr/>
          <a:lstStyle/>
          <a:p>
            <a:pPr algn="ctr"/>
            <a:br>
              <a:rPr lang="en-GB" sz="4400" dirty="0"/>
            </a:br>
            <a:r>
              <a:rPr lang="en-GB" sz="4400" dirty="0">
                <a:latin typeface="Trebuchet MS"/>
              </a:rPr>
              <a:t>Lisa Beaney </a:t>
            </a:r>
            <a:br>
              <a:rPr lang="en-GB" sz="4400" dirty="0"/>
            </a:br>
            <a:r>
              <a:rPr lang="en-GB" sz="4400" dirty="0" err="1">
                <a:latin typeface="Trebuchet MS"/>
              </a:rPr>
              <a:t>Testlands</a:t>
            </a:r>
            <a:r>
              <a:rPr lang="en-GB" sz="4400" dirty="0">
                <a:latin typeface="Trebuchet MS"/>
              </a:rPr>
              <a:t> and Green Isle of Wight </a:t>
            </a:r>
          </a:p>
        </p:txBody>
      </p:sp>
    </p:spTree>
    <p:extLst>
      <p:ext uri="{BB962C8B-B14F-4D97-AF65-F5344CB8AC3E}">
        <p14:creationId xmlns:p14="http://schemas.microsoft.com/office/powerpoint/2010/main" val="3976316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37A56-CF07-D712-7175-B119F4E609C6}"/>
            </a:ext>
          </a:extLst>
        </p:cNvPr>
        <p:cNvGrpSpPr/>
        <p:nvPr/>
      </p:nvGrpSpPr>
      <p:grpSpPr>
        <a:xfrm>
          <a:off x="0" y="0"/>
          <a:ext cx="0" cy="0"/>
          <a:chOff x="0" y="0"/>
          <a:chExt cx="0" cy="0"/>
        </a:xfrm>
      </p:grpSpPr>
      <p:sp>
        <p:nvSpPr>
          <p:cNvPr id="29" name="TextBox 36">
            <a:extLst>
              <a:ext uri="{FF2B5EF4-FFF2-40B4-BE49-F238E27FC236}">
                <a16:creationId xmlns:a16="http://schemas.microsoft.com/office/drawing/2014/main" id="{8D508F2F-03BB-E06A-032E-4DE1E2A827EA}"/>
              </a:ext>
            </a:extLst>
          </p:cNvPr>
          <p:cNvSpPr txBox="1"/>
          <p:nvPr/>
        </p:nvSpPr>
        <p:spPr>
          <a:xfrm>
            <a:off x="812801" y="1783719"/>
            <a:ext cx="10065315" cy="1957447"/>
          </a:xfrm>
          <a:prstGeom prst="rect">
            <a:avLst/>
          </a:prstGeom>
          <a:ln>
            <a:noFill/>
          </a:ln>
        </p:spPr>
        <p:style>
          <a:lnRef idx="2">
            <a:schemeClr val="dk1"/>
          </a:lnRef>
          <a:fillRef idx="1">
            <a:schemeClr val="lt1"/>
          </a:fillRef>
          <a:effectRef idx="0">
            <a:schemeClr val="dk1"/>
          </a:effectRef>
          <a:fontRef idx="minor">
            <a:schemeClr val="dk1"/>
          </a:fontRef>
        </p:style>
        <p:txBody>
          <a:bodyPr vert="horz" lIns="60960" tIns="30480" rIns="60960" bIns="30480" rtlCol="0" anchor="t">
            <a:normAutofit/>
          </a:bodyPr>
          <a:lstStyle/>
          <a:p>
            <a:pPr>
              <a:lnSpc>
                <a:spcPct val="90000"/>
              </a:lnSpc>
              <a:spcBef>
                <a:spcPct val="0"/>
              </a:spcBef>
              <a:spcAft>
                <a:spcPts val="400"/>
              </a:spcAft>
            </a:pPr>
            <a:r>
              <a:rPr lang="en-US" sz="4800" b="1" spc="-71" dirty="0">
                <a:solidFill>
                  <a:schemeClr val="tx1"/>
                </a:solidFill>
                <a:latin typeface="+mj-lt"/>
                <a:ea typeface="+mj-ea"/>
                <a:cs typeface="+mj-cs"/>
                <a:sym typeface="Poppins Bold"/>
              </a:rPr>
              <a:t>Promoting success to show the value offered by the community sector.</a:t>
            </a:r>
          </a:p>
        </p:txBody>
      </p:sp>
      <p:pic>
        <p:nvPicPr>
          <p:cNvPr id="5" name="Picture 4" descr="A logo with a black background&#10;&#10;Description automatically generated">
            <a:extLst>
              <a:ext uri="{FF2B5EF4-FFF2-40B4-BE49-F238E27FC236}">
                <a16:creationId xmlns:a16="http://schemas.microsoft.com/office/drawing/2014/main" id="{B83B35CA-E607-907F-B69D-905DB8D51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2184" y="5231394"/>
            <a:ext cx="1590110" cy="1180657"/>
          </a:xfrm>
          <a:prstGeom prst="rect">
            <a:avLst/>
          </a:prstGeom>
        </p:spPr>
      </p:pic>
      <p:grpSp>
        <p:nvGrpSpPr>
          <p:cNvPr id="2" name="Group 2">
            <a:extLst>
              <a:ext uri="{FF2B5EF4-FFF2-40B4-BE49-F238E27FC236}">
                <a16:creationId xmlns:a16="http://schemas.microsoft.com/office/drawing/2014/main" id="{56AFDE7D-416A-AABF-52CD-E950DC547D26}"/>
              </a:ext>
            </a:extLst>
          </p:cNvPr>
          <p:cNvGrpSpPr/>
          <p:nvPr/>
        </p:nvGrpSpPr>
        <p:grpSpPr>
          <a:xfrm>
            <a:off x="9919897" y="4105772"/>
            <a:ext cx="791549" cy="791549"/>
            <a:chOff x="0" y="0"/>
            <a:chExt cx="812800" cy="812800"/>
          </a:xfrm>
        </p:grpSpPr>
        <p:sp>
          <p:nvSpPr>
            <p:cNvPr id="3" name="Freeform 3">
              <a:extLst>
                <a:ext uri="{FF2B5EF4-FFF2-40B4-BE49-F238E27FC236}">
                  <a16:creationId xmlns:a16="http://schemas.microsoft.com/office/drawing/2014/main" id="{F268ACE9-C5F6-57C8-D4F3-95BC9510DF8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106861"/>
              </a:solidFill>
              <a:prstDash val="solid"/>
              <a:miter/>
            </a:ln>
          </p:spPr>
          <p:txBody>
            <a:bodyPr/>
            <a:lstStyle/>
            <a:p>
              <a:endParaRPr lang="en-US" sz="1200"/>
            </a:p>
          </p:txBody>
        </p:sp>
        <p:sp>
          <p:nvSpPr>
            <p:cNvPr id="4" name="TextBox 4">
              <a:extLst>
                <a:ext uri="{FF2B5EF4-FFF2-40B4-BE49-F238E27FC236}">
                  <a16:creationId xmlns:a16="http://schemas.microsoft.com/office/drawing/2014/main" id="{9D0F187A-C88E-4514-4917-3AAF85699FB9}"/>
                </a:ext>
              </a:extLst>
            </p:cNvPr>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8" name="Group 8">
            <a:extLst>
              <a:ext uri="{FF2B5EF4-FFF2-40B4-BE49-F238E27FC236}">
                <a16:creationId xmlns:a16="http://schemas.microsoft.com/office/drawing/2014/main" id="{A06BA1A2-8F60-A23E-8E32-D9440C134F56}"/>
              </a:ext>
            </a:extLst>
          </p:cNvPr>
          <p:cNvGrpSpPr/>
          <p:nvPr/>
        </p:nvGrpSpPr>
        <p:grpSpPr>
          <a:xfrm>
            <a:off x="9067110" y="4623637"/>
            <a:ext cx="785069" cy="785069"/>
            <a:chOff x="0" y="0"/>
            <a:chExt cx="812800" cy="812800"/>
          </a:xfrm>
        </p:grpSpPr>
        <p:sp>
          <p:nvSpPr>
            <p:cNvPr id="9" name="Freeform 9">
              <a:extLst>
                <a:ext uri="{FF2B5EF4-FFF2-40B4-BE49-F238E27FC236}">
                  <a16:creationId xmlns:a16="http://schemas.microsoft.com/office/drawing/2014/main" id="{26CBBF84-3825-D3C6-0E3D-A15C73C8413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alpha val="32941"/>
              </a:srgbClr>
            </a:solidFill>
            <a:ln w="742950" cap="sq">
              <a:solidFill>
                <a:srgbClr val="106861">
                  <a:alpha val="32941"/>
                </a:srgbClr>
              </a:solidFill>
              <a:prstDash val="solid"/>
              <a:miter/>
            </a:ln>
          </p:spPr>
          <p:txBody>
            <a:bodyPr/>
            <a:lstStyle/>
            <a:p>
              <a:endParaRPr lang="en-US" sz="1200"/>
            </a:p>
          </p:txBody>
        </p:sp>
        <p:sp>
          <p:nvSpPr>
            <p:cNvPr id="10" name="TextBox 10">
              <a:extLst>
                <a:ext uri="{FF2B5EF4-FFF2-40B4-BE49-F238E27FC236}">
                  <a16:creationId xmlns:a16="http://schemas.microsoft.com/office/drawing/2014/main" id="{866FF566-68CD-C03A-B1C8-1AE8D3BFDD8F}"/>
                </a:ext>
              </a:extLst>
            </p:cNvPr>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25" name="Group 25">
            <a:extLst>
              <a:ext uri="{FF2B5EF4-FFF2-40B4-BE49-F238E27FC236}">
                <a16:creationId xmlns:a16="http://schemas.microsoft.com/office/drawing/2014/main" id="{EA437BCE-A844-03D1-5BF6-B079EE983162}"/>
              </a:ext>
            </a:extLst>
          </p:cNvPr>
          <p:cNvGrpSpPr/>
          <p:nvPr/>
        </p:nvGrpSpPr>
        <p:grpSpPr>
          <a:xfrm>
            <a:off x="8889368" y="3798892"/>
            <a:ext cx="787817" cy="787817"/>
            <a:chOff x="0" y="0"/>
            <a:chExt cx="812800" cy="812800"/>
          </a:xfrm>
        </p:grpSpPr>
        <p:sp>
          <p:nvSpPr>
            <p:cNvPr id="26" name="Freeform 26">
              <a:extLst>
                <a:ext uri="{FF2B5EF4-FFF2-40B4-BE49-F238E27FC236}">
                  <a16:creationId xmlns:a16="http://schemas.microsoft.com/office/drawing/2014/main" id="{7C5A878F-314E-AC2C-57F1-99FEAFDB43D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w="742950" cap="sq">
              <a:solidFill>
                <a:srgbClr val="106861"/>
              </a:solidFill>
              <a:prstDash val="solid"/>
              <a:miter/>
            </a:ln>
          </p:spPr>
          <p:txBody>
            <a:bodyPr/>
            <a:lstStyle/>
            <a:p>
              <a:endParaRPr lang="en-US" sz="1200"/>
            </a:p>
          </p:txBody>
        </p:sp>
        <p:sp>
          <p:nvSpPr>
            <p:cNvPr id="27" name="TextBox 27">
              <a:extLst>
                <a:ext uri="{FF2B5EF4-FFF2-40B4-BE49-F238E27FC236}">
                  <a16:creationId xmlns:a16="http://schemas.microsoft.com/office/drawing/2014/main" id="{24CAB1E5-7639-9EDC-32FC-60FFA8BE727A}"/>
                </a:ext>
              </a:extLst>
            </p:cNvPr>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spTree>
    <p:extLst>
      <p:ext uri="{BB962C8B-B14F-4D97-AF65-F5344CB8AC3E}">
        <p14:creationId xmlns:p14="http://schemas.microsoft.com/office/powerpoint/2010/main" val="3424580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F4321-64CF-E7D7-47CE-2A7918E39A7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774331C-F184-8779-4212-2D0EB6CF8CB4}"/>
              </a:ext>
            </a:extLst>
          </p:cNvPr>
          <p:cNvGrpSpPr/>
          <p:nvPr/>
        </p:nvGrpSpPr>
        <p:grpSpPr>
          <a:xfrm>
            <a:off x="-1859467" y="5140269"/>
            <a:ext cx="3718934" cy="3718934"/>
            <a:chOff x="0" y="0"/>
            <a:chExt cx="812800" cy="812800"/>
          </a:xfrm>
        </p:grpSpPr>
        <p:sp>
          <p:nvSpPr>
            <p:cNvPr id="3" name="Freeform 3">
              <a:extLst>
                <a:ext uri="{FF2B5EF4-FFF2-40B4-BE49-F238E27FC236}">
                  <a16:creationId xmlns:a16="http://schemas.microsoft.com/office/drawing/2014/main" id="{DCE00F46-EA33-9562-62E5-C24380E72E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106861"/>
              </a:solidFill>
              <a:prstDash val="solid"/>
              <a:miter/>
            </a:ln>
          </p:spPr>
          <p:txBody>
            <a:bodyPr/>
            <a:lstStyle/>
            <a:p>
              <a:endParaRPr lang="en-US" sz="1200"/>
            </a:p>
          </p:txBody>
        </p:sp>
        <p:sp>
          <p:nvSpPr>
            <p:cNvPr id="4" name="TextBox 4">
              <a:extLst>
                <a:ext uri="{FF2B5EF4-FFF2-40B4-BE49-F238E27FC236}">
                  <a16:creationId xmlns:a16="http://schemas.microsoft.com/office/drawing/2014/main" id="{AB335966-F728-60C1-6396-757644BC4D4C}"/>
                </a:ext>
              </a:extLst>
            </p:cNvPr>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8" name="Group 8">
            <a:extLst>
              <a:ext uri="{FF2B5EF4-FFF2-40B4-BE49-F238E27FC236}">
                <a16:creationId xmlns:a16="http://schemas.microsoft.com/office/drawing/2014/main" id="{824FA250-969C-0EEF-23BB-ADDD681E21DC}"/>
              </a:ext>
            </a:extLst>
          </p:cNvPr>
          <p:cNvGrpSpPr/>
          <p:nvPr/>
        </p:nvGrpSpPr>
        <p:grpSpPr>
          <a:xfrm>
            <a:off x="10524636" y="-1899269"/>
            <a:ext cx="3334729" cy="3334729"/>
            <a:chOff x="0" y="0"/>
            <a:chExt cx="812800" cy="812800"/>
          </a:xfrm>
        </p:grpSpPr>
        <p:sp>
          <p:nvSpPr>
            <p:cNvPr id="9" name="Freeform 9">
              <a:extLst>
                <a:ext uri="{FF2B5EF4-FFF2-40B4-BE49-F238E27FC236}">
                  <a16:creationId xmlns:a16="http://schemas.microsoft.com/office/drawing/2014/main" id="{0B59409D-A679-2F9B-163D-E010304D551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alpha val="32941"/>
              </a:srgbClr>
            </a:solidFill>
            <a:ln w="742950" cap="sq">
              <a:solidFill>
                <a:srgbClr val="106861">
                  <a:alpha val="32941"/>
                </a:srgbClr>
              </a:solidFill>
              <a:prstDash val="solid"/>
              <a:miter/>
            </a:ln>
          </p:spPr>
          <p:txBody>
            <a:bodyPr/>
            <a:lstStyle/>
            <a:p>
              <a:endParaRPr lang="en-US" sz="1200"/>
            </a:p>
          </p:txBody>
        </p:sp>
        <p:sp>
          <p:nvSpPr>
            <p:cNvPr id="10" name="TextBox 10">
              <a:extLst>
                <a:ext uri="{FF2B5EF4-FFF2-40B4-BE49-F238E27FC236}">
                  <a16:creationId xmlns:a16="http://schemas.microsoft.com/office/drawing/2014/main" id="{1963C53A-937B-9A35-C090-CE82AF1B17B0}"/>
                </a:ext>
              </a:extLst>
            </p:cNvPr>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25" name="Group 25">
            <a:extLst>
              <a:ext uri="{FF2B5EF4-FFF2-40B4-BE49-F238E27FC236}">
                <a16:creationId xmlns:a16="http://schemas.microsoft.com/office/drawing/2014/main" id="{35575850-E206-C31A-F445-A8E8FBDC6B40}"/>
              </a:ext>
            </a:extLst>
          </p:cNvPr>
          <p:cNvGrpSpPr/>
          <p:nvPr/>
        </p:nvGrpSpPr>
        <p:grpSpPr>
          <a:xfrm>
            <a:off x="3084112" y="6463528"/>
            <a:ext cx="788945" cy="788945"/>
            <a:chOff x="0" y="0"/>
            <a:chExt cx="812800" cy="812800"/>
          </a:xfrm>
        </p:grpSpPr>
        <p:sp>
          <p:nvSpPr>
            <p:cNvPr id="26" name="Freeform 26">
              <a:extLst>
                <a:ext uri="{FF2B5EF4-FFF2-40B4-BE49-F238E27FC236}">
                  <a16:creationId xmlns:a16="http://schemas.microsoft.com/office/drawing/2014/main" id="{9D4B60F2-44F6-8898-F03A-A2A130AD6AB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w="742950" cap="sq">
              <a:solidFill>
                <a:srgbClr val="106861"/>
              </a:solidFill>
              <a:prstDash val="solid"/>
              <a:miter/>
            </a:ln>
          </p:spPr>
          <p:txBody>
            <a:bodyPr/>
            <a:lstStyle/>
            <a:p>
              <a:endParaRPr lang="en-US" sz="1200"/>
            </a:p>
          </p:txBody>
        </p:sp>
        <p:sp>
          <p:nvSpPr>
            <p:cNvPr id="27" name="TextBox 27">
              <a:extLst>
                <a:ext uri="{FF2B5EF4-FFF2-40B4-BE49-F238E27FC236}">
                  <a16:creationId xmlns:a16="http://schemas.microsoft.com/office/drawing/2014/main" id="{4BF916C8-BAA0-6F35-11D9-DA7B31657DF9}"/>
                </a:ext>
              </a:extLst>
            </p:cNvPr>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sp>
        <p:nvSpPr>
          <p:cNvPr id="29" name="TextBox 36">
            <a:extLst>
              <a:ext uri="{FF2B5EF4-FFF2-40B4-BE49-F238E27FC236}">
                <a16:creationId xmlns:a16="http://schemas.microsoft.com/office/drawing/2014/main" id="{F9BF83B1-5F15-34FD-9F47-03855FA32871}"/>
              </a:ext>
            </a:extLst>
          </p:cNvPr>
          <p:cNvSpPr txBox="1"/>
          <p:nvPr/>
        </p:nvSpPr>
        <p:spPr>
          <a:xfrm>
            <a:off x="974728" y="814006"/>
            <a:ext cx="4366694" cy="608565"/>
          </a:xfrm>
          <a:prstGeom prst="rect">
            <a:avLst/>
          </a:prstGeom>
        </p:spPr>
        <p:txBody>
          <a:bodyPr lIns="0" tIns="0" rIns="0" bIns="0" rtlCol="0" anchor="t">
            <a:spAutoFit/>
          </a:bodyPr>
          <a:lstStyle/>
          <a:p>
            <a:pPr>
              <a:lnSpc>
                <a:spcPts val="4976"/>
              </a:lnSpc>
            </a:pPr>
            <a:r>
              <a:rPr lang="en-US" sz="3555" b="1" spc="-71" dirty="0">
                <a:solidFill>
                  <a:srgbClr val="343432"/>
                </a:solidFill>
                <a:latin typeface="Poppins Bold"/>
                <a:ea typeface="Poppins Bold"/>
                <a:cs typeface="Poppins Bold"/>
                <a:sym typeface="Poppins Bold"/>
              </a:rPr>
              <a:t>Background</a:t>
            </a:r>
          </a:p>
        </p:txBody>
      </p:sp>
      <p:pic>
        <p:nvPicPr>
          <p:cNvPr id="5" name="Picture 4" descr="A logo with a black background&#10;&#10;Description automatically generated">
            <a:extLst>
              <a:ext uri="{FF2B5EF4-FFF2-40B4-BE49-F238E27FC236}">
                <a16:creationId xmlns:a16="http://schemas.microsoft.com/office/drawing/2014/main" id="{91E3B154-2FBB-2F3A-DEF0-EE46E5E25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5758" y="4699000"/>
            <a:ext cx="2137754" cy="1587282"/>
          </a:xfrm>
          <a:prstGeom prst="rect">
            <a:avLst/>
          </a:prstGeom>
        </p:spPr>
      </p:pic>
      <p:sp>
        <p:nvSpPr>
          <p:cNvPr id="6" name="TextBox 5">
            <a:extLst>
              <a:ext uri="{FF2B5EF4-FFF2-40B4-BE49-F238E27FC236}">
                <a16:creationId xmlns:a16="http://schemas.microsoft.com/office/drawing/2014/main" id="{B8BE0D35-F3AF-A0FB-789D-C5B0B52D8B7E}"/>
              </a:ext>
            </a:extLst>
          </p:cNvPr>
          <p:cNvSpPr txBox="1"/>
          <p:nvPr/>
        </p:nvSpPr>
        <p:spPr>
          <a:xfrm>
            <a:off x="992789" y="1803401"/>
            <a:ext cx="9531846" cy="3150221"/>
          </a:xfrm>
          <a:prstGeom prst="rect">
            <a:avLst/>
          </a:prstGeom>
          <a:noFill/>
        </p:spPr>
        <p:txBody>
          <a:bodyPr wrap="square" rtlCol="0">
            <a:spAutoFit/>
          </a:bodyPr>
          <a:lstStyle/>
          <a:p>
            <a:r>
              <a:rPr lang="en-GB" sz="1867" dirty="0">
                <a:latin typeface="Poppins" pitchFamily="2" charset="77"/>
                <a:cs typeface="Poppins" pitchFamily="2" charset="77"/>
              </a:rPr>
              <a:t>Testlands' is focused on improving the wellbeing of its community, particularly children, young people, and families in Southampton. We aim to empower and rejuvenate local young people through sports and other well being-focused activities. We strive to collaborate with local sports clubs and other like-minded partners to foster physical health, mental resilience, and community engagement.</a:t>
            </a:r>
          </a:p>
          <a:p>
            <a:endParaRPr lang="en-GB" sz="1867" dirty="0">
              <a:latin typeface="Poppins" pitchFamily="2" charset="77"/>
              <a:cs typeface="Poppins" pitchFamily="2" charset="77"/>
            </a:endParaRPr>
          </a:p>
          <a:p>
            <a:r>
              <a:rPr lang="en-GB" sz="1867" dirty="0">
                <a:latin typeface="Poppins" pitchFamily="2" charset="77"/>
                <a:cs typeface="Poppins" pitchFamily="2" charset="77"/>
              </a:rPr>
              <a:t>Testlands partnered with Green Isle of Wight CIC to offer Energy Advice. Testlands Wellbeing Hub is based in Green Lane, Southampton and it is from this hub that the Southampton Energy Team operate.</a:t>
            </a:r>
          </a:p>
          <a:p>
            <a:endParaRPr lang="en-GB" sz="1200" dirty="0"/>
          </a:p>
        </p:txBody>
      </p:sp>
    </p:spTree>
    <p:extLst>
      <p:ext uri="{BB962C8B-B14F-4D97-AF65-F5344CB8AC3E}">
        <p14:creationId xmlns:p14="http://schemas.microsoft.com/office/powerpoint/2010/main" val="1571071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644DA-5E0A-94BB-1908-C4069BFAA94C}"/>
            </a:ext>
          </a:extLst>
        </p:cNvPr>
        <p:cNvGrpSpPr/>
        <p:nvPr/>
      </p:nvGrpSpPr>
      <p:grpSpPr>
        <a:xfrm>
          <a:off x="0" y="0"/>
          <a:ext cx="0" cy="0"/>
          <a:chOff x="0" y="0"/>
          <a:chExt cx="0" cy="0"/>
        </a:xfrm>
      </p:grpSpPr>
      <p:sp>
        <p:nvSpPr>
          <p:cNvPr id="29" name="TextBox 36">
            <a:extLst>
              <a:ext uri="{FF2B5EF4-FFF2-40B4-BE49-F238E27FC236}">
                <a16:creationId xmlns:a16="http://schemas.microsoft.com/office/drawing/2014/main" id="{D2F4EE40-5B36-4B0D-B86D-9330E22C15C3}"/>
              </a:ext>
            </a:extLst>
          </p:cNvPr>
          <p:cNvSpPr txBox="1"/>
          <p:nvPr/>
        </p:nvSpPr>
        <p:spPr>
          <a:xfrm>
            <a:off x="876693" y="741392"/>
            <a:ext cx="3712559" cy="706409"/>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3200" b="1" spc="-71" dirty="0">
                <a:latin typeface="+mj-lt"/>
                <a:ea typeface="+mj-ea"/>
                <a:cs typeface="+mj-cs"/>
                <a:sym typeface="Poppins Bold"/>
              </a:rPr>
              <a:t>Project</a:t>
            </a:r>
          </a:p>
        </p:txBody>
      </p:sp>
      <p:graphicFrame>
        <p:nvGraphicFramePr>
          <p:cNvPr id="7" name="Diagram 6">
            <a:extLst>
              <a:ext uri="{FF2B5EF4-FFF2-40B4-BE49-F238E27FC236}">
                <a16:creationId xmlns:a16="http://schemas.microsoft.com/office/drawing/2014/main" id="{CA229B1F-B63A-A94D-C114-6EACA15680C5}"/>
              </a:ext>
            </a:extLst>
          </p:cNvPr>
          <p:cNvGraphicFramePr/>
          <p:nvPr/>
        </p:nvGraphicFramePr>
        <p:xfrm>
          <a:off x="1270001" y="523980"/>
          <a:ext cx="8006079" cy="5600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logo with a black background&#10;&#10;Description automatically generated">
            <a:extLst>
              <a:ext uri="{FF2B5EF4-FFF2-40B4-BE49-F238E27FC236}">
                <a16:creationId xmlns:a16="http://schemas.microsoft.com/office/drawing/2014/main" id="{5D322122-89F4-48D4-134E-CBF480C117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2000" y="4870421"/>
            <a:ext cx="1894120" cy="1406384"/>
          </a:xfrm>
          <a:prstGeom prst="rect">
            <a:avLst/>
          </a:prstGeom>
        </p:spPr>
      </p:pic>
    </p:spTree>
    <p:extLst>
      <p:ext uri="{BB962C8B-B14F-4D97-AF65-F5344CB8AC3E}">
        <p14:creationId xmlns:p14="http://schemas.microsoft.com/office/powerpoint/2010/main" val="855830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31424" y="4717092"/>
            <a:ext cx="3718934" cy="371893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106861"/>
              </a:solidFill>
              <a:prstDash val="solid"/>
              <a:miter/>
            </a:ln>
          </p:spPr>
          <p:txBody>
            <a:bodyPr/>
            <a:lstStyle/>
            <a:p>
              <a:endParaRPr lang="en-US" sz="1200"/>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5" name="Group 5"/>
          <p:cNvGrpSpPr/>
          <p:nvPr/>
        </p:nvGrpSpPr>
        <p:grpSpPr>
          <a:xfrm>
            <a:off x="2456117" y="4670555"/>
            <a:ext cx="301648" cy="30164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w="742950" cap="sq">
              <a:solidFill>
                <a:srgbClr val="106861"/>
              </a:solidFill>
              <a:prstDash val="solid"/>
              <a:miter/>
            </a:ln>
          </p:spPr>
          <p:txBody>
            <a:bodyPr/>
            <a:lstStyle/>
            <a:p>
              <a:endParaRPr lang="en-US" sz="1200"/>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sp>
        <p:nvSpPr>
          <p:cNvPr id="8" name="Freeform 8"/>
          <p:cNvSpPr/>
          <p:nvPr/>
        </p:nvSpPr>
        <p:spPr>
          <a:xfrm rot="-10800000">
            <a:off x="6248400" y="3096993"/>
            <a:ext cx="4396522" cy="327163"/>
          </a:xfrm>
          <a:custGeom>
            <a:avLst/>
            <a:gdLst/>
            <a:ahLst/>
            <a:cxnLst/>
            <a:rect l="l" t="t" r="r" b="b"/>
            <a:pathLst>
              <a:path w="6594783" h="490744">
                <a:moveTo>
                  <a:pt x="0" y="0"/>
                </a:moveTo>
                <a:lnTo>
                  <a:pt x="6594784" y="0"/>
                </a:lnTo>
                <a:lnTo>
                  <a:pt x="6594784" y="490744"/>
                </a:lnTo>
                <a:lnTo>
                  <a:pt x="0" y="490744"/>
                </a:lnTo>
                <a:lnTo>
                  <a:pt x="0" y="0"/>
                </a:lnTo>
                <a:close/>
              </a:path>
            </a:pathLst>
          </a:custGeom>
          <a:blipFill>
            <a:blip r:embed="rId3">
              <a:alphaModFix amt="72000"/>
            </a:blip>
            <a:stretch>
              <a:fillRect b="-286352"/>
            </a:stretch>
          </a:blipFill>
        </p:spPr>
        <p:txBody>
          <a:bodyPr/>
          <a:lstStyle/>
          <a:p>
            <a:endParaRPr lang="en-US" sz="1200"/>
          </a:p>
        </p:txBody>
      </p:sp>
      <p:grpSp>
        <p:nvGrpSpPr>
          <p:cNvPr id="9" name="Group 9"/>
          <p:cNvGrpSpPr/>
          <p:nvPr/>
        </p:nvGrpSpPr>
        <p:grpSpPr>
          <a:xfrm>
            <a:off x="6156981" y="1365936"/>
            <a:ext cx="4999724" cy="1788321"/>
            <a:chOff x="0" y="0"/>
            <a:chExt cx="1349721" cy="482774"/>
          </a:xfrm>
        </p:grpSpPr>
        <p:sp>
          <p:nvSpPr>
            <p:cNvPr id="10" name="Freeform 10"/>
            <p:cNvSpPr/>
            <p:nvPr/>
          </p:nvSpPr>
          <p:spPr>
            <a:xfrm>
              <a:off x="0" y="0"/>
              <a:ext cx="1349721" cy="482774"/>
            </a:xfrm>
            <a:custGeom>
              <a:avLst/>
              <a:gdLst/>
              <a:ahLst/>
              <a:cxnLst/>
              <a:rect l="l" t="t" r="r" b="b"/>
              <a:pathLst>
                <a:path w="1349721" h="482774">
                  <a:moveTo>
                    <a:pt x="33034" y="0"/>
                  </a:moveTo>
                  <a:lnTo>
                    <a:pt x="1316687" y="0"/>
                  </a:lnTo>
                  <a:cubicBezTo>
                    <a:pt x="1325448" y="0"/>
                    <a:pt x="1333851" y="3480"/>
                    <a:pt x="1340046" y="9675"/>
                  </a:cubicBezTo>
                  <a:cubicBezTo>
                    <a:pt x="1346241" y="15871"/>
                    <a:pt x="1349721" y="24273"/>
                    <a:pt x="1349721" y="33034"/>
                  </a:cubicBezTo>
                  <a:lnTo>
                    <a:pt x="1349721" y="449740"/>
                  </a:lnTo>
                  <a:cubicBezTo>
                    <a:pt x="1349721" y="467984"/>
                    <a:pt x="1334932" y="482774"/>
                    <a:pt x="1316687" y="482774"/>
                  </a:cubicBezTo>
                  <a:lnTo>
                    <a:pt x="33034" y="482774"/>
                  </a:lnTo>
                  <a:cubicBezTo>
                    <a:pt x="14790" y="482774"/>
                    <a:pt x="0" y="467984"/>
                    <a:pt x="0" y="449740"/>
                  </a:cubicBezTo>
                  <a:lnTo>
                    <a:pt x="0" y="33034"/>
                  </a:lnTo>
                  <a:cubicBezTo>
                    <a:pt x="0" y="14790"/>
                    <a:pt x="14790" y="0"/>
                    <a:pt x="33034" y="0"/>
                  </a:cubicBezTo>
                  <a:close/>
                </a:path>
              </a:pathLst>
            </a:custGeom>
            <a:solidFill>
              <a:srgbClr val="FFFFFF"/>
            </a:solidFill>
            <a:ln w="104775" cap="rnd">
              <a:solidFill>
                <a:srgbClr val="106861"/>
              </a:solidFill>
              <a:prstDash val="solid"/>
              <a:round/>
            </a:ln>
          </p:spPr>
          <p:txBody>
            <a:bodyPr/>
            <a:lstStyle/>
            <a:p>
              <a:endParaRPr lang="en-US" sz="1200"/>
            </a:p>
          </p:txBody>
        </p:sp>
        <p:sp>
          <p:nvSpPr>
            <p:cNvPr id="11" name="TextBox 11"/>
            <p:cNvSpPr txBox="1"/>
            <p:nvPr/>
          </p:nvSpPr>
          <p:spPr>
            <a:xfrm>
              <a:off x="0" y="-38100"/>
              <a:ext cx="1349721" cy="520874"/>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12" name="Group 12"/>
          <p:cNvGrpSpPr/>
          <p:nvPr/>
        </p:nvGrpSpPr>
        <p:grpSpPr>
          <a:xfrm>
            <a:off x="5630610" y="1754195"/>
            <a:ext cx="1052742" cy="1051444"/>
            <a:chOff x="0" y="0"/>
            <a:chExt cx="323431" cy="323032"/>
          </a:xfrm>
        </p:grpSpPr>
        <p:sp>
          <p:nvSpPr>
            <p:cNvPr id="13" name="Freeform 13"/>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US" sz="1200"/>
            </a:p>
          </p:txBody>
        </p:sp>
        <p:sp>
          <p:nvSpPr>
            <p:cNvPr id="14" name="TextBox 14"/>
            <p:cNvSpPr txBox="1"/>
            <p:nvPr/>
          </p:nvSpPr>
          <p:spPr>
            <a:xfrm>
              <a:off x="0" y="-114300"/>
              <a:ext cx="323431" cy="437332"/>
            </a:xfrm>
            <a:prstGeom prst="rect">
              <a:avLst/>
            </a:prstGeom>
          </p:spPr>
          <p:txBody>
            <a:bodyPr lIns="33867" tIns="33867" rIns="33867" bIns="33867" rtlCol="0" anchor="ctr"/>
            <a:lstStyle/>
            <a:p>
              <a:pPr algn="ctr">
                <a:lnSpc>
                  <a:spcPts val="5384"/>
                </a:lnSpc>
              </a:pPr>
              <a:endParaRPr sz="1200"/>
            </a:p>
          </p:txBody>
        </p:sp>
      </p:grpSp>
      <p:grpSp>
        <p:nvGrpSpPr>
          <p:cNvPr id="15" name="Group 15"/>
          <p:cNvGrpSpPr/>
          <p:nvPr/>
        </p:nvGrpSpPr>
        <p:grpSpPr>
          <a:xfrm>
            <a:off x="3206224" y="5592502"/>
            <a:ext cx="788945" cy="78894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w="742950" cap="sq">
              <a:solidFill>
                <a:srgbClr val="106861"/>
              </a:solidFill>
              <a:prstDash val="solid"/>
              <a:miter/>
            </a:ln>
          </p:spPr>
          <p:txBody>
            <a:bodyPr/>
            <a:lstStyle/>
            <a:p>
              <a:endParaRPr lang="en-US" sz="1200"/>
            </a:p>
          </p:txBody>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sp>
        <p:nvSpPr>
          <p:cNvPr id="18" name="Freeform 18"/>
          <p:cNvSpPr/>
          <p:nvPr/>
        </p:nvSpPr>
        <p:spPr>
          <a:xfrm>
            <a:off x="5936312" y="1920373"/>
            <a:ext cx="441339" cy="719087"/>
          </a:xfrm>
          <a:custGeom>
            <a:avLst/>
            <a:gdLst/>
            <a:ahLst/>
            <a:cxnLst/>
            <a:rect l="l" t="t" r="r" b="b"/>
            <a:pathLst>
              <a:path w="662009" h="1078630">
                <a:moveTo>
                  <a:pt x="0" y="0"/>
                </a:moveTo>
                <a:lnTo>
                  <a:pt x="662009" y="0"/>
                </a:lnTo>
                <a:lnTo>
                  <a:pt x="662009" y="1078630"/>
                </a:lnTo>
                <a:lnTo>
                  <a:pt x="0" y="10786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9" name="Freeform 19"/>
          <p:cNvSpPr/>
          <p:nvPr/>
        </p:nvSpPr>
        <p:spPr>
          <a:xfrm rot="-10800000">
            <a:off x="6248400" y="5302321"/>
            <a:ext cx="4396522" cy="327163"/>
          </a:xfrm>
          <a:custGeom>
            <a:avLst/>
            <a:gdLst/>
            <a:ahLst/>
            <a:cxnLst/>
            <a:rect l="l" t="t" r="r" b="b"/>
            <a:pathLst>
              <a:path w="6594783" h="490744">
                <a:moveTo>
                  <a:pt x="0" y="0"/>
                </a:moveTo>
                <a:lnTo>
                  <a:pt x="6594784" y="0"/>
                </a:lnTo>
                <a:lnTo>
                  <a:pt x="6594784" y="490744"/>
                </a:lnTo>
                <a:lnTo>
                  <a:pt x="0" y="490744"/>
                </a:lnTo>
                <a:lnTo>
                  <a:pt x="0" y="0"/>
                </a:lnTo>
                <a:close/>
              </a:path>
            </a:pathLst>
          </a:custGeom>
          <a:blipFill>
            <a:blip r:embed="rId3">
              <a:alphaModFix amt="72000"/>
            </a:blip>
            <a:stretch>
              <a:fillRect b="-286352"/>
            </a:stretch>
          </a:blipFill>
        </p:spPr>
        <p:txBody>
          <a:bodyPr/>
          <a:lstStyle/>
          <a:p>
            <a:endParaRPr lang="en-US" sz="1200"/>
          </a:p>
        </p:txBody>
      </p:sp>
      <p:grpSp>
        <p:nvGrpSpPr>
          <p:cNvPr id="20" name="Group 20"/>
          <p:cNvGrpSpPr/>
          <p:nvPr/>
        </p:nvGrpSpPr>
        <p:grpSpPr>
          <a:xfrm>
            <a:off x="6156981" y="3571264"/>
            <a:ext cx="4999724" cy="1788321"/>
            <a:chOff x="0" y="0"/>
            <a:chExt cx="1349721" cy="482774"/>
          </a:xfrm>
        </p:grpSpPr>
        <p:sp>
          <p:nvSpPr>
            <p:cNvPr id="21" name="Freeform 21"/>
            <p:cNvSpPr/>
            <p:nvPr/>
          </p:nvSpPr>
          <p:spPr>
            <a:xfrm>
              <a:off x="0" y="0"/>
              <a:ext cx="1349721" cy="482774"/>
            </a:xfrm>
            <a:custGeom>
              <a:avLst/>
              <a:gdLst/>
              <a:ahLst/>
              <a:cxnLst/>
              <a:rect l="l" t="t" r="r" b="b"/>
              <a:pathLst>
                <a:path w="1349721" h="482774">
                  <a:moveTo>
                    <a:pt x="33034" y="0"/>
                  </a:moveTo>
                  <a:lnTo>
                    <a:pt x="1316687" y="0"/>
                  </a:lnTo>
                  <a:cubicBezTo>
                    <a:pt x="1325448" y="0"/>
                    <a:pt x="1333851" y="3480"/>
                    <a:pt x="1340046" y="9675"/>
                  </a:cubicBezTo>
                  <a:cubicBezTo>
                    <a:pt x="1346241" y="15871"/>
                    <a:pt x="1349721" y="24273"/>
                    <a:pt x="1349721" y="33034"/>
                  </a:cubicBezTo>
                  <a:lnTo>
                    <a:pt x="1349721" y="449740"/>
                  </a:lnTo>
                  <a:cubicBezTo>
                    <a:pt x="1349721" y="467984"/>
                    <a:pt x="1334932" y="482774"/>
                    <a:pt x="1316687" y="482774"/>
                  </a:cubicBezTo>
                  <a:lnTo>
                    <a:pt x="33034" y="482774"/>
                  </a:lnTo>
                  <a:cubicBezTo>
                    <a:pt x="14790" y="482774"/>
                    <a:pt x="0" y="467984"/>
                    <a:pt x="0" y="449740"/>
                  </a:cubicBezTo>
                  <a:lnTo>
                    <a:pt x="0" y="33034"/>
                  </a:lnTo>
                  <a:cubicBezTo>
                    <a:pt x="0" y="14790"/>
                    <a:pt x="14790" y="0"/>
                    <a:pt x="33034" y="0"/>
                  </a:cubicBezTo>
                  <a:close/>
                </a:path>
              </a:pathLst>
            </a:custGeom>
            <a:solidFill>
              <a:srgbClr val="FFFFFF"/>
            </a:solidFill>
            <a:ln w="104775" cap="rnd">
              <a:solidFill>
                <a:srgbClr val="106861"/>
              </a:solidFill>
              <a:prstDash val="solid"/>
              <a:round/>
            </a:ln>
          </p:spPr>
          <p:txBody>
            <a:bodyPr/>
            <a:lstStyle/>
            <a:p>
              <a:endParaRPr lang="en-US" sz="1200"/>
            </a:p>
          </p:txBody>
        </p:sp>
        <p:sp>
          <p:nvSpPr>
            <p:cNvPr id="22" name="TextBox 22"/>
            <p:cNvSpPr txBox="1"/>
            <p:nvPr/>
          </p:nvSpPr>
          <p:spPr>
            <a:xfrm>
              <a:off x="0" y="-38100"/>
              <a:ext cx="1349721" cy="520874"/>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23" name="Group 23"/>
          <p:cNvGrpSpPr/>
          <p:nvPr/>
        </p:nvGrpSpPr>
        <p:grpSpPr>
          <a:xfrm>
            <a:off x="5630610" y="3959523"/>
            <a:ext cx="1052742" cy="1051444"/>
            <a:chOff x="0" y="0"/>
            <a:chExt cx="323431" cy="323032"/>
          </a:xfrm>
        </p:grpSpPr>
        <p:sp>
          <p:nvSpPr>
            <p:cNvPr id="24" name="Freeform 24"/>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US" sz="1200"/>
            </a:p>
          </p:txBody>
        </p:sp>
        <p:sp>
          <p:nvSpPr>
            <p:cNvPr id="25" name="TextBox 25"/>
            <p:cNvSpPr txBox="1"/>
            <p:nvPr/>
          </p:nvSpPr>
          <p:spPr>
            <a:xfrm>
              <a:off x="0" y="-114300"/>
              <a:ext cx="323431" cy="437332"/>
            </a:xfrm>
            <a:prstGeom prst="rect">
              <a:avLst/>
            </a:prstGeom>
          </p:spPr>
          <p:txBody>
            <a:bodyPr lIns="33867" tIns="33867" rIns="33867" bIns="33867" rtlCol="0" anchor="ctr"/>
            <a:lstStyle/>
            <a:p>
              <a:pPr algn="ctr">
                <a:lnSpc>
                  <a:spcPts val="5384"/>
                </a:lnSpc>
              </a:pPr>
              <a:endParaRPr sz="1200"/>
            </a:p>
          </p:txBody>
        </p:sp>
      </p:grpSp>
      <p:sp>
        <p:nvSpPr>
          <p:cNvPr id="33" name="Freeform 33"/>
          <p:cNvSpPr/>
          <p:nvPr/>
        </p:nvSpPr>
        <p:spPr>
          <a:xfrm>
            <a:off x="5822726" y="4258046"/>
            <a:ext cx="668510" cy="543164"/>
          </a:xfrm>
          <a:custGeom>
            <a:avLst/>
            <a:gdLst/>
            <a:ahLst/>
            <a:cxnLst/>
            <a:rect l="l" t="t" r="r" b="b"/>
            <a:pathLst>
              <a:path w="1002765" h="814746">
                <a:moveTo>
                  <a:pt x="0" y="0"/>
                </a:moveTo>
                <a:lnTo>
                  <a:pt x="1002765" y="0"/>
                </a:lnTo>
                <a:lnTo>
                  <a:pt x="1002765" y="814746"/>
                </a:lnTo>
                <a:lnTo>
                  <a:pt x="0" y="8147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35" name="TextBox 35"/>
          <p:cNvSpPr txBox="1"/>
          <p:nvPr/>
        </p:nvSpPr>
        <p:spPr>
          <a:xfrm>
            <a:off x="6683353" y="1939792"/>
            <a:ext cx="4126667" cy="632224"/>
          </a:xfrm>
          <a:prstGeom prst="rect">
            <a:avLst/>
          </a:prstGeom>
        </p:spPr>
        <p:txBody>
          <a:bodyPr lIns="0" tIns="0" rIns="0" bIns="0" rtlCol="0" anchor="t">
            <a:spAutoFit/>
          </a:bodyPr>
          <a:lstStyle/>
          <a:p>
            <a:pPr>
              <a:lnSpc>
                <a:spcPts val="2539"/>
              </a:lnSpc>
              <a:spcBef>
                <a:spcPct val="0"/>
              </a:spcBef>
            </a:pPr>
            <a:r>
              <a:rPr lang="en-US" sz="1983" dirty="0">
                <a:solidFill>
                  <a:srgbClr val="231F20"/>
                </a:solidFill>
                <a:latin typeface="Poppins"/>
                <a:ea typeface="Poppins"/>
                <a:cs typeface="Poppins"/>
                <a:sym typeface="Poppins"/>
              </a:rPr>
              <a:t>5975 people attending events, talks &amp; drop-in sessions</a:t>
            </a:r>
          </a:p>
        </p:txBody>
      </p:sp>
      <p:sp>
        <p:nvSpPr>
          <p:cNvPr id="36" name="TextBox 36"/>
          <p:cNvSpPr txBox="1"/>
          <p:nvPr/>
        </p:nvSpPr>
        <p:spPr>
          <a:xfrm>
            <a:off x="931095" y="2955027"/>
            <a:ext cx="3309368" cy="1026178"/>
          </a:xfrm>
          <a:prstGeom prst="rect">
            <a:avLst/>
          </a:prstGeom>
        </p:spPr>
        <p:txBody>
          <a:bodyPr lIns="0" tIns="0" rIns="0" bIns="0" rtlCol="0" anchor="t">
            <a:spAutoFit/>
          </a:bodyPr>
          <a:lstStyle/>
          <a:p>
            <a:pPr>
              <a:lnSpc>
                <a:spcPts val="4134"/>
              </a:lnSpc>
            </a:pPr>
            <a:r>
              <a:rPr lang="en-US" sz="2953" b="1" spc="218" dirty="0">
                <a:solidFill>
                  <a:srgbClr val="343432"/>
                </a:solidFill>
                <a:latin typeface="Poppins Bold"/>
                <a:ea typeface="Poppins Bold"/>
                <a:cs typeface="Poppins Bold"/>
                <a:sym typeface="Poppins Bold"/>
              </a:rPr>
              <a:t>LEAD project summary</a:t>
            </a:r>
          </a:p>
        </p:txBody>
      </p:sp>
      <p:sp>
        <p:nvSpPr>
          <p:cNvPr id="37" name="TextBox 37"/>
          <p:cNvSpPr txBox="1"/>
          <p:nvPr/>
        </p:nvSpPr>
        <p:spPr>
          <a:xfrm>
            <a:off x="6851198" y="4162094"/>
            <a:ext cx="3879170" cy="632224"/>
          </a:xfrm>
          <a:prstGeom prst="rect">
            <a:avLst/>
          </a:prstGeom>
        </p:spPr>
        <p:txBody>
          <a:bodyPr lIns="0" tIns="0" rIns="0" bIns="0" rtlCol="0" anchor="t">
            <a:spAutoFit/>
          </a:bodyPr>
          <a:lstStyle/>
          <a:p>
            <a:pPr>
              <a:lnSpc>
                <a:spcPts val="2539"/>
              </a:lnSpc>
              <a:spcBef>
                <a:spcPct val="0"/>
              </a:spcBef>
            </a:pPr>
            <a:r>
              <a:rPr lang="en-US" sz="1983" dirty="0">
                <a:solidFill>
                  <a:srgbClr val="231F20"/>
                </a:solidFill>
                <a:latin typeface="Poppins"/>
                <a:ea typeface="Poppins"/>
                <a:cs typeface="Poppins"/>
                <a:sym typeface="Poppins"/>
              </a:rPr>
              <a:t>1270 people provided with in-person advice</a:t>
            </a:r>
          </a:p>
        </p:txBody>
      </p:sp>
      <p:sp>
        <p:nvSpPr>
          <p:cNvPr id="39" name="Freeform 39"/>
          <p:cNvSpPr/>
          <p:nvPr/>
        </p:nvSpPr>
        <p:spPr>
          <a:xfrm>
            <a:off x="931096" y="1088816"/>
            <a:ext cx="1966633" cy="1452739"/>
          </a:xfrm>
          <a:custGeom>
            <a:avLst/>
            <a:gdLst/>
            <a:ahLst/>
            <a:cxnLst/>
            <a:rect l="l" t="t" r="r" b="b"/>
            <a:pathLst>
              <a:path w="2949949" h="2179108">
                <a:moveTo>
                  <a:pt x="0" y="0"/>
                </a:moveTo>
                <a:lnTo>
                  <a:pt x="2949950" y="0"/>
                </a:lnTo>
                <a:lnTo>
                  <a:pt x="2949950" y="2179108"/>
                </a:lnTo>
                <a:lnTo>
                  <a:pt x="0" y="2179108"/>
                </a:lnTo>
                <a:lnTo>
                  <a:pt x="0" y="0"/>
                </a:lnTo>
                <a:close/>
              </a:path>
            </a:pathLst>
          </a:custGeom>
          <a:blipFill>
            <a:blip r:embed="rId8"/>
            <a:stretch>
              <a:fillRect/>
            </a:stretch>
          </a:blipFill>
        </p:spPr>
        <p:txBody>
          <a:bodyPr/>
          <a:lstStyle/>
          <a:p>
            <a:endParaRPr lang="en-US" sz="1200"/>
          </a:p>
        </p:txBody>
      </p:sp>
      <p:pic>
        <p:nvPicPr>
          <p:cNvPr id="41" name="Picture 40" descr="A logo with a black background&#10;&#10;Description automatically generated">
            <a:extLst>
              <a:ext uri="{FF2B5EF4-FFF2-40B4-BE49-F238E27FC236}">
                <a16:creationId xmlns:a16="http://schemas.microsoft.com/office/drawing/2014/main" id="{4EDD3E06-D2FF-BDA1-9E95-3992C1F10F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52959" y="1088029"/>
            <a:ext cx="2409718" cy="178832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6541" y="1644976"/>
            <a:ext cx="11338919" cy="4689360"/>
          </a:xfrm>
          <a:custGeom>
            <a:avLst/>
            <a:gdLst/>
            <a:ahLst/>
            <a:cxnLst/>
            <a:rect l="l" t="t" r="r" b="b"/>
            <a:pathLst>
              <a:path w="17008378" h="7034040">
                <a:moveTo>
                  <a:pt x="0" y="0"/>
                </a:moveTo>
                <a:lnTo>
                  <a:pt x="17008378" y="0"/>
                </a:lnTo>
                <a:lnTo>
                  <a:pt x="17008378" y="7034040"/>
                </a:lnTo>
                <a:lnTo>
                  <a:pt x="0" y="7034040"/>
                </a:lnTo>
                <a:lnTo>
                  <a:pt x="0" y="0"/>
                </a:lnTo>
                <a:close/>
              </a:path>
            </a:pathLst>
          </a:custGeom>
          <a:blipFill>
            <a:blip r:embed="rId3"/>
            <a:stretch>
              <a:fillRect l="-1855" t="-2855" r="-934" b="-1223"/>
            </a:stretch>
          </a:blipFill>
        </p:spPr>
        <p:txBody>
          <a:bodyPr/>
          <a:lstStyle/>
          <a:p>
            <a:endParaRPr lang="en-US" sz="1200" dirty="0"/>
          </a:p>
        </p:txBody>
      </p:sp>
      <p:sp>
        <p:nvSpPr>
          <p:cNvPr id="3" name="TextBox 3"/>
          <p:cNvSpPr txBox="1"/>
          <p:nvPr/>
        </p:nvSpPr>
        <p:spPr>
          <a:xfrm>
            <a:off x="685800" y="622300"/>
            <a:ext cx="3869246" cy="478849"/>
          </a:xfrm>
          <a:prstGeom prst="rect">
            <a:avLst/>
          </a:prstGeom>
        </p:spPr>
        <p:txBody>
          <a:bodyPr lIns="0" tIns="0" rIns="0" bIns="0" rtlCol="0" anchor="t">
            <a:spAutoFit/>
          </a:bodyPr>
          <a:lstStyle/>
          <a:p>
            <a:pPr>
              <a:lnSpc>
                <a:spcPts val="3870"/>
              </a:lnSpc>
            </a:pPr>
            <a:r>
              <a:rPr lang="en-US" sz="2888" b="1" dirty="0">
                <a:solidFill>
                  <a:srgbClr val="571661"/>
                </a:solidFill>
                <a:latin typeface="Poppins Bold"/>
                <a:ea typeface="Poppins Bold"/>
                <a:cs typeface="Poppins Bold"/>
                <a:sym typeface="Poppins Bold"/>
              </a:rPr>
              <a:t>What we offer -</a:t>
            </a:r>
          </a:p>
        </p:txBody>
      </p:sp>
      <p:sp>
        <p:nvSpPr>
          <p:cNvPr id="4" name="TextBox 4"/>
          <p:cNvSpPr txBox="1"/>
          <p:nvPr/>
        </p:nvSpPr>
        <p:spPr>
          <a:xfrm>
            <a:off x="685800" y="6127750"/>
            <a:ext cx="4018919" cy="201850"/>
          </a:xfrm>
          <a:prstGeom prst="rect">
            <a:avLst/>
          </a:prstGeom>
        </p:spPr>
        <p:txBody>
          <a:bodyPr lIns="0" tIns="0" rIns="0" bIns="0" rtlCol="0" anchor="t">
            <a:spAutoFit/>
          </a:bodyPr>
          <a:lstStyle/>
          <a:p>
            <a:pPr>
              <a:lnSpc>
                <a:spcPts val="1653"/>
              </a:lnSpc>
            </a:pPr>
            <a:r>
              <a:rPr lang="en-US" sz="1067" dirty="0">
                <a:solidFill>
                  <a:srgbClr val="C2C2C2"/>
                </a:solidFill>
                <a:latin typeface="Poppins"/>
                <a:ea typeface="Poppins"/>
                <a:cs typeface="Poppins"/>
                <a:sym typeface="Poppins"/>
              </a:rPr>
              <a:t>GREEN IOW CIC | OCTOBER 2024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ABD4D-40DC-8E35-6098-EB9F4A8D286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F0C0FD3-CCA9-FCCE-C019-64E3186D5A71}"/>
              </a:ext>
            </a:extLst>
          </p:cNvPr>
          <p:cNvGrpSpPr/>
          <p:nvPr/>
        </p:nvGrpSpPr>
        <p:grpSpPr>
          <a:xfrm>
            <a:off x="-1859467" y="5140269"/>
            <a:ext cx="3718934" cy="3718934"/>
            <a:chOff x="0" y="0"/>
            <a:chExt cx="812800" cy="812800"/>
          </a:xfrm>
        </p:grpSpPr>
        <p:sp>
          <p:nvSpPr>
            <p:cNvPr id="3" name="Freeform 3">
              <a:extLst>
                <a:ext uri="{FF2B5EF4-FFF2-40B4-BE49-F238E27FC236}">
                  <a16:creationId xmlns:a16="http://schemas.microsoft.com/office/drawing/2014/main" id="{EFDD46A6-F78B-5BC5-FC2C-A47C7DEF82E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106861"/>
              </a:solidFill>
              <a:prstDash val="solid"/>
              <a:miter/>
            </a:ln>
          </p:spPr>
          <p:txBody>
            <a:bodyPr/>
            <a:lstStyle/>
            <a:p>
              <a:endParaRPr lang="en-US" sz="1200"/>
            </a:p>
          </p:txBody>
        </p:sp>
        <p:sp>
          <p:nvSpPr>
            <p:cNvPr id="4" name="TextBox 4">
              <a:extLst>
                <a:ext uri="{FF2B5EF4-FFF2-40B4-BE49-F238E27FC236}">
                  <a16:creationId xmlns:a16="http://schemas.microsoft.com/office/drawing/2014/main" id="{5CE687AD-F755-A82F-15B3-DB294080697C}"/>
                </a:ext>
              </a:extLst>
            </p:cNvPr>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8" name="Group 8">
            <a:extLst>
              <a:ext uri="{FF2B5EF4-FFF2-40B4-BE49-F238E27FC236}">
                <a16:creationId xmlns:a16="http://schemas.microsoft.com/office/drawing/2014/main" id="{0E84D111-843F-3B70-72BD-2682FBDEB7E4}"/>
              </a:ext>
            </a:extLst>
          </p:cNvPr>
          <p:cNvGrpSpPr/>
          <p:nvPr/>
        </p:nvGrpSpPr>
        <p:grpSpPr>
          <a:xfrm>
            <a:off x="10524636" y="-1899269"/>
            <a:ext cx="3334729" cy="3334729"/>
            <a:chOff x="0" y="0"/>
            <a:chExt cx="812800" cy="812800"/>
          </a:xfrm>
        </p:grpSpPr>
        <p:sp>
          <p:nvSpPr>
            <p:cNvPr id="9" name="Freeform 9">
              <a:extLst>
                <a:ext uri="{FF2B5EF4-FFF2-40B4-BE49-F238E27FC236}">
                  <a16:creationId xmlns:a16="http://schemas.microsoft.com/office/drawing/2014/main" id="{432637C3-57E7-C592-8987-D04BBC9C8DE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alpha val="32941"/>
              </a:srgbClr>
            </a:solidFill>
            <a:ln w="742950" cap="sq">
              <a:solidFill>
                <a:srgbClr val="106861">
                  <a:alpha val="32941"/>
                </a:srgbClr>
              </a:solidFill>
              <a:prstDash val="solid"/>
              <a:miter/>
            </a:ln>
          </p:spPr>
          <p:txBody>
            <a:bodyPr/>
            <a:lstStyle/>
            <a:p>
              <a:endParaRPr lang="en-US" sz="1200"/>
            </a:p>
          </p:txBody>
        </p:sp>
        <p:sp>
          <p:nvSpPr>
            <p:cNvPr id="10" name="TextBox 10">
              <a:extLst>
                <a:ext uri="{FF2B5EF4-FFF2-40B4-BE49-F238E27FC236}">
                  <a16:creationId xmlns:a16="http://schemas.microsoft.com/office/drawing/2014/main" id="{A725B037-CA00-ECA9-B365-5BF48D99EF0A}"/>
                </a:ext>
              </a:extLst>
            </p:cNvPr>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25" name="Group 25">
            <a:extLst>
              <a:ext uri="{FF2B5EF4-FFF2-40B4-BE49-F238E27FC236}">
                <a16:creationId xmlns:a16="http://schemas.microsoft.com/office/drawing/2014/main" id="{C69D43EB-1BD4-D31F-45A1-324E7B177A49}"/>
              </a:ext>
            </a:extLst>
          </p:cNvPr>
          <p:cNvGrpSpPr/>
          <p:nvPr/>
        </p:nvGrpSpPr>
        <p:grpSpPr>
          <a:xfrm>
            <a:off x="3084112" y="6463528"/>
            <a:ext cx="788945" cy="788945"/>
            <a:chOff x="0" y="0"/>
            <a:chExt cx="812800" cy="812800"/>
          </a:xfrm>
        </p:grpSpPr>
        <p:sp>
          <p:nvSpPr>
            <p:cNvPr id="26" name="Freeform 26">
              <a:extLst>
                <a:ext uri="{FF2B5EF4-FFF2-40B4-BE49-F238E27FC236}">
                  <a16:creationId xmlns:a16="http://schemas.microsoft.com/office/drawing/2014/main" id="{F9673BB6-B8AD-BDB4-2138-C718193CF85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w="742950" cap="sq">
              <a:solidFill>
                <a:srgbClr val="106861"/>
              </a:solidFill>
              <a:prstDash val="solid"/>
              <a:miter/>
            </a:ln>
          </p:spPr>
          <p:txBody>
            <a:bodyPr/>
            <a:lstStyle/>
            <a:p>
              <a:endParaRPr lang="en-US" sz="1200"/>
            </a:p>
          </p:txBody>
        </p:sp>
        <p:sp>
          <p:nvSpPr>
            <p:cNvPr id="27" name="TextBox 27">
              <a:extLst>
                <a:ext uri="{FF2B5EF4-FFF2-40B4-BE49-F238E27FC236}">
                  <a16:creationId xmlns:a16="http://schemas.microsoft.com/office/drawing/2014/main" id="{58C81461-7B54-B338-43C8-C6ACE734F05F}"/>
                </a:ext>
              </a:extLst>
            </p:cNvPr>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sp>
        <p:nvSpPr>
          <p:cNvPr id="29" name="TextBox 36">
            <a:extLst>
              <a:ext uri="{FF2B5EF4-FFF2-40B4-BE49-F238E27FC236}">
                <a16:creationId xmlns:a16="http://schemas.microsoft.com/office/drawing/2014/main" id="{266EBFD3-024E-1E2B-4EB9-8A542A30D0F5}"/>
              </a:ext>
            </a:extLst>
          </p:cNvPr>
          <p:cNvSpPr txBox="1"/>
          <p:nvPr/>
        </p:nvSpPr>
        <p:spPr>
          <a:xfrm>
            <a:off x="3084112" y="2413000"/>
            <a:ext cx="4366694" cy="1249766"/>
          </a:xfrm>
          <a:prstGeom prst="rect">
            <a:avLst/>
          </a:prstGeom>
        </p:spPr>
        <p:txBody>
          <a:bodyPr lIns="0" tIns="0" rIns="0" bIns="0" rtlCol="0" anchor="t">
            <a:spAutoFit/>
          </a:bodyPr>
          <a:lstStyle/>
          <a:p>
            <a:pPr>
              <a:lnSpc>
                <a:spcPts val="4976"/>
              </a:lnSpc>
            </a:pPr>
            <a:r>
              <a:rPr lang="en-US" sz="3555" b="1" spc="-71" dirty="0">
                <a:solidFill>
                  <a:srgbClr val="343432"/>
                </a:solidFill>
                <a:latin typeface="Poppins Bold"/>
                <a:ea typeface="Poppins Bold"/>
                <a:cs typeface="Poppins Bold"/>
                <a:sym typeface="Poppins Bold"/>
              </a:rPr>
              <a:t>Marketing &amp; Collaboration</a:t>
            </a:r>
          </a:p>
        </p:txBody>
      </p:sp>
    </p:spTree>
    <p:extLst>
      <p:ext uri="{BB962C8B-B14F-4D97-AF65-F5344CB8AC3E}">
        <p14:creationId xmlns:p14="http://schemas.microsoft.com/office/powerpoint/2010/main" val="2802038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E9ADD4-90E9-4C41-854D-25C68E364FE1}"/>
              </a:ext>
            </a:extLst>
          </p:cNvPr>
          <p:cNvSpPr>
            <a:spLocks noGrp="1"/>
          </p:cNvSpPr>
          <p:nvPr>
            <p:ph type="body" sz="quarter" idx="10"/>
          </p:nvPr>
        </p:nvSpPr>
        <p:spPr>
          <a:xfrm>
            <a:off x="3716753" y="307468"/>
            <a:ext cx="6515621" cy="488301"/>
          </a:xfrm>
        </p:spPr>
        <p:txBody>
          <a:bodyPr>
            <a:noAutofit/>
          </a:bodyPr>
          <a:lstStyle/>
          <a:p>
            <a:r>
              <a:rPr lang="en-GB" sz="3600" b="1" dirty="0"/>
              <a:t>Net Zero by 2030</a:t>
            </a:r>
          </a:p>
        </p:txBody>
      </p:sp>
      <p:graphicFrame>
        <p:nvGraphicFramePr>
          <p:cNvPr id="4" name="Diagram 3">
            <a:extLst>
              <a:ext uri="{FF2B5EF4-FFF2-40B4-BE49-F238E27FC236}">
                <a16:creationId xmlns:a16="http://schemas.microsoft.com/office/drawing/2014/main" id="{E519BCA7-6E3B-45E7-9058-CC8164322383}"/>
              </a:ext>
            </a:extLst>
          </p:cNvPr>
          <p:cNvGraphicFramePr/>
          <p:nvPr/>
        </p:nvGraphicFramePr>
        <p:xfrm>
          <a:off x="1924805" y="1085017"/>
          <a:ext cx="7514379" cy="4943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8" descr="Image result for south gloucestershire council logo">
            <a:extLst>
              <a:ext uri="{FF2B5EF4-FFF2-40B4-BE49-F238E27FC236}">
                <a16:creationId xmlns:a16="http://schemas.microsoft.com/office/drawing/2014/main" id="{21AE1AFB-7E35-0CEA-7DCF-4B44EB06366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187" t="5938" r="3438" b="13437"/>
          <a:stretch/>
        </p:blipFill>
        <p:spPr bwMode="auto">
          <a:xfrm>
            <a:off x="9880181" y="2174789"/>
            <a:ext cx="2032344" cy="17548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mage result for weca logo">
            <a:extLst>
              <a:ext uri="{FF2B5EF4-FFF2-40B4-BE49-F238E27FC236}">
                <a16:creationId xmlns:a16="http://schemas.microsoft.com/office/drawing/2014/main" id="{6863E5A0-9975-38F7-68B7-A75515547F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2183" y="1613163"/>
            <a:ext cx="1770203" cy="9913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bristol city council logo">
            <a:extLst>
              <a:ext uri="{FF2B5EF4-FFF2-40B4-BE49-F238E27FC236}">
                <a16:creationId xmlns:a16="http://schemas.microsoft.com/office/drawing/2014/main" id="{0E32E6D7-A43A-DA9F-CE5D-229B10E1837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21314" y="4999111"/>
            <a:ext cx="1150078" cy="11682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6F46249-1CA6-9B5F-D204-D090EC6EA996}"/>
              </a:ext>
            </a:extLst>
          </p:cNvPr>
          <p:cNvPicPr>
            <a:picLocks noChangeAspect="1"/>
          </p:cNvPicPr>
          <p:nvPr/>
        </p:nvPicPr>
        <p:blipFill rotWithShape="1">
          <a:blip r:embed="rId11"/>
          <a:srcRect l="40417" t="46403" r="14344" b="42034"/>
          <a:stretch/>
        </p:blipFill>
        <p:spPr>
          <a:xfrm>
            <a:off x="3140527" y="6065007"/>
            <a:ext cx="5515530" cy="792993"/>
          </a:xfrm>
          <a:prstGeom prst="rect">
            <a:avLst/>
          </a:prstGeom>
        </p:spPr>
      </p:pic>
      <p:pic>
        <p:nvPicPr>
          <p:cNvPr id="1026" name="Picture 2" descr="Bath &amp; North East Somerset Council Logo">
            <a:extLst>
              <a:ext uri="{FF2B5EF4-FFF2-40B4-BE49-F238E27FC236}">
                <a16:creationId xmlns:a16="http://schemas.microsoft.com/office/drawing/2014/main" id="{C88F0FEE-68A8-7173-25DE-BBCA2DC634C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35103" y="3675437"/>
            <a:ext cx="1888482" cy="991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438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31424" y="4717092"/>
            <a:ext cx="3718934" cy="371893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106861"/>
              </a:solidFill>
              <a:prstDash val="solid"/>
              <a:miter/>
            </a:ln>
          </p:spPr>
          <p:txBody>
            <a:bodyPr/>
            <a:lstStyle/>
            <a:p>
              <a:endParaRPr lang="en-US" sz="1200"/>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5" name="Group 5"/>
          <p:cNvGrpSpPr/>
          <p:nvPr/>
        </p:nvGrpSpPr>
        <p:grpSpPr>
          <a:xfrm>
            <a:off x="2456117" y="4670555"/>
            <a:ext cx="301648" cy="30164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w="742950" cap="sq">
              <a:solidFill>
                <a:srgbClr val="106861"/>
              </a:solidFill>
              <a:prstDash val="solid"/>
              <a:miter/>
            </a:ln>
          </p:spPr>
          <p:txBody>
            <a:bodyPr/>
            <a:lstStyle/>
            <a:p>
              <a:endParaRPr lang="en-US" sz="1200"/>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sp>
        <p:nvSpPr>
          <p:cNvPr id="8" name="Freeform 8"/>
          <p:cNvSpPr/>
          <p:nvPr/>
        </p:nvSpPr>
        <p:spPr>
          <a:xfrm rot="-10800000">
            <a:off x="6273254" y="1931543"/>
            <a:ext cx="4058803" cy="302031"/>
          </a:xfrm>
          <a:custGeom>
            <a:avLst/>
            <a:gdLst/>
            <a:ahLst/>
            <a:cxnLst/>
            <a:rect l="l" t="t" r="r" b="b"/>
            <a:pathLst>
              <a:path w="6088204" h="453047">
                <a:moveTo>
                  <a:pt x="0" y="0"/>
                </a:moveTo>
                <a:lnTo>
                  <a:pt x="6088204" y="0"/>
                </a:lnTo>
                <a:lnTo>
                  <a:pt x="6088204" y="453047"/>
                </a:lnTo>
                <a:lnTo>
                  <a:pt x="0" y="453047"/>
                </a:lnTo>
                <a:lnTo>
                  <a:pt x="0" y="0"/>
                </a:lnTo>
                <a:close/>
              </a:path>
            </a:pathLst>
          </a:custGeom>
          <a:blipFill>
            <a:blip r:embed="rId3">
              <a:alphaModFix amt="72000"/>
            </a:blip>
            <a:stretch>
              <a:fillRect b="-286352"/>
            </a:stretch>
          </a:blipFill>
        </p:spPr>
        <p:txBody>
          <a:bodyPr/>
          <a:lstStyle/>
          <a:p>
            <a:endParaRPr lang="en-US" sz="1200"/>
          </a:p>
        </p:txBody>
      </p:sp>
      <p:grpSp>
        <p:nvGrpSpPr>
          <p:cNvPr id="9" name="Group 9"/>
          <p:cNvGrpSpPr/>
          <p:nvPr/>
        </p:nvGrpSpPr>
        <p:grpSpPr>
          <a:xfrm>
            <a:off x="6188857" y="333457"/>
            <a:ext cx="5317343" cy="1650951"/>
            <a:chOff x="0" y="0"/>
            <a:chExt cx="1554906" cy="482774"/>
          </a:xfrm>
        </p:grpSpPr>
        <p:sp>
          <p:nvSpPr>
            <p:cNvPr id="10" name="Freeform 10"/>
            <p:cNvSpPr/>
            <p:nvPr/>
          </p:nvSpPr>
          <p:spPr>
            <a:xfrm>
              <a:off x="0" y="0"/>
              <a:ext cx="1554906" cy="482774"/>
            </a:xfrm>
            <a:custGeom>
              <a:avLst/>
              <a:gdLst/>
              <a:ahLst/>
              <a:cxnLst/>
              <a:rect l="l" t="t" r="r" b="b"/>
              <a:pathLst>
                <a:path w="1554906" h="482774">
                  <a:moveTo>
                    <a:pt x="31061" y="0"/>
                  </a:moveTo>
                  <a:lnTo>
                    <a:pt x="1523845" y="0"/>
                  </a:lnTo>
                  <a:cubicBezTo>
                    <a:pt x="1540999" y="0"/>
                    <a:pt x="1554906" y="13906"/>
                    <a:pt x="1554906" y="31061"/>
                  </a:cubicBezTo>
                  <a:lnTo>
                    <a:pt x="1554906" y="451713"/>
                  </a:lnTo>
                  <a:cubicBezTo>
                    <a:pt x="1554906" y="468867"/>
                    <a:pt x="1540999" y="482774"/>
                    <a:pt x="1523845" y="482774"/>
                  </a:cubicBezTo>
                  <a:lnTo>
                    <a:pt x="31061" y="482774"/>
                  </a:lnTo>
                  <a:cubicBezTo>
                    <a:pt x="13906" y="482774"/>
                    <a:pt x="0" y="468867"/>
                    <a:pt x="0" y="451713"/>
                  </a:cubicBezTo>
                  <a:lnTo>
                    <a:pt x="0" y="31061"/>
                  </a:lnTo>
                  <a:cubicBezTo>
                    <a:pt x="0" y="13906"/>
                    <a:pt x="13906" y="0"/>
                    <a:pt x="31061" y="0"/>
                  </a:cubicBezTo>
                  <a:close/>
                </a:path>
              </a:pathLst>
            </a:custGeom>
            <a:solidFill>
              <a:srgbClr val="FFFFFF"/>
            </a:solidFill>
            <a:ln w="104775" cap="rnd">
              <a:solidFill>
                <a:srgbClr val="106861"/>
              </a:solidFill>
              <a:prstDash val="solid"/>
              <a:round/>
            </a:ln>
          </p:spPr>
          <p:txBody>
            <a:bodyPr/>
            <a:lstStyle/>
            <a:p>
              <a:endParaRPr lang="en-US" sz="1200"/>
            </a:p>
          </p:txBody>
        </p:sp>
        <p:sp>
          <p:nvSpPr>
            <p:cNvPr id="11" name="TextBox 11"/>
            <p:cNvSpPr txBox="1"/>
            <p:nvPr/>
          </p:nvSpPr>
          <p:spPr>
            <a:xfrm>
              <a:off x="0" y="-38100"/>
              <a:ext cx="1554906" cy="520874"/>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12" name="Group 12"/>
          <p:cNvGrpSpPr/>
          <p:nvPr/>
        </p:nvGrpSpPr>
        <p:grpSpPr>
          <a:xfrm>
            <a:off x="5702920" y="691892"/>
            <a:ext cx="971875" cy="970677"/>
            <a:chOff x="0" y="0"/>
            <a:chExt cx="323431" cy="323032"/>
          </a:xfrm>
        </p:grpSpPr>
        <p:sp>
          <p:nvSpPr>
            <p:cNvPr id="13" name="Freeform 13"/>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US" sz="1200"/>
            </a:p>
          </p:txBody>
        </p:sp>
        <p:sp>
          <p:nvSpPr>
            <p:cNvPr id="14" name="TextBox 14"/>
            <p:cNvSpPr txBox="1"/>
            <p:nvPr/>
          </p:nvSpPr>
          <p:spPr>
            <a:xfrm>
              <a:off x="0" y="-114300"/>
              <a:ext cx="323431" cy="437332"/>
            </a:xfrm>
            <a:prstGeom prst="rect">
              <a:avLst/>
            </a:prstGeom>
          </p:spPr>
          <p:txBody>
            <a:bodyPr lIns="33867" tIns="33867" rIns="33867" bIns="33867" rtlCol="0" anchor="ctr"/>
            <a:lstStyle/>
            <a:p>
              <a:pPr algn="ctr">
                <a:lnSpc>
                  <a:spcPts val="5384"/>
                </a:lnSpc>
              </a:pPr>
              <a:endParaRPr sz="1200"/>
            </a:p>
          </p:txBody>
        </p:sp>
      </p:grpSp>
      <p:grpSp>
        <p:nvGrpSpPr>
          <p:cNvPr id="15" name="Group 15"/>
          <p:cNvGrpSpPr/>
          <p:nvPr/>
        </p:nvGrpSpPr>
        <p:grpSpPr>
          <a:xfrm>
            <a:off x="3206224" y="5592502"/>
            <a:ext cx="788945" cy="78894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w="742950" cap="sq">
              <a:solidFill>
                <a:srgbClr val="106861"/>
              </a:solidFill>
              <a:prstDash val="solid"/>
              <a:miter/>
            </a:ln>
          </p:spPr>
          <p:txBody>
            <a:bodyPr/>
            <a:lstStyle/>
            <a:p>
              <a:endParaRPr lang="en-US" sz="1200"/>
            </a:p>
          </p:txBody>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sp>
        <p:nvSpPr>
          <p:cNvPr id="18" name="Freeform 18"/>
          <p:cNvSpPr/>
          <p:nvPr/>
        </p:nvSpPr>
        <p:spPr>
          <a:xfrm rot="-10800000">
            <a:off x="6273254" y="4103035"/>
            <a:ext cx="4058803" cy="302031"/>
          </a:xfrm>
          <a:custGeom>
            <a:avLst/>
            <a:gdLst/>
            <a:ahLst/>
            <a:cxnLst/>
            <a:rect l="l" t="t" r="r" b="b"/>
            <a:pathLst>
              <a:path w="6088204" h="453047">
                <a:moveTo>
                  <a:pt x="0" y="0"/>
                </a:moveTo>
                <a:lnTo>
                  <a:pt x="6088204" y="0"/>
                </a:lnTo>
                <a:lnTo>
                  <a:pt x="6088204" y="453047"/>
                </a:lnTo>
                <a:lnTo>
                  <a:pt x="0" y="453047"/>
                </a:lnTo>
                <a:lnTo>
                  <a:pt x="0" y="0"/>
                </a:lnTo>
                <a:close/>
              </a:path>
            </a:pathLst>
          </a:custGeom>
          <a:blipFill>
            <a:blip r:embed="rId3">
              <a:alphaModFix amt="72000"/>
            </a:blip>
            <a:stretch>
              <a:fillRect b="-286352"/>
            </a:stretch>
          </a:blipFill>
        </p:spPr>
        <p:txBody>
          <a:bodyPr/>
          <a:lstStyle/>
          <a:p>
            <a:endParaRPr lang="en-US" sz="1200"/>
          </a:p>
        </p:txBody>
      </p:sp>
      <p:grpSp>
        <p:nvGrpSpPr>
          <p:cNvPr id="19" name="Group 19"/>
          <p:cNvGrpSpPr/>
          <p:nvPr/>
        </p:nvGrpSpPr>
        <p:grpSpPr>
          <a:xfrm>
            <a:off x="6188857" y="2504949"/>
            <a:ext cx="5317343" cy="1650951"/>
            <a:chOff x="0" y="0"/>
            <a:chExt cx="1554906" cy="482774"/>
          </a:xfrm>
        </p:grpSpPr>
        <p:sp>
          <p:nvSpPr>
            <p:cNvPr id="20" name="Freeform 20"/>
            <p:cNvSpPr/>
            <p:nvPr/>
          </p:nvSpPr>
          <p:spPr>
            <a:xfrm>
              <a:off x="0" y="0"/>
              <a:ext cx="1554906" cy="482774"/>
            </a:xfrm>
            <a:custGeom>
              <a:avLst/>
              <a:gdLst/>
              <a:ahLst/>
              <a:cxnLst/>
              <a:rect l="l" t="t" r="r" b="b"/>
              <a:pathLst>
                <a:path w="1554906" h="482774">
                  <a:moveTo>
                    <a:pt x="31061" y="0"/>
                  </a:moveTo>
                  <a:lnTo>
                    <a:pt x="1523845" y="0"/>
                  </a:lnTo>
                  <a:cubicBezTo>
                    <a:pt x="1540999" y="0"/>
                    <a:pt x="1554906" y="13906"/>
                    <a:pt x="1554906" y="31061"/>
                  </a:cubicBezTo>
                  <a:lnTo>
                    <a:pt x="1554906" y="451713"/>
                  </a:lnTo>
                  <a:cubicBezTo>
                    <a:pt x="1554906" y="468867"/>
                    <a:pt x="1540999" y="482774"/>
                    <a:pt x="1523845" y="482774"/>
                  </a:cubicBezTo>
                  <a:lnTo>
                    <a:pt x="31061" y="482774"/>
                  </a:lnTo>
                  <a:cubicBezTo>
                    <a:pt x="13906" y="482774"/>
                    <a:pt x="0" y="468867"/>
                    <a:pt x="0" y="451713"/>
                  </a:cubicBezTo>
                  <a:lnTo>
                    <a:pt x="0" y="31061"/>
                  </a:lnTo>
                  <a:cubicBezTo>
                    <a:pt x="0" y="13906"/>
                    <a:pt x="13906" y="0"/>
                    <a:pt x="31061" y="0"/>
                  </a:cubicBezTo>
                  <a:close/>
                </a:path>
              </a:pathLst>
            </a:custGeom>
            <a:solidFill>
              <a:srgbClr val="FFFFFF"/>
            </a:solidFill>
            <a:ln w="104775" cap="rnd">
              <a:solidFill>
                <a:srgbClr val="106861"/>
              </a:solidFill>
              <a:prstDash val="solid"/>
              <a:round/>
            </a:ln>
          </p:spPr>
          <p:txBody>
            <a:bodyPr/>
            <a:lstStyle/>
            <a:p>
              <a:endParaRPr lang="en-US" sz="1200" dirty="0"/>
            </a:p>
          </p:txBody>
        </p:sp>
        <p:sp>
          <p:nvSpPr>
            <p:cNvPr id="21" name="TextBox 21"/>
            <p:cNvSpPr txBox="1"/>
            <p:nvPr/>
          </p:nvSpPr>
          <p:spPr>
            <a:xfrm>
              <a:off x="0" y="-38100"/>
              <a:ext cx="1554906" cy="520874"/>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22" name="Group 22"/>
          <p:cNvGrpSpPr/>
          <p:nvPr/>
        </p:nvGrpSpPr>
        <p:grpSpPr>
          <a:xfrm>
            <a:off x="5702920" y="2863384"/>
            <a:ext cx="971875" cy="970677"/>
            <a:chOff x="0" y="0"/>
            <a:chExt cx="323431" cy="323032"/>
          </a:xfrm>
        </p:grpSpPr>
        <p:sp>
          <p:nvSpPr>
            <p:cNvPr id="23" name="Freeform 23"/>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US" sz="1200"/>
            </a:p>
          </p:txBody>
        </p:sp>
        <p:sp>
          <p:nvSpPr>
            <p:cNvPr id="24" name="TextBox 24"/>
            <p:cNvSpPr txBox="1"/>
            <p:nvPr/>
          </p:nvSpPr>
          <p:spPr>
            <a:xfrm>
              <a:off x="0" y="-114300"/>
              <a:ext cx="323431" cy="437332"/>
            </a:xfrm>
            <a:prstGeom prst="rect">
              <a:avLst/>
            </a:prstGeom>
          </p:spPr>
          <p:txBody>
            <a:bodyPr lIns="33867" tIns="33867" rIns="33867" bIns="33867" rtlCol="0" anchor="ctr"/>
            <a:lstStyle/>
            <a:p>
              <a:pPr algn="ctr">
                <a:lnSpc>
                  <a:spcPts val="5384"/>
                </a:lnSpc>
              </a:pPr>
              <a:endParaRPr sz="1200"/>
            </a:p>
          </p:txBody>
        </p:sp>
      </p:grpSp>
      <p:sp>
        <p:nvSpPr>
          <p:cNvPr id="25" name="Freeform 25"/>
          <p:cNvSpPr/>
          <p:nvPr/>
        </p:nvSpPr>
        <p:spPr>
          <a:xfrm rot="-10800000">
            <a:off x="6273254" y="6274528"/>
            <a:ext cx="4058803" cy="302031"/>
          </a:xfrm>
          <a:custGeom>
            <a:avLst/>
            <a:gdLst/>
            <a:ahLst/>
            <a:cxnLst/>
            <a:rect l="l" t="t" r="r" b="b"/>
            <a:pathLst>
              <a:path w="6088204" h="453047">
                <a:moveTo>
                  <a:pt x="0" y="0"/>
                </a:moveTo>
                <a:lnTo>
                  <a:pt x="6088204" y="0"/>
                </a:lnTo>
                <a:lnTo>
                  <a:pt x="6088204" y="453047"/>
                </a:lnTo>
                <a:lnTo>
                  <a:pt x="0" y="453047"/>
                </a:lnTo>
                <a:lnTo>
                  <a:pt x="0" y="0"/>
                </a:lnTo>
                <a:close/>
              </a:path>
            </a:pathLst>
          </a:custGeom>
          <a:blipFill>
            <a:blip r:embed="rId3">
              <a:alphaModFix amt="72000"/>
            </a:blip>
            <a:stretch>
              <a:fillRect b="-286352"/>
            </a:stretch>
          </a:blipFill>
        </p:spPr>
        <p:txBody>
          <a:bodyPr/>
          <a:lstStyle/>
          <a:p>
            <a:endParaRPr lang="en-US" sz="1200"/>
          </a:p>
        </p:txBody>
      </p:sp>
      <p:grpSp>
        <p:nvGrpSpPr>
          <p:cNvPr id="26" name="Group 26"/>
          <p:cNvGrpSpPr/>
          <p:nvPr/>
        </p:nvGrpSpPr>
        <p:grpSpPr>
          <a:xfrm>
            <a:off x="6188857" y="4676442"/>
            <a:ext cx="5317343" cy="1650951"/>
            <a:chOff x="0" y="0"/>
            <a:chExt cx="1554906" cy="482774"/>
          </a:xfrm>
        </p:grpSpPr>
        <p:sp>
          <p:nvSpPr>
            <p:cNvPr id="27" name="Freeform 27"/>
            <p:cNvSpPr/>
            <p:nvPr/>
          </p:nvSpPr>
          <p:spPr>
            <a:xfrm>
              <a:off x="0" y="0"/>
              <a:ext cx="1554906" cy="482774"/>
            </a:xfrm>
            <a:custGeom>
              <a:avLst/>
              <a:gdLst/>
              <a:ahLst/>
              <a:cxnLst/>
              <a:rect l="l" t="t" r="r" b="b"/>
              <a:pathLst>
                <a:path w="1554906" h="482774">
                  <a:moveTo>
                    <a:pt x="31061" y="0"/>
                  </a:moveTo>
                  <a:lnTo>
                    <a:pt x="1523845" y="0"/>
                  </a:lnTo>
                  <a:cubicBezTo>
                    <a:pt x="1540999" y="0"/>
                    <a:pt x="1554906" y="13906"/>
                    <a:pt x="1554906" y="31061"/>
                  </a:cubicBezTo>
                  <a:lnTo>
                    <a:pt x="1554906" y="451713"/>
                  </a:lnTo>
                  <a:cubicBezTo>
                    <a:pt x="1554906" y="468867"/>
                    <a:pt x="1540999" y="482774"/>
                    <a:pt x="1523845" y="482774"/>
                  </a:cubicBezTo>
                  <a:lnTo>
                    <a:pt x="31061" y="482774"/>
                  </a:lnTo>
                  <a:cubicBezTo>
                    <a:pt x="13906" y="482774"/>
                    <a:pt x="0" y="468867"/>
                    <a:pt x="0" y="451713"/>
                  </a:cubicBezTo>
                  <a:lnTo>
                    <a:pt x="0" y="31061"/>
                  </a:lnTo>
                  <a:cubicBezTo>
                    <a:pt x="0" y="13906"/>
                    <a:pt x="13906" y="0"/>
                    <a:pt x="31061" y="0"/>
                  </a:cubicBezTo>
                  <a:close/>
                </a:path>
              </a:pathLst>
            </a:custGeom>
            <a:solidFill>
              <a:srgbClr val="FFFFFF"/>
            </a:solidFill>
            <a:ln w="104775" cap="rnd">
              <a:solidFill>
                <a:srgbClr val="106861"/>
              </a:solidFill>
              <a:prstDash val="solid"/>
              <a:round/>
            </a:ln>
          </p:spPr>
          <p:txBody>
            <a:bodyPr/>
            <a:lstStyle/>
            <a:p>
              <a:endParaRPr lang="en-US" sz="1200"/>
            </a:p>
          </p:txBody>
        </p:sp>
        <p:sp>
          <p:nvSpPr>
            <p:cNvPr id="28" name="TextBox 28"/>
            <p:cNvSpPr txBox="1"/>
            <p:nvPr/>
          </p:nvSpPr>
          <p:spPr>
            <a:xfrm>
              <a:off x="0" y="-38100"/>
              <a:ext cx="1554906" cy="520874"/>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29" name="Group 29"/>
          <p:cNvGrpSpPr/>
          <p:nvPr/>
        </p:nvGrpSpPr>
        <p:grpSpPr>
          <a:xfrm>
            <a:off x="5702920" y="5034876"/>
            <a:ext cx="971875" cy="970677"/>
            <a:chOff x="0" y="0"/>
            <a:chExt cx="323431" cy="323032"/>
          </a:xfrm>
        </p:grpSpPr>
        <p:sp>
          <p:nvSpPr>
            <p:cNvPr id="30" name="Freeform 30"/>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US" sz="1200"/>
            </a:p>
          </p:txBody>
        </p:sp>
        <p:sp>
          <p:nvSpPr>
            <p:cNvPr id="31" name="TextBox 31"/>
            <p:cNvSpPr txBox="1"/>
            <p:nvPr/>
          </p:nvSpPr>
          <p:spPr>
            <a:xfrm>
              <a:off x="0" y="-114300"/>
              <a:ext cx="323431" cy="437332"/>
            </a:xfrm>
            <a:prstGeom prst="rect">
              <a:avLst/>
            </a:prstGeom>
          </p:spPr>
          <p:txBody>
            <a:bodyPr lIns="33867" tIns="33867" rIns="33867" bIns="33867" rtlCol="0" anchor="ctr"/>
            <a:lstStyle/>
            <a:p>
              <a:pPr algn="ctr">
                <a:lnSpc>
                  <a:spcPts val="5384"/>
                </a:lnSpc>
              </a:pPr>
              <a:endParaRPr sz="1200"/>
            </a:p>
          </p:txBody>
        </p:sp>
      </p:grpSp>
      <p:sp>
        <p:nvSpPr>
          <p:cNvPr id="32" name="Freeform 32"/>
          <p:cNvSpPr/>
          <p:nvPr/>
        </p:nvSpPr>
        <p:spPr>
          <a:xfrm>
            <a:off x="5911756" y="900129"/>
            <a:ext cx="554203" cy="554203"/>
          </a:xfrm>
          <a:custGeom>
            <a:avLst/>
            <a:gdLst/>
            <a:ahLst/>
            <a:cxnLst/>
            <a:rect l="l" t="t" r="r" b="b"/>
            <a:pathLst>
              <a:path w="831305" h="831305">
                <a:moveTo>
                  <a:pt x="0" y="0"/>
                </a:moveTo>
                <a:lnTo>
                  <a:pt x="831305" y="0"/>
                </a:lnTo>
                <a:lnTo>
                  <a:pt x="831305" y="831305"/>
                </a:lnTo>
                <a:lnTo>
                  <a:pt x="0" y="8313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33" name="Freeform 33"/>
          <p:cNvSpPr/>
          <p:nvPr/>
        </p:nvSpPr>
        <p:spPr>
          <a:xfrm>
            <a:off x="5928049" y="3095452"/>
            <a:ext cx="521617" cy="521617"/>
          </a:xfrm>
          <a:custGeom>
            <a:avLst/>
            <a:gdLst/>
            <a:ahLst/>
            <a:cxnLst/>
            <a:rect l="l" t="t" r="r" b="b"/>
            <a:pathLst>
              <a:path w="782425" h="782425">
                <a:moveTo>
                  <a:pt x="0" y="0"/>
                </a:moveTo>
                <a:lnTo>
                  <a:pt x="782425" y="0"/>
                </a:lnTo>
                <a:lnTo>
                  <a:pt x="782425" y="782425"/>
                </a:lnTo>
                <a:lnTo>
                  <a:pt x="0" y="7824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34" name="Freeform 34"/>
          <p:cNvSpPr/>
          <p:nvPr/>
        </p:nvSpPr>
        <p:spPr>
          <a:xfrm>
            <a:off x="5986285" y="5225068"/>
            <a:ext cx="463380" cy="590293"/>
          </a:xfrm>
          <a:custGeom>
            <a:avLst/>
            <a:gdLst/>
            <a:ahLst/>
            <a:cxnLst/>
            <a:rect l="l" t="t" r="r" b="b"/>
            <a:pathLst>
              <a:path w="695070" h="885440">
                <a:moveTo>
                  <a:pt x="0" y="0"/>
                </a:moveTo>
                <a:lnTo>
                  <a:pt x="695070" y="0"/>
                </a:lnTo>
                <a:lnTo>
                  <a:pt x="695070" y="885440"/>
                </a:lnTo>
                <a:lnTo>
                  <a:pt x="0" y="8854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35" name="TextBox 35"/>
          <p:cNvSpPr txBox="1"/>
          <p:nvPr/>
        </p:nvSpPr>
        <p:spPr>
          <a:xfrm>
            <a:off x="6819053" y="441877"/>
            <a:ext cx="3710113" cy="1466812"/>
          </a:xfrm>
          <a:prstGeom prst="rect">
            <a:avLst/>
          </a:prstGeom>
        </p:spPr>
        <p:txBody>
          <a:bodyPr lIns="0" tIns="0" rIns="0" bIns="0" rtlCol="0" anchor="t">
            <a:spAutoFit/>
          </a:bodyPr>
          <a:lstStyle/>
          <a:p>
            <a:pPr>
              <a:lnSpc>
                <a:spcPts val="2343"/>
              </a:lnSpc>
              <a:spcBef>
                <a:spcPct val="0"/>
              </a:spcBef>
            </a:pPr>
            <a:r>
              <a:rPr lang="en-US" sz="1831" dirty="0">
                <a:solidFill>
                  <a:srgbClr val="231F20"/>
                </a:solidFill>
                <a:latin typeface="Poppins"/>
                <a:ea typeface="Poppins"/>
                <a:cs typeface="Poppins"/>
                <a:sym typeface="Poppins"/>
              </a:rPr>
              <a:t>Press releases – regular press releases with a clear “call to action”. Audio clips &amp; photos included to be used in news bulletins</a:t>
            </a:r>
          </a:p>
        </p:txBody>
      </p:sp>
      <p:sp>
        <p:nvSpPr>
          <p:cNvPr id="36" name="TextBox 36"/>
          <p:cNvSpPr txBox="1"/>
          <p:nvPr/>
        </p:nvSpPr>
        <p:spPr>
          <a:xfrm>
            <a:off x="574418" y="2239302"/>
            <a:ext cx="4366694" cy="608565"/>
          </a:xfrm>
          <a:prstGeom prst="rect">
            <a:avLst/>
          </a:prstGeom>
        </p:spPr>
        <p:txBody>
          <a:bodyPr lIns="0" tIns="0" rIns="0" bIns="0" rtlCol="0" anchor="t">
            <a:spAutoFit/>
          </a:bodyPr>
          <a:lstStyle/>
          <a:p>
            <a:pPr>
              <a:lnSpc>
                <a:spcPts val="4976"/>
              </a:lnSpc>
            </a:pPr>
            <a:r>
              <a:rPr lang="en-US" sz="3555" b="1" spc="-71" dirty="0">
                <a:solidFill>
                  <a:srgbClr val="343432"/>
                </a:solidFill>
                <a:latin typeface="Poppins Bold"/>
                <a:ea typeface="Poppins Bold"/>
                <a:cs typeface="Poppins Bold"/>
                <a:sym typeface="Poppins Bold"/>
              </a:rPr>
              <a:t>Marketing</a:t>
            </a:r>
          </a:p>
        </p:txBody>
      </p:sp>
      <p:sp>
        <p:nvSpPr>
          <p:cNvPr id="37" name="TextBox 37"/>
          <p:cNvSpPr txBox="1"/>
          <p:nvPr/>
        </p:nvSpPr>
        <p:spPr>
          <a:xfrm>
            <a:off x="6867405" y="2610394"/>
            <a:ext cx="3194696" cy="1466812"/>
          </a:xfrm>
          <a:prstGeom prst="rect">
            <a:avLst/>
          </a:prstGeom>
        </p:spPr>
        <p:txBody>
          <a:bodyPr lIns="0" tIns="0" rIns="0" bIns="0" rtlCol="0" anchor="t">
            <a:spAutoFit/>
          </a:bodyPr>
          <a:lstStyle/>
          <a:p>
            <a:pPr>
              <a:lnSpc>
                <a:spcPts val="2343"/>
              </a:lnSpc>
              <a:spcBef>
                <a:spcPct val="0"/>
              </a:spcBef>
            </a:pPr>
            <a:r>
              <a:rPr lang="en-US" sz="1831" dirty="0">
                <a:solidFill>
                  <a:srgbClr val="231F20"/>
                </a:solidFill>
                <a:latin typeface="Poppins"/>
                <a:ea typeface="Poppins"/>
                <a:cs typeface="Poppins"/>
                <a:sym typeface="Poppins"/>
              </a:rPr>
              <a:t>Case Studies – Images then used in Social Media adverts linking back to the case study. We have to show REAL people!</a:t>
            </a:r>
          </a:p>
        </p:txBody>
      </p:sp>
      <p:sp>
        <p:nvSpPr>
          <p:cNvPr id="38" name="TextBox 38"/>
          <p:cNvSpPr txBox="1"/>
          <p:nvPr/>
        </p:nvSpPr>
        <p:spPr>
          <a:xfrm>
            <a:off x="6819053" y="5127423"/>
            <a:ext cx="4434918" cy="876907"/>
          </a:xfrm>
          <a:prstGeom prst="rect">
            <a:avLst/>
          </a:prstGeom>
        </p:spPr>
        <p:txBody>
          <a:bodyPr lIns="0" tIns="0" rIns="0" bIns="0" rtlCol="0" anchor="t">
            <a:spAutoFit/>
          </a:bodyPr>
          <a:lstStyle/>
          <a:p>
            <a:pPr>
              <a:lnSpc>
                <a:spcPts val="2343"/>
              </a:lnSpc>
              <a:spcBef>
                <a:spcPct val="0"/>
              </a:spcBef>
            </a:pPr>
            <a:r>
              <a:rPr lang="en-US" sz="1831" dirty="0">
                <a:solidFill>
                  <a:srgbClr val="231F20"/>
                </a:solidFill>
                <a:latin typeface="Poppins"/>
                <a:ea typeface="Poppins"/>
                <a:cs typeface="Poppins"/>
                <a:sym typeface="Poppins"/>
              </a:rPr>
              <a:t>Outreach – Regular attendance at groups builds trust. Trust leads to engagement.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rot="-10800000">
            <a:off x="-310585" y="-3090024"/>
            <a:ext cx="2463693" cy="4945369"/>
          </a:xfrm>
          <a:custGeom>
            <a:avLst/>
            <a:gdLst/>
            <a:ahLst/>
            <a:cxnLst/>
            <a:rect l="l" t="t" r="r" b="b"/>
            <a:pathLst>
              <a:path w="3695540" h="7418054">
                <a:moveTo>
                  <a:pt x="0" y="0"/>
                </a:moveTo>
                <a:lnTo>
                  <a:pt x="3695540" y="0"/>
                </a:lnTo>
                <a:lnTo>
                  <a:pt x="3695540" y="7418054"/>
                </a:lnTo>
                <a:lnTo>
                  <a:pt x="0" y="741805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sz="1200"/>
          </a:p>
        </p:txBody>
      </p:sp>
      <p:pic>
        <p:nvPicPr>
          <p:cNvPr id="38" name="Picture 37" descr="A person smiling with her arms crossed&#10;&#10;Description automatically generated">
            <a:extLst>
              <a:ext uri="{FF2B5EF4-FFF2-40B4-BE49-F238E27FC236}">
                <a16:creationId xmlns:a16="http://schemas.microsoft.com/office/drawing/2014/main" id="{B134AF12-F718-CAC8-85BE-C42D72DBD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262" y="1738362"/>
            <a:ext cx="3260961" cy="3255433"/>
          </a:xfrm>
          <a:prstGeom prst="rect">
            <a:avLst/>
          </a:prstGeom>
        </p:spPr>
      </p:pic>
      <p:pic>
        <p:nvPicPr>
          <p:cNvPr id="40" name="Picture 39" descr="A person and person standing in front of a white board&#10;&#10;Description automatically generated">
            <a:extLst>
              <a:ext uri="{FF2B5EF4-FFF2-40B4-BE49-F238E27FC236}">
                <a16:creationId xmlns:a16="http://schemas.microsoft.com/office/drawing/2014/main" id="{BA83E9A1-B9E5-B84E-EFCF-8FE5CC6947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1845" y="1738362"/>
            <a:ext cx="3260961" cy="3260961"/>
          </a:xfrm>
          <a:prstGeom prst="rect">
            <a:avLst/>
          </a:prstGeom>
        </p:spPr>
      </p:pic>
      <p:pic>
        <p:nvPicPr>
          <p:cNvPr id="42" name="Picture 41" descr="A person wearing a blue shirt&#10;&#10;Description automatically generated">
            <a:extLst>
              <a:ext uri="{FF2B5EF4-FFF2-40B4-BE49-F238E27FC236}">
                <a16:creationId xmlns:a16="http://schemas.microsoft.com/office/drawing/2014/main" id="{E15B0712-1221-D724-DB88-5F10D3668F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2428" y="1721611"/>
            <a:ext cx="3260961" cy="3260961"/>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3419F-A15C-50DA-151A-CD520448243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83D2EB5-F4F5-748B-0ECD-B6A4B2C8BE5C}"/>
              </a:ext>
            </a:extLst>
          </p:cNvPr>
          <p:cNvGrpSpPr/>
          <p:nvPr/>
        </p:nvGrpSpPr>
        <p:grpSpPr>
          <a:xfrm>
            <a:off x="-1859467" y="5140269"/>
            <a:ext cx="3718934" cy="3718934"/>
            <a:chOff x="0" y="0"/>
            <a:chExt cx="812800" cy="812800"/>
          </a:xfrm>
        </p:grpSpPr>
        <p:sp>
          <p:nvSpPr>
            <p:cNvPr id="3" name="Freeform 3">
              <a:extLst>
                <a:ext uri="{FF2B5EF4-FFF2-40B4-BE49-F238E27FC236}">
                  <a16:creationId xmlns:a16="http://schemas.microsoft.com/office/drawing/2014/main" id="{A6F6D86B-B7BA-5AAE-F172-9B57143AB2F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106861"/>
              </a:solidFill>
              <a:prstDash val="solid"/>
              <a:miter/>
            </a:ln>
          </p:spPr>
          <p:txBody>
            <a:bodyPr/>
            <a:lstStyle/>
            <a:p>
              <a:endParaRPr lang="en-US" sz="1200"/>
            </a:p>
          </p:txBody>
        </p:sp>
        <p:sp>
          <p:nvSpPr>
            <p:cNvPr id="4" name="TextBox 4">
              <a:extLst>
                <a:ext uri="{FF2B5EF4-FFF2-40B4-BE49-F238E27FC236}">
                  <a16:creationId xmlns:a16="http://schemas.microsoft.com/office/drawing/2014/main" id="{266239E6-CD33-09DB-DE34-E4DFCC13C207}"/>
                </a:ext>
              </a:extLst>
            </p:cNvPr>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8" name="Group 8">
            <a:extLst>
              <a:ext uri="{FF2B5EF4-FFF2-40B4-BE49-F238E27FC236}">
                <a16:creationId xmlns:a16="http://schemas.microsoft.com/office/drawing/2014/main" id="{9124B8C2-9DBE-9949-F9B2-358C9A3343A4}"/>
              </a:ext>
            </a:extLst>
          </p:cNvPr>
          <p:cNvGrpSpPr/>
          <p:nvPr/>
        </p:nvGrpSpPr>
        <p:grpSpPr>
          <a:xfrm>
            <a:off x="10524636" y="-1899269"/>
            <a:ext cx="3334729" cy="3334729"/>
            <a:chOff x="0" y="0"/>
            <a:chExt cx="812800" cy="812800"/>
          </a:xfrm>
        </p:grpSpPr>
        <p:sp>
          <p:nvSpPr>
            <p:cNvPr id="9" name="Freeform 9">
              <a:extLst>
                <a:ext uri="{FF2B5EF4-FFF2-40B4-BE49-F238E27FC236}">
                  <a16:creationId xmlns:a16="http://schemas.microsoft.com/office/drawing/2014/main" id="{29ECA986-5E08-8892-4F60-660D01ADBE7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alpha val="32941"/>
              </a:srgbClr>
            </a:solidFill>
            <a:ln w="742950" cap="sq">
              <a:solidFill>
                <a:srgbClr val="106861">
                  <a:alpha val="32941"/>
                </a:srgbClr>
              </a:solidFill>
              <a:prstDash val="solid"/>
              <a:miter/>
            </a:ln>
          </p:spPr>
          <p:txBody>
            <a:bodyPr/>
            <a:lstStyle/>
            <a:p>
              <a:endParaRPr lang="en-US" sz="1200"/>
            </a:p>
          </p:txBody>
        </p:sp>
        <p:sp>
          <p:nvSpPr>
            <p:cNvPr id="10" name="TextBox 10">
              <a:extLst>
                <a:ext uri="{FF2B5EF4-FFF2-40B4-BE49-F238E27FC236}">
                  <a16:creationId xmlns:a16="http://schemas.microsoft.com/office/drawing/2014/main" id="{3455BD36-446E-3CF7-34FA-1DBEDFBA6B62}"/>
                </a:ext>
              </a:extLst>
            </p:cNvPr>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25" name="Group 25">
            <a:extLst>
              <a:ext uri="{FF2B5EF4-FFF2-40B4-BE49-F238E27FC236}">
                <a16:creationId xmlns:a16="http://schemas.microsoft.com/office/drawing/2014/main" id="{20DC8160-A611-89AB-18B2-4BEAD87B05CE}"/>
              </a:ext>
            </a:extLst>
          </p:cNvPr>
          <p:cNvGrpSpPr/>
          <p:nvPr/>
        </p:nvGrpSpPr>
        <p:grpSpPr>
          <a:xfrm>
            <a:off x="3084112" y="6463528"/>
            <a:ext cx="788945" cy="788945"/>
            <a:chOff x="0" y="0"/>
            <a:chExt cx="812800" cy="812800"/>
          </a:xfrm>
        </p:grpSpPr>
        <p:sp>
          <p:nvSpPr>
            <p:cNvPr id="26" name="Freeform 26">
              <a:extLst>
                <a:ext uri="{FF2B5EF4-FFF2-40B4-BE49-F238E27FC236}">
                  <a16:creationId xmlns:a16="http://schemas.microsoft.com/office/drawing/2014/main" id="{5CCF4403-4AFA-5C17-9C56-6031FA5BEE7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w="742950" cap="sq">
              <a:solidFill>
                <a:srgbClr val="106861"/>
              </a:solidFill>
              <a:prstDash val="solid"/>
              <a:miter/>
            </a:ln>
          </p:spPr>
          <p:txBody>
            <a:bodyPr/>
            <a:lstStyle/>
            <a:p>
              <a:endParaRPr lang="en-US" sz="1200"/>
            </a:p>
          </p:txBody>
        </p:sp>
        <p:sp>
          <p:nvSpPr>
            <p:cNvPr id="27" name="TextBox 27">
              <a:extLst>
                <a:ext uri="{FF2B5EF4-FFF2-40B4-BE49-F238E27FC236}">
                  <a16:creationId xmlns:a16="http://schemas.microsoft.com/office/drawing/2014/main" id="{3D9F903F-D60F-9B18-94A3-B1890AB96349}"/>
                </a:ext>
              </a:extLst>
            </p:cNvPr>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sp>
        <p:nvSpPr>
          <p:cNvPr id="29" name="TextBox 36">
            <a:extLst>
              <a:ext uri="{FF2B5EF4-FFF2-40B4-BE49-F238E27FC236}">
                <a16:creationId xmlns:a16="http://schemas.microsoft.com/office/drawing/2014/main" id="{01B92B63-9F85-9B6E-C1C4-A0FD2C5AB18F}"/>
              </a:ext>
            </a:extLst>
          </p:cNvPr>
          <p:cNvSpPr txBox="1"/>
          <p:nvPr/>
        </p:nvSpPr>
        <p:spPr>
          <a:xfrm>
            <a:off x="5181600" y="2811352"/>
            <a:ext cx="1524000" cy="608565"/>
          </a:xfrm>
          <a:prstGeom prst="rect">
            <a:avLst/>
          </a:prstGeom>
        </p:spPr>
        <p:txBody>
          <a:bodyPr wrap="square" lIns="0" tIns="0" rIns="0" bIns="0" rtlCol="0" anchor="t">
            <a:spAutoFit/>
          </a:bodyPr>
          <a:lstStyle/>
          <a:p>
            <a:pPr>
              <a:lnSpc>
                <a:spcPts val="4976"/>
              </a:lnSpc>
            </a:pPr>
            <a:r>
              <a:rPr lang="en-US" sz="3555" b="1" spc="-71" dirty="0">
                <a:solidFill>
                  <a:srgbClr val="343432"/>
                </a:solidFill>
                <a:latin typeface="Poppins Bold"/>
                <a:ea typeface="Poppins Bold"/>
                <a:cs typeface="Poppins Bold"/>
                <a:sym typeface="Poppins Bold"/>
              </a:rPr>
              <a:t>TRUST</a:t>
            </a:r>
          </a:p>
        </p:txBody>
      </p:sp>
    </p:spTree>
    <p:extLst>
      <p:ext uri="{BB962C8B-B14F-4D97-AF65-F5344CB8AC3E}">
        <p14:creationId xmlns:p14="http://schemas.microsoft.com/office/powerpoint/2010/main" val="2063753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59467" y="5140269"/>
            <a:ext cx="3718934" cy="371893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106861"/>
              </a:solidFill>
              <a:prstDash val="solid"/>
              <a:miter/>
            </a:ln>
          </p:spPr>
          <p:txBody>
            <a:bodyPr/>
            <a:lstStyle/>
            <a:p>
              <a:endParaRPr lang="en-US" sz="1200"/>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5" name="Group 5"/>
          <p:cNvGrpSpPr/>
          <p:nvPr/>
        </p:nvGrpSpPr>
        <p:grpSpPr>
          <a:xfrm>
            <a:off x="2456117" y="4780239"/>
            <a:ext cx="301648" cy="30164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w="742950" cap="sq">
              <a:solidFill>
                <a:srgbClr val="106861"/>
              </a:solidFill>
              <a:prstDash val="solid"/>
              <a:miter/>
            </a:ln>
          </p:spPr>
          <p:txBody>
            <a:bodyPr/>
            <a:lstStyle/>
            <a:p>
              <a:endParaRPr lang="en-US" sz="1200"/>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8" name="Group 8"/>
          <p:cNvGrpSpPr/>
          <p:nvPr/>
        </p:nvGrpSpPr>
        <p:grpSpPr>
          <a:xfrm>
            <a:off x="10524636" y="-1899269"/>
            <a:ext cx="3334729" cy="333472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alpha val="32941"/>
              </a:srgbClr>
            </a:solidFill>
            <a:ln w="742950" cap="sq">
              <a:solidFill>
                <a:srgbClr val="106861">
                  <a:alpha val="32941"/>
                </a:srgbClr>
              </a:solidFill>
              <a:prstDash val="solid"/>
              <a:miter/>
            </a:ln>
          </p:spPr>
          <p:txBody>
            <a:bodyPr/>
            <a:lstStyle/>
            <a:p>
              <a:endParaRPr lang="en-US" sz="1200"/>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sp>
        <p:nvSpPr>
          <p:cNvPr id="11" name="Freeform 11"/>
          <p:cNvSpPr/>
          <p:nvPr/>
        </p:nvSpPr>
        <p:spPr>
          <a:xfrm rot="-10800000">
            <a:off x="2129343" y="2258878"/>
            <a:ext cx="7933315" cy="590349"/>
          </a:xfrm>
          <a:custGeom>
            <a:avLst/>
            <a:gdLst/>
            <a:ahLst/>
            <a:cxnLst/>
            <a:rect l="l" t="t" r="r" b="b"/>
            <a:pathLst>
              <a:path w="11899972" h="885524">
                <a:moveTo>
                  <a:pt x="0" y="0"/>
                </a:moveTo>
                <a:lnTo>
                  <a:pt x="11899972" y="0"/>
                </a:lnTo>
                <a:lnTo>
                  <a:pt x="11899972" y="885524"/>
                </a:lnTo>
                <a:lnTo>
                  <a:pt x="0" y="885524"/>
                </a:lnTo>
                <a:lnTo>
                  <a:pt x="0" y="0"/>
                </a:lnTo>
                <a:close/>
              </a:path>
            </a:pathLst>
          </a:custGeom>
          <a:blipFill>
            <a:blip r:embed="rId3">
              <a:alphaModFix amt="72000"/>
            </a:blip>
            <a:stretch>
              <a:fillRect b="-286352"/>
            </a:stretch>
          </a:blipFill>
        </p:spPr>
        <p:txBody>
          <a:bodyPr/>
          <a:lstStyle/>
          <a:p>
            <a:endParaRPr lang="en-US" sz="1200"/>
          </a:p>
        </p:txBody>
      </p:sp>
      <p:grpSp>
        <p:nvGrpSpPr>
          <p:cNvPr id="12" name="Group 12"/>
          <p:cNvGrpSpPr/>
          <p:nvPr/>
        </p:nvGrpSpPr>
        <p:grpSpPr>
          <a:xfrm>
            <a:off x="2129343" y="912687"/>
            <a:ext cx="7933315" cy="1390723"/>
            <a:chOff x="0" y="0"/>
            <a:chExt cx="2753960" cy="482774"/>
          </a:xfrm>
        </p:grpSpPr>
        <p:sp>
          <p:nvSpPr>
            <p:cNvPr id="13" name="Freeform 13"/>
            <p:cNvSpPr/>
            <p:nvPr/>
          </p:nvSpPr>
          <p:spPr>
            <a:xfrm>
              <a:off x="0" y="0"/>
              <a:ext cx="2753960" cy="482774"/>
            </a:xfrm>
            <a:custGeom>
              <a:avLst/>
              <a:gdLst/>
              <a:ahLst/>
              <a:cxnLst/>
              <a:rect l="l" t="t" r="r" b="b"/>
              <a:pathLst>
                <a:path w="2753960" h="482774">
                  <a:moveTo>
                    <a:pt x="20819" y="0"/>
                  </a:moveTo>
                  <a:lnTo>
                    <a:pt x="2733141" y="0"/>
                  </a:lnTo>
                  <a:cubicBezTo>
                    <a:pt x="2744639" y="0"/>
                    <a:pt x="2753960" y="9321"/>
                    <a:pt x="2753960" y="20819"/>
                  </a:cubicBezTo>
                  <a:lnTo>
                    <a:pt x="2753960" y="461955"/>
                  </a:lnTo>
                  <a:cubicBezTo>
                    <a:pt x="2753960" y="467477"/>
                    <a:pt x="2751766" y="472772"/>
                    <a:pt x="2747862" y="476676"/>
                  </a:cubicBezTo>
                  <a:cubicBezTo>
                    <a:pt x="2743958" y="480580"/>
                    <a:pt x="2738663" y="482774"/>
                    <a:pt x="2733141" y="482774"/>
                  </a:cubicBezTo>
                  <a:lnTo>
                    <a:pt x="20819" y="482774"/>
                  </a:lnTo>
                  <a:cubicBezTo>
                    <a:pt x="9321" y="482774"/>
                    <a:pt x="0" y="473453"/>
                    <a:pt x="0" y="461955"/>
                  </a:cubicBezTo>
                  <a:lnTo>
                    <a:pt x="0" y="20819"/>
                  </a:lnTo>
                  <a:cubicBezTo>
                    <a:pt x="0" y="9321"/>
                    <a:pt x="9321" y="0"/>
                    <a:pt x="20819" y="0"/>
                  </a:cubicBezTo>
                  <a:close/>
                </a:path>
              </a:pathLst>
            </a:custGeom>
            <a:solidFill>
              <a:srgbClr val="02534A"/>
            </a:solidFill>
            <a:ln w="104775" cap="rnd">
              <a:solidFill>
                <a:srgbClr val="02534A"/>
              </a:solidFill>
              <a:prstDash val="solid"/>
              <a:round/>
            </a:ln>
          </p:spPr>
          <p:txBody>
            <a:bodyPr/>
            <a:lstStyle/>
            <a:p>
              <a:endParaRPr lang="en-US" sz="1200"/>
            </a:p>
          </p:txBody>
        </p:sp>
        <p:sp>
          <p:nvSpPr>
            <p:cNvPr id="14" name="TextBox 14"/>
            <p:cNvSpPr txBox="1"/>
            <p:nvPr/>
          </p:nvSpPr>
          <p:spPr>
            <a:xfrm>
              <a:off x="0" y="-38100"/>
              <a:ext cx="2753960" cy="520874"/>
            </a:xfrm>
            <a:prstGeom prst="rect">
              <a:avLst/>
            </a:prstGeom>
          </p:spPr>
          <p:txBody>
            <a:bodyPr lIns="33867" tIns="33867" rIns="33867" bIns="33867" rtlCol="0" anchor="ctr"/>
            <a:lstStyle/>
            <a:p>
              <a:pPr algn="ctr">
                <a:lnSpc>
                  <a:spcPts val="1837"/>
                </a:lnSpc>
                <a:spcBef>
                  <a:spcPct val="0"/>
                </a:spcBef>
              </a:pPr>
              <a:endParaRPr sz="1200"/>
            </a:p>
          </p:txBody>
        </p:sp>
      </p:grpSp>
      <p:sp>
        <p:nvSpPr>
          <p:cNvPr id="15" name="TextBox 15"/>
          <p:cNvSpPr txBox="1"/>
          <p:nvPr/>
        </p:nvSpPr>
        <p:spPr>
          <a:xfrm>
            <a:off x="2649920" y="1391009"/>
            <a:ext cx="6892161" cy="360612"/>
          </a:xfrm>
          <a:prstGeom prst="rect">
            <a:avLst/>
          </a:prstGeom>
        </p:spPr>
        <p:txBody>
          <a:bodyPr lIns="0" tIns="0" rIns="0" bIns="0" rtlCol="0" anchor="t">
            <a:spAutoFit/>
          </a:bodyPr>
          <a:lstStyle/>
          <a:p>
            <a:pPr>
              <a:lnSpc>
                <a:spcPts val="2913"/>
              </a:lnSpc>
              <a:spcBef>
                <a:spcPct val="0"/>
              </a:spcBef>
            </a:pPr>
            <a:r>
              <a:rPr lang="en-US" sz="2275" b="1">
                <a:solidFill>
                  <a:srgbClr val="FFFFFF"/>
                </a:solidFill>
                <a:latin typeface="Poppins Bold"/>
                <a:ea typeface="Poppins Bold"/>
                <a:cs typeface="Poppins Bold"/>
                <a:sym typeface="Poppins Bold"/>
              </a:rPr>
              <a:t>Fear </a:t>
            </a:r>
            <a:r>
              <a:rPr lang="en-US" sz="2275">
                <a:solidFill>
                  <a:srgbClr val="FFFFFF"/>
                </a:solidFill>
                <a:latin typeface="Poppins"/>
                <a:ea typeface="Poppins"/>
                <a:cs typeface="Poppins"/>
                <a:sym typeface="Poppins"/>
              </a:rPr>
              <a:t>of change and new technology</a:t>
            </a:r>
          </a:p>
        </p:txBody>
      </p:sp>
      <p:sp>
        <p:nvSpPr>
          <p:cNvPr id="16" name="Freeform 16"/>
          <p:cNvSpPr/>
          <p:nvPr/>
        </p:nvSpPr>
        <p:spPr>
          <a:xfrm rot="-10800000">
            <a:off x="2129343" y="4033808"/>
            <a:ext cx="7933315" cy="590349"/>
          </a:xfrm>
          <a:custGeom>
            <a:avLst/>
            <a:gdLst/>
            <a:ahLst/>
            <a:cxnLst/>
            <a:rect l="l" t="t" r="r" b="b"/>
            <a:pathLst>
              <a:path w="11899972" h="885524">
                <a:moveTo>
                  <a:pt x="0" y="0"/>
                </a:moveTo>
                <a:lnTo>
                  <a:pt x="11899972" y="0"/>
                </a:lnTo>
                <a:lnTo>
                  <a:pt x="11899972" y="885524"/>
                </a:lnTo>
                <a:lnTo>
                  <a:pt x="0" y="885524"/>
                </a:lnTo>
                <a:lnTo>
                  <a:pt x="0" y="0"/>
                </a:lnTo>
                <a:close/>
              </a:path>
            </a:pathLst>
          </a:custGeom>
          <a:blipFill>
            <a:blip r:embed="rId3">
              <a:alphaModFix amt="72000"/>
            </a:blip>
            <a:stretch>
              <a:fillRect b="-286352"/>
            </a:stretch>
          </a:blipFill>
        </p:spPr>
        <p:txBody>
          <a:bodyPr/>
          <a:lstStyle/>
          <a:p>
            <a:endParaRPr lang="en-US" sz="1200"/>
          </a:p>
        </p:txBody>
      </p:sp>
      <p:grpSp>
        <p:nvGrpSpPr>
          <p:cNvPr id="17" name="Group 17"/>
          <p:cNvGrpSpPr/>
          <p:nvPr/>
        </p:nvGrpSpPr>
        <p:grpSpPr>
          <a:xfrm>
            <a:off x="2129343" y="2687617"/>
            <a:ext cx="7933315" cy="1390723"/>
            <a:chOff x="0" y="0"/>
            <a:chExt cx="2753960" cy="482774"/>
          </a:xfrm>
        </p:grpSpPr>
        <p:sp>
          <p:nvSpPr>
            <p:cNvPr id="18" name="Freeform 18"/>
            <p:cNvSpPr/>
            <p:nvPr/>
          </p:nvSpPr>
          <p:spPr>
            <a:xfrm>
              <a:off x="0" y="0"/>
              <a:ext cx="2753960" cy="482774"/>
            </a:xfrm>
            <a:custGeom>
              <a:avLst/>
              <a:gdLst/>
              <a:ahLst/>
              <a:cxnLst/>
              <a:rect l="l" t="t" r="r" b="b"/>
              <a:pathLst>
                <a:path w="2753960" h="482774">
                  <a:moveTo>
                    <a:pt x="20819" y="0"/>
                  </a:moveTo>
                  <a:lnTo>
                    <a:pt x="2733141" y="0"/>
                  </a:lnTo>
                  <a:cubicBezTo>
                    <a:pt x="2744639" y="0"/>
                    <a:pt x="2753960" y="9321"/>
                    <a:pt x="2753960" y="20819"/>
                  </a:cubicBezTo>
                  <a:lnTo>
                    <a:pt x="2753960" y="461955"/>
                  </a:lnTo>
                  <a:cubicBezTo>
                    <a:pt x="2753960" y="467477"/>
                    <a:pt x="2751766" y="472772"/>
                    <a:pt x="2747862" y="476676"/>
                  </a:cubicBezTo>
                  <a:cubicBezTo>
                    <a:pt x="2743958" y="480580"/>
                    <a:pt x="2738663" y="482774"/>
                    <a:pt x="2733141" y="482774"/>
                  </a:cubicBezTo>
                  <a:lnTo>
                    <a:pt x="20819" y="482774"/>
                  </a:lnTo>
                  <a:cubicBezTo>
                    <a:pt x="9321" y="482774"/>
                    <a:pt x="0" y="473453"/>
                    <a:pt x="0" y="461955"/>
                  </a:cubicBezTo>
                  <a:lnTo>
                    <a:pt x="0" y="20819"/>
                  </a:lnTo>
                  <a:cubicBezTo>
                    <a:pt x="0" y="9321"/>
                    <a:pt x="9321" y="0"/>
                    <a:pt x="20819" y="0"/>
                  </a:cubicBezTo>
                  <a:close/>
                </a:path>
              </a:pathLst>
            </a:custGeom>
            <a:solidFill>
              <a:srgbClr val="02534A"/>
            </a:solidFill>
            <a:ln w="104775" cap="rnd">
              <a:solidFill>
                <a:srgbClr val="02534A"/>
              </a:solidFill>
              <a:prstDash val="solid"/>
              <a:round/>
            </a:ln>
          </p:spPr>
          <p:txBody>
            <a:bodyPr/>
            <a:lstStyle/>
            <a:p>
              <a:endParaRPr lang="en-US" sz="1200"/>
            </a:p>
          </p:txBody>
        </p:sp>
        <p:sp>
          <p:nvSpPr>
            <p:cNvPr id="19" name="TextBox 19"/>
            <p:cNvSpPr txBox="1"/>
            <p:nvPr/>
          </p:nvSpPr>
          <p:spPr>
            <a:xfrm>
              <a:off x="0" y="-38100"/>
              <a:ext cx="2753960" cy="520874"/>
            </a:xfrm>
            <a:prstGeom prst="rect">
              <a:avLst/>
            </a:prstGeom>
          </p:spPr>
          <p:txBody>
            <a:bodyPr lIns="33867" tIns="33867" rIns="33867" bIns="33867" rtlCol="0" anchor="ctr"/>
            <a:lstStyle/>
            <a:p>
              <a:pPr algn="ctr">
                <a:lnSpc>
                  <a:spcPts val="1837"/>
                </a:lnSpc>
                <a:spcBef>
                  <a:spcPct val="0"/>
                </a:spcBef>
              </a:pPr>
              <a:endParaRPr sz="1200"/>
            </a:p>
          </p:txBody>
        </p:sp>
      </p:grpSp>
      <p:sp>
        <p:nvSpPr>
          <p:cNvPr id="20" name="TextBox 20"/>
          <p:cNvSpPr txBox="1"/>
          <p:nvPr/>
        </p:nvSpPr>
        <p:spPr>
          <a:xfrm>
            <a:off x="2649920" y="3165940"/>
            <a:ext cx="6892161" cy="360612"/>
          </a:xfrm>
          <a:prstGeom prst="rect">
            <a:avLst/>
          </a:prstGeom>
        </p:spPr>
        <p:txBody>
          <a:bodyPr lIns="0" tIns="0" rIns="0" bIns="0" rtlCol="0" anchor="t">
            <a:spAutoFit/>
          </a:bodyPr>
          <a:lstStyle/>
          <a:p>
            <a:pPr>
              <a:lnSpc>
                <a:spcPts val="2913"/>
              </a:lnSpc>
              <a:spcBef>
                <a:spcPct val="0"/>
              </a:spcBef>
            </a:pPr>
            <a:r>
              <a:rPr lang="en-US" sz="2275" b="1">
                <a:solidFill>
                  <a:srgbClr val="FFFFFF"/>
                </a:solidFill>
                <a:latin typeface="Poppins Bold"/>
                <a:ea typeface="Poppins Bold"/>
                <a:cs typeface="Poppins Bold"/>
                <a:sym typeface="Poppins Bold"/>
              </a:rPr>
              <a:t>Uncertainty </a:t>
            </a:r>
            <a:r>
              <a:rPr lang="en-US" sz="2275">
                <a:solidFill>
                  <a:srgbClr val="FFFFFF"/>
                </a:solidFill>
                <a:latin typeface="Poppins"/>
                <a:ea typeface="Poppins"/>
                <a:cs typeface="Poppins"/>
                <a:sym typeface="Poppins"/>
              </a:rPr>
              <a:t>as to what can be done</a:t>
            </a:r>
          </a:p>
        </p:txBody>
      </p:sp>
      <p:sp>
        <p:nvSpPr>
          <p:cNvPr id="21" name="Freeform 21"/>
          <p:cNvSpPr/>
          <p:nvPr/>
        </p:nvSpPr>
        <p:spPr>
          <a:xfrm rot="-10800000">
            <a:off x="2129343" y="5877026"/>
            <a:ext cx="7933315" cy="590349"/>
          </a:xfrm>
          <a:custGeom>
            <a:avLst/>
            <a:gdLst/>
            <a:ahLst/>
            <a:cxnLst/>
            <a:rect l="l" t="t" r="r" b="b"/>
            <a:pathLst>
              <a:path w="11899972" h="885524">
                <a:moveTo>
                  <a:pt x="0" y="0"/>
                </a:moveTo>
                <a:lnTo>
                  <a:pt x="11899972" y="0"/>
                </a:lnTo>
                <a:lnTo>
                  <a:pt x="11899972" y="885524"/>
                </a:lnTo>
                <a:lnTo>
                  <a:pt x="0" y="885524"/>
                </a:lnTo>
                <a:lnTo>
                  <a:pt x="0" y="0"/>
                </a:lnTo>
                <a:close/>
              </a:path>
            </a:pathLst>
          </a:custGeom>
          <a:blipFill>
            <a:blip r:embed="rId3">
              <a:alphaModFix amt="72000"/>
            </a:blip>
            <a:stretch>
              <a:fillRect b="-286352"/>
            </a:stretch>
          </a:blipFill>
        </p:spPr>
        <p:txBody>
          <a:bodyPr/>
          <a:lstStyle/>
          <a:p>
            <a:endParaRPr lang="en-US" sz="1200"/>
          </a:p>
        </p:txBody>
      </p:sp>
      <p:grpSp>
        <p:nvGrpSpPr>
          <p:cNvPr id="22" name="Group 22"/>
          <p:cNvGrpSpPr/>
          <p:nvPr/>
        </p:nvGrpSpPr>
        <p:grpSpPr>
          <a:xfrm>
            <a:off x="2129343" y="4554591"/>
            <a:ext cx="7933315" cy="1390723"/>
            <a:chOff x="0" y="0"/>
            <a:chExt cx="2753960" cy="482774"/>
          </a:xfrm>
        </p:grpSpPr>
        <p:sp>
          <p:nvSpPr>
            <p:cNvPr id="23" name="Freeform 23"/>
            <p:cNvSpPr/>
            <p:nvPr/>
          </p:nvSpPr>
          <p:spPr>
            <a:xfrm>
              <a:off x="0" y="0"/>
              <a:ext cx="2753960" cy="482774"/>
            </a:xfrm>
            <a:custGeom>
              <a:avLst/>
              <a:gdLst/>
              <a:ahLst/>
              <a:cxnLst/>
              <a:rect l="l" t="t" r="r" b="b"/>
              <a:pathLst>
                <a:path w="2753960" h="482774">
                  <a:moveTo>
                    <a:pt x="20819" y="0"/>
                  </a:moveTo>
                  <a:lnTo>
                    <a:pt x="2733141" y="0"/>
                  </a:lnTo>
                  <a:cubicBezTo>
                    <a:pt x="2744639" y="0"/>
                    <a:pt x="2753960" y="9321"/>
                    <a:pt x="2753960" y="20819"/>
                  </a:cubicBezTo>
                  <a:lnTo>
                    <a:pt x="2753960" y="461955"/>
                  </a:lnTo>
                  <a:cubicBezTo>
                    <a:pt x="2753960" y="467477"/>
                    <a:pt x="2751766" y="472772"/>
                    <a:pt x="2747862" y="476676"/>
                  </a:cubicBezTo>
                  <a:cubicBezTo>
                    <a:pt x="2743958" y="480580"/>
                    <a:pt x="2738663" y="482774"/>
                    <a:pt x="2733141" y="482774"/>
                  </a:cubicBezTo>
                  <a:lnTo>
                    <a:pt x="20819" y="482774"/>
                  </a:lnTo>
                  <a:cubicBezTo>
                    <a:pt x="9321" y="482774"/>
                    <a:pt x="0" y="473453"/>
                    <a:pt x="0" y="461955"/>
                  </a:cubicBezTo>
                  <a:lnTo>
                    <a:pt x="0" y="20819"/>
                  </a:lnTo>
                  <a:cubicBezTo>
                    <a:pt x="0" y="9321"/>
                    <a:pt x="9321" y="0"/>
                    <a:pt x="20819" y="0"/>
                  </a:cubicBezTo>
                  <a:close/>
                </a:path>
              </a:pathLst>
            </a:custGeom>
            <a:solidFill>
              <a:srgbClr val="02534A"/>
            </a:solidFill>
            <a:ln w="104775" cap="rnd">
              <a:solidFill>
                <a:srgbClr val="02534A"/>
              </a:solidFill>
              <a:prstDash val="solid"/>
              <a:round/>
            </a:ln>
          </p:spPr>
          <p:txBody>
            <a:bodyPr/>
            <a:lstStyle/>
            <a:p>
              <a:endParaRPr lang="en-US" sz="1200"/>
            </a:p>
          </p:txBody>
        </p:sp>
        <p:sp>
          <p:nvSpPr>
            <p:cNvPr id="24" name="TextBox 24"/>
            <p:cNvSpPr txBox="1"/>
            <p:nvPr/>
          </p:nvSpPr>
          <p:spPr>
            <a:xfrm>
              <a:off x="0" y="-38100"/>
              <a:ext cx="2753960" cy="520874"/>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25" name="Group 25"/>
          <p:cNvGrpSpPr/>
          <p:nvPr/>
        </p:nvGrpSpPr>
        <p:grpSpPr>
          <a:xfrm>
            <a:off x="3084112" y="6463528"/>
            <a:ext cx="788945" cy="788945"/>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w="742950" cap="sq">
              <a:solidFill>
                <a:srgbClr val="106861"/>
              </a:solidFill>
              <a:prstDash val="solid"/>
              <a:miter/>
            </a:ln>
          </p:spPr>
          <p:txBody>
            <a:bodyPr/>
            <a:lstStyle/>
            <a:p>
              <a:endParaRPr lang="en-US" sz="1200"/>
            </a:p>
          </p:txBody>
        </p:sp>
        <p:sp>
          <p:nvSpPr>
            <p:cNvPr id="27" name="TextBox 27"/>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sp>
        <p:nvSpPr>
          <p:cNvPr id="28" name="TextBox 28"/>
          <p:cNvSpPr txBox="1"/>
          <p:nvPr/>
        </p:nvSpPr>
        <p:spPr>
          <a:xfrm>
            <a:off x="2649920" y="5051926"/>
            <a:ext cx="7412738" cy="336567"/>
          </a:xfrm>
          <a:prstGeom prst="rect">
            <a:avLst/>
          </a:prstGeom>
        </p:spPr>
        <p:txBody>
          <a:bodyPr lIns="0" tIns="0" rIns="0" bIns="0" rtlCol="0" anchor="t">
            <a:spAutoFit/>
          </a:bodyPr>
          <a:lstStyle/>
          <a:p>
            <a:pPr>
              <a:lnSpc>
                <a:spcPts val="2742"/>
              </a:lnSpc>
              <a:spcBef>
                <a:spcPct val="0"/>
              </a:spcBef>
            </a:pPr>
            <a:r>
              <a:rPr lang="en-US" sz="2142" b="1">
                <a:solidFill>
                  <a:srgbClr val="FFFFFF"/>
                </a:solidFill>
                <a:latin typeface="Poppins Bold"/>
                <a:ea typeface="Poppins Bold"/>
                <a:cs typeface="Poppins Bold"/>
                <a:sym typeface="Poppins Bold"/>
              </a:rPr>
              <a:t>Doubt </a:t>
            </a:r>
            <a:r>
              <a:rPr lang="en-US" sz="2142">
                <a:solidFill>
                  <a:srgbClr val="FFFFFF"/>
                </a:solidFill>
                <a:latin typeface="Poppins"/>
                <a:ea typeface="Poppins"/>
                <a:cs typeface="Poppins"/>
                <a:sym typeface="Poppins"/>
              </a:rPr>
              <a:t>as to the efficiency of new systems/changes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B73FA-8E62-040B-7348-AA89354FA12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36727A6-57DD-B86A-4B82-A2FB6436BEB6}"/>
              </a:ext>
            </a:extLst>
          </p:cNvPr>
          <p:cNvGrpSpPr/>
          <p:nvPr/>
        </p:nvGrpSpPr>
        <p:grpSpPr>
          <a:xfrm rot="-10800000">
            <a:off x="1223080" y="2716957"/>
            <a:ext cx="2354926" cy="2824312"/>
            <a:chOff x="0" y="0"/>
            <a:chExt cx="2041606" cy="2448541"/>
          </a:xfrm>
        </p:grpSpPr>
        <p:sp>
          <p:nvSpPr>
            <p:cNvPr id="3" name="Freeform 3">
              <a:extLst>
                <a:ext uri="{FF2B5EF4-FFF2-40B4-BE49-F238E27FC236}">
                  <a16:creationId xmlns:a16="http://schemas.microsoft.com/office/drawing/2014/main" id="{F93C8769-077B-C534-A3B5-B8E74C58AF29}"/>
                </a:ext>
              </a:extLst>
            </p:cNvPr>
            <p:cNvSpPr/>
            <p:nvPr/>
          </p:nvSpPr>
          <p:spPr>
            <a:xfrm>
              <a:off x="0" y="0"/>
              <a:ext cx="2041606" cy="2448541"/>
            </a:xfrm>
            <a:custGeom>
              <a:avLst/>
              <a:gdLst/>
              <a:ahLst/>
              <a:cxnLst/>
              <a:rect l="l" t="t" r="r" b="b"/>
              <a:pathLst>
                <a:path w="2041606" h="2448541">
                  <a:moveTo>
                    <a:pt x="70134" y="0"/>
                  </a:moveTo>
                  <a:lnTo>
                    <a:pt x="1971472" y="0"/>
                  </a:lnTo>
                  <a:cubicBezTo>
                    <a:pt x="1990073" y="0"/>
                    <a:pt x="2007911" y="7389"/>
                    <a:pt x="2021064" y="20542"/>
                  </a:cubicBezTo>
                  <a:cubicBezTo>
                    <a:pt x="2034217" y="33695"/>
                    <a:pt x="2041606" y="51533"/>
                    <a:pt x="2041606" y="70134"/>
                  </a:cubicBezTo>
                  <a:lnTo>
                    <a:pt x="2041606" y="2378407"/>
                  </a:lnTo>
                  <a:cubicBezTo>
                    <a:pt x="2041606" y="2397008"/>
                    <a:pt x="2034217" y="2414846"/>
                    <a:pt x="2021064" y="2427999"/>
                  </a:cubicBezTo>
                  <a:cubicBezTo>
                    <a:pt x="2007911" y="2441152"/>
                    <a:pt x="1990073" y="2448541"/>
                    <a:pt x="1971472" y="2448541"/>
                  </a:cubicBezTo>
                  <a:lnTo>
                    <a:pt x="70134" y="2448541"/>
                  </a:lnTo>
                  <a:cubicBezTo>
                    <a:pt x="51533" y="2448541"/>
                    <a:pt x="33695" y="2441152"/>
                    <a:pt x="20542" y="2427999"/>
                  </a:cubicBezTo>
                  <a:cubicBezTo>
                    <a:pt x="7389" y="2414846"/>
                    <a:pt x="0" y="2397008"/>
                    <a:pt x="0" y="2378407"/>
                  </a:cubicBezTo>
                  <a:lnTo>
                    <a:pt x="0" y="70134"/>
                  </a:lnTo>
                  <a:cubicBezTo>
                    <a:pt x="0" y="51533"/>
                    <a:pt x="7389" y="33695"/>
                    <a:pt x="20542" y="20542"/>
                  </a:cubicBezTo>
                  <a:cubicBezTo>
                    <a:pt x="33695" y="7389"/>
                    <a:pt x="51533" y="0"/>
                    <a:pt x="70134" y="0"/>
                  </a:cubicBezTo>
                  <a:close/>
                </a:path>
              </a:pathLst>
            </a:custGeom>
            <a:solidFill>
              <a:srgbClr val="FFFFFF"/>
            </a:solidFill>
            <a:ln w="123825" cap="rnd">
              <a:solidFill>
                <a:srgbClr val="106861"/>
              </a:solidFill>
              <a:prstDash val="solid"/>
              <a:round/>
            </a:ln>
          </p:spPr>
          <p:txBody>
            <a:bodyPr/>
            <a:lstStyle/>
            <a:p>
              <a:endParaRPr lang="en-US" sz="1200"/>
            </a:p>
          </p:txBody>
        </p:sp>
        <p:sp>
          <p:nvSpPr>
            <p:cNvPr id="4" name="TextBox 4">
              <a:extLst>
                <a:ext uri="{FF2B5EF4-FFF2-40B4-BE49-F238E27FC236}">
                  <a16:creationId xmlns:a16="http://schemas.microsoft.com/office/drawing/2014/main" id="{C9989577-B82D-FAA1-4E1B-043F7D9AE03E}"/>
                </a:ext>
              </a:extLst>
            </p:cNvPr>
            <p:cNvSpPr txBox="1"/>
            <p:nvPr/>
          </p:nvSpPr>
          <p:spPr>
            <a:xfrm>
              <a:off x="0" y="-38100"/>
              <a:ext cx="2041606" cy="2486641"/>
            </a:xfrm>
            <a:prstGeom prst="rect">
              <a:avLst/>
            </a:prstGeom>
          </p:spPr>
          <p:txBody>
            <a:bodyPr lIns="33867" tIns="33867" rIns="33867" bIns="33867" rtlCol="0" anchor="ctr"/>
            <a:lstStyle/>
            <a:p>
              <a:pPr algn="ctr">
                <a:lnSpc>
                  <a:spcPts val="1837"/>
                </a:lnSpc>
                <a:spcBef>
                  <a:spcPct val="0"/>
                </a:spcBef>
              </a:pPr>
              <a:endParaRPr sz="1200"/>
            </a:p>
          </p:txBody>
        </p:sp>
      </p:grpSp>
      <p:sp>
        <p:nvSpPr>
          <p:cNvPr id="5" name="Freeform 5">
            <a:extLst>
              <a:ext uri="{FF2B5EF4-FFF2-40B4-BE49-F238E27FC236}">
                <a16:creationId xmlns:a16="http://schemas.microsoft.com/office/drawing/2014/main" id="{AB008B52-B0FC-1DB4-43E8-3F3DC5F851B8}"/>
              </a:ext>
            </a:extLst>
          </p:cNvPr>
          <p:cNvSpPr/>
          <p:nvPr/>
        </p:nvSpPr>
        <p:spPr>
          <a:xfrm>
            <a:off x="1592689" y="2716957"/>
            <a:ext cx="1615707" cy="753082"/>
          </a:xfrm>
          <a:custGeom>
            <a:avLst/>
            <a:gdLst/>
            <a:ahLst/>
            <a:cxnLst/>
            <a:rect l="l" t="t" r="r" b="b"/>
            <a:pathLst>
              <a:path w="2423560" h="1129623">
                <a:moveTo>
                  <a:pt x="0" y="0"/>
                </a:moveTo>
                <a:lnTo>
                  <a:pt x="2423560" y="0"/>
                </a:lnTo>
                <a:lnTo>
                  <a:pt x="2423560" y="1129623"/>
                </a:lnTo>
                <a:lnTo>
                  <a:pt x="0" y="1129623"/>
                </a:lnTo>
                <a:lnTo>
                  <a:pt x="0" y="0"/>
                </a:lnTo>
                <a:close/>
              </a:path>
            </a:pathLst>
          </a:custGeom>
          <a:blipFill>
            <a:blip r:embed="rId3">
              <a:extLst>
                <a:ext uri="{96DAC541-7B7A-43D3-8B79-37D633B846F1}">
                  <asvg:svgBlip xmlns:asvg="http://schemas.microsoft.com/office/drawing/2016/SVG/main" r:embed="rId4"/>
                </a:ext>
              </a:extLst>
            </a:blip>
            <a:stretch>
              <a:fillRect t="-114545"/>
            </a:stretch>
          </a:blipFill>
          <a:ln cap="sq">
            <a:noFill/>
            <a:prstDash val="solid"/>
            <a:miter/>
          </a:ln>
        </p:spPr>
        <p:txBody>
          <a:bodyPr/>
          <a:lstStyle/>
          <a:p>
            <a:endParaRPr lang="en-US" sz="1200"/>
          </a:p>
        </p:txBody>
      </p:sp>
      <p:grpSp>
        <p:nvGrpSpPr>
          <p:cNvPr id="6" name="Group 6">
            <a:extLst>
              <a:ext uri="{FF2B5EF4-FFF2-40B4-BE49-F238E27FC236}">
                <a16:creationId xmlns:a16="http://schemas.microsoft.com/office/drawing/2014/main" id="{E7BA901C-6370-F8D9-064F-7C08FB7A71D7}"/>
              </a:ext>
            </a:extLst>
          </p:cNvPr>
          <p:cNvGrpSpPr/>
          <p:nvPr/>
        </p:nvGrpSpPr>
        <p:grpSpPr>
          <a:xfrm rot="-10800000">
            <a:off x="3866314" y="2716957"/>
            <a:ext cx="2354926" cy="2824312"/>
            <a:chOff x="0" y="0"/>
            <a:chExt cx="2041606" cy="2448541"/>
          </a:xfrm>
        </p:grpSpPr>
        <p:sp>
          <p:nvSpPr>
            <p:cNvPr id="7" name="Freeform 7">
              <a:extLst>
                <a:ext uri="{FF2B5EF4-FFF2-40B4-BE49-F238E27FC236}">
                  <a16:creationId xmlns:a16="http://schemas.microsoft.com/office/drawing/2014/main" id="{A7EEF16A-70F2-A39C-A1AE-446A6135D1D5}"/>
                </a:ext>
              </a:extLst>
            </p:cNvPr>
            <p:cNvSpPr/>
            <p:nvPr/>
          </p:nvSpPr>
          <p:spPr>
            <a:xfrm>
              <a:off x="0" y="0"/>
              <a:ext cx="2041606" cy="2448541"/>
            </a:xfrm>
            <a:custGeom>
              <a:avLst/>
              <a:gdLst/>
              <a:ahLst/>
              <a:cxnLst/>
              <a:rect l="l" t="t" r="r" b="b"/>
              <a:pathLst>
                <a:path w="2041606" h="2448541">
                  <a:moveTo>
                    <a:pt x="70134" y="0"/>
                  </a:moveTo>
                  <a:lnTo>
                    <a:pt x="1971472" y="0"/>
                  </a:lnTo>
                  <a:cubicBezTo>
                    <a:pt x="1990073" y="0"/>
                    <a:pt x="2007911" y="7389"/>
                    <a:pt x="2021064" y="20542"/>
                  </a:cubicBezTo>
                  <a:cubicBezTo>
                    <a:pt x="2034217" y="33695"/>
                    <a:pt x="2041606" y="51533"/>
                    <a:pt x="2041606" y="70134"/>
                  </a:cubicBezTo>
                  <a:lnTo>
                    <a:pt x="2041606" y="2378407"/>
                  </a:lnTo>
                  <a:cubicBezTo>
                    <a:pt x="2041606" y="2397008"/>
                    <a:pt x="2034217" y="2414846"/>
                    <a:pt x="2021064" y="2427999"/>
                  </a:cubicBezTo>
                  <a:cubicBezTo>
                    <a:pt x="2007911" y="2441152"/>
                    <a:pt x="1990073" y="2448541"/>
                    <a:pt x="1971472" y="2448541"/>
                  </a:cubicBezTo>
                  <a:lnTo>
                    <a:pt x="70134" y="2448541"/>
                  </a:lnTo>
                  <a:cubicBezTo>
                    <a:pt x="51533" y="2448541"/>
                    <a:pt x="33695" y="2441152"/>
                    <a:pt x="20542" y="2427999"/>
                  </a:cubicBezTo>
                  <a:cubicBezTo>
                    <a:pt x="7389" y="2414846"/>
                    <a:pt x="0" y="2397008"/>
                    <a:pt x="0" y="2378407"/>
                  </a:cubicBezTo>
                  <a:lnTo>
                    <a:pt x="0" y="70134"/>
                  </a:lnTo>
                  <a:cubicBezTo>
                    <a:pt x="0" y="51533"/>
                    <a:pt x="7389" y="33695"/>
                    <a:pt x="20542" y="20542"/>
                  </a:cubicBezTo>
                  <a:cubicBezTo>
                    <a:pt x="33695" y="7389"/>
                    <a:pt x="51533" y="0"/>
                    <a:pt x="70134" y="0"/>
                  </a:cubicBezTo>
                  <a:close/>
                </a:path>
              </a:pathLst>
            </a:custGeom>
            <a:solidFill>
              <a:srgbClr val="FFFFFF"/>
            </a:solidFill>
            <a:ln w="123825" cap="rnd">
              <a:solidFill>
                <a:srgbClr val="106861"/>
              </a:solidFill>
              <a:prstDash val="solid"/>
              <a:round/>
            </a:ln>
          </p:spPr>
          <p:txBody>
            <a:bodyPr/>
            <a:lstStyle/>
            <a:p>
              <a:endParaRPr lang="en-US" sz="1200"/>
            </a:p>
          </p:txBody>
        </p:sp>
        <p:sp>
          <p:nvSpPr>
            <p:cNvPr id="8" name="TextBox 8">
              <a:extLst>
                <a:ext uri="{FF2B5EF4-FFF2-40B4-BE49-F238E27FC236}">
                  <a16:creationId xmlns:a16="http://schemas.microsoft.com/office/drawing/2014/main" id="{60F60FEB-062F-22F2-F989-FEF4BC870735}"/>
                </a:ext>
              </a:extLst>
            </p:cNvPr>
            <p:cNvSpPr txBox="1"/>
            <p:nvPr/>
          </p:nvSpPr>
          <p:spPr>
            <a:xfrm>
              <a:off x="0" y="-38100"/>
              <a:ext cx="2041606" cy="2486641"/>
            </a:xfrm>
            <a:prstGeom prst="rect">
              <a:avLst/>
            </a:prstGeom>
          </p:spPr>
          <p:txBody>
            <a:bodyPr lIns="33867" tIns="33867" rIns="33867" bIns="33867" rtlCol="0" anchor="ctr"/>
            <a:lstStyle/>
            <a:p>
              <a:pPr algn="ctr">
                <a:lnSpc>
                  <a:spcPts val="1837"/>
                </a:lnSpc>
                <a:spcBef>
                  <a:spcPct val="0"/>
                </a:spcBef>
              </a:pPr>
              <a:endParaRPr sz="1200"/>
            </a:p>
          </p:txBody>
        </p:sp>
      </p:grpSp>
      <p:sp>
        <p:nvSpPr>
          <p:cNvPr id="9" name="Freeform 9">
            <a:extLst>
              <a:ext uri="{FF2B5EF4-FFF2-40B4-BE49-F238E27FC236}">
                <a16:creationId xmlns:a16="http://schemas.microsoft.com/office/drawing/2014/main" id="{D6438419-1307-1788-A691-683E87BDD73C}"/>
              </a:ext>
            </a:extLst>
          </p:cNvPr>
          <p:cNvSpPr/>
          <p:nvPr/>
        </p:nvSpPr>
        <p:spPr>
          <a:xfrm>
            <a:off x="4235923" y="2716957"/>
            <a:ext cx="1615707" cy="753082"/>
          </a:xfrm>
          <a:custGeom>
            <a:avLst/>
            <a:gdLst/>
            <a:ahLst/>
            <a:cxnLst/>
            <a:rect l="l" t="t" r="r" b="b"/>
            <a:pathLst>
              <a:path w="2423560" h="1129623">
                <a:moveTo>
                  <a:pt x="0" y="0"/>
                </a:moveTo>
                <a:lnTo>
                  <a:pt x="2423559" y="0"/>
                </a:lnTo>
                <a:lnTo>
                  <a:pt x="2423559" y="1129623"/>
                </a:lnTo>
                <a:lnTo>
                  <a:pt x="0" y="1129623"/>
                </a:lnTo>
                <a:lnTo>
                  <a:pt x="0" y="0"/>
                </a:lnTo>
                <a:close/>
              </a:path>
            </a:pathLst>
          </a:custGeom>
          <a:blipFill>
            <a:blip r:embed="rId3">
              <a:extLst>
                <a:ext uri="{96DAC541-7B7A-43D3-8B79-37D633B846F1}">
                  <asvg:svgBlip xmlns:asvg="http://schemas.microsoft.com/office/drawing/2016/SVG/main" r:embed="rId4"/>
                </a:ext>
              </a:extLst>
            </a:blip>
            <a:stretch>
              <a:fillRect t="-114545"/>
            </a:stretch>
          </a:blipFill>
          <a:ln cap="sq">
            <a:noFill/>
            <a:prstDash val="solid"/>
            <a:miter/>
          </a:ln>
        </p:spPr>
        <p:txBody>
          <a:bodyPr/>
          <a:lstStyle/>
          <a:p>
            <a:endParaRPr lang="en-US" sz="1200"/>
          </a:p>
        </p:txBody>
      </p:sp>
      <p:grpSp>
        <p:nvGrpSpPr>
          <p:cNvPr id="10" name="Group 10">
            <a:extLst>
              <a:ext uri="{FF2B5EF4-FFF2-40B4-BE49-F238E27FC236}">
                <a16:creationId xmlns:a16="http://schemas.microsoft.com/office/drawing/2014/main" id="{33F1AEE9-610E-BAF9-EE32-B2FC8C42E33D}"/>
              </a:ext>
            </a:extLst>
          </p:cNvPr>
          <p:cNvGrpSpPr/>
          <p:nvPr/>
        </p:nvGrpSpPr>
        <p:grpSpPr>
          <a:xfrm rot="-10800000">
            <a:off x="6508041" y="2716957"/>
            <a:ext cx="2354926" cy="2824312"/>
            <a:chOff x="0" y="0"/>
            <a:chExt cx="2041606" cy="2448541"/>
          </a:xfrm>
        </p:grpSpPr>
        <p:sp>
          <p:nvSpPr>
            <p:cNvPr id="11" name="Freeform 11">
              <a:extLst>
                <a:ext uri="{FF2B5EF4-FFF2-40B4-BE49-F238E27FC236}">
                  <a16:creationId xmlns:a16="http://schemas.microsoft.com/office/drawing/2014/main" id="{76DF4E2C-1D7C-6603-6F12-C5E6FADC0AAD}"/>
                </a:ext>
              </a:extLst>
            </p:cNvPr>
            <p:cNvSpPr/>
            <p:nvPr/>
          </p:nvSpPr>
          <p:spPr>
            <a:xfrm>
              <a:off x="0" y="0"/>
              <a:ext cx="2041606" cy="2448541"/>
            </a:xfrm>
            <a:custGeom>
              <a:avLst/>
              <a:gdLst/>
              <a:ahLst/>
              <a:cxnLst/>
              <a:rect l="l" t="t" r="r" b="b"/>
              <a:pathLst>
                <a:path w="2041606" h="2448541">
                  <a:moveTo>
                    <a:pt x="70134" y="0"/>
                  </a:moveTo>
                  <a:lnTo>
                    <a:pt x="1971472" y="0"/>
                  </a:lnTo>
                  <a:cubicBezTo>
                    <a:pt x="1990073" y="0"/>
                    <a:pt x="2007911" y="7389"/>
                    <a:pt x="2021064" y="20542"/>
                  </a:cubicBezTo>
                  <a:cubicBezTo>
                    <a:pt x="2034217" y="33695"/>
                    <a:pt x="2041606" y="51533"/>
                    <a:pt x="2041606" y="70134"/>
                  </a:cubicBezTo>
                  <a:lnTo>
                    <a:pt x="2041606" y="2378407"/>
                  </a:lnTo>
                  <a:cubicBezTo>
                    <a:pt x="2041606" y="2397008"/>
                    <a:pt x="2034217" y="2414846"/>
                    <a:pt x="2021064" y="2427999"/>
                  </a:cubicBezTo>
                  <a:cubicBezTo>
                    <a:pt x="2007911" y="2441152"/>
                    <a:pt x="1990073" y="2448541"/>
                    <a:pt x="1971472" y="2448541"/>
                  </a:cubicBezTo>
                  <a:lnTo>
                    <a:pt x="70134" y="2448541"/>
                  </a:lnTo>
                  <a:cubicBezTo>
                    <a:pt x="51533" y="2448541"/>
                    <a:pt x="33695" y="2441152"/>
                    <a:pt x="20542" y="2427999"/>
                  </a:cubicBezTo>
                  <a:cubicBezTo>
                    <a:pt x="7389" y="2414846"/>
                    <a:pt x="0" y="2397008"/>
                    <a:pt x="0" y="2378407"/>
                  </a:cubicBezTo>
                  <a:lnTo>
                    <a:pt x="0" y="70134"/>
                  </a:lnTo>
                  <a:cubicBezTo>
                    <a:pt x="0" y="51533"/>
                    <a:pt x="7389" y="33695"/>
                    <a:pt x="20542" y="20542"/>
                  </a:cubicBezTo>
                  <a:cubicBezTo>
                    <a:pt x="33695" y="7389"/>
                    <a:pt x="51533" y="0"/>
                    <a:pt x="70134" y="0"/>
                  </a:cubicBezTo>
                  <a:close/>
                </a:path>
              </a:pathLst>
            </a:custGeom>
            <a:solidFill>
              <a:srgbClr val="FFFFFF"/>
            </a:solidFill>
            <a:ln w="123825" cap="rnd">
              <a:solidFill>
                <a:srgbClr val="106861"/>
              </a:solidFill>
              <a:prstDash val="solid"/>
              <a:round/>
            </a:ln>
          </p:spPr>
          <p:txBody>
            <a:bodyPr/>
            <a:lstStyle/>
            <a:p>
              <a:endParaRPr lang="en-US" sz="1200"/>
            </a:p>
          </p:txBody>
        </p:sp>
        <p:sp>
          <p:nvSpPr>
            <p:cNvPr id="12" name="TextBox 12">
              <a:extLst>
                <a:ext uri="{FF2B5EF4-FFF2-40B4-BE49-F238E27FC236}">
                  <a16:creationId xmlns:a16="http://schemas.microsoft.com/office/drawing/2014/main" id="{8BF911C1-10D2-B47E-6217-51989DFE0231}"/>
                </a:ext>
              </a:extLst>
            </p:cNvPr>
            <p:cNvSpPr txBox="1"/>
            <p:nvPr/>
          </p:nvSpPr>
          <p:spPr>
            <a:xfrm>
              <a:off x="0" y="-38100"/>
              <a:ext cx="2041606" cy="2486641"/>
            </a:xfrm>
            <a:prstGeom prst="rect">
              <a:avLst/>
            </a:prstGeom>
          </p:spPr>
          <p:txBody>
            <a:bodyPr lIns="33867" tIns="33867" rIns="33867" bIns="33867" rtlCol="0" anchor="ctr"/>
            <a:lstStyle/>
            <a:p>
              <a:pPr algn="ctr">
                <a:lnSpc>
                  <a:spcPts val="1837"/>
                </a:lnSpc>
                <a:spcBef>
                  <a:spcPct val="0"/>
                </a:spcBef>
              </a:pPr>
              <a:endParaRPr sz="1200"/>
            </a:p>
          </p:txBody>
        </p:sp>
      </p:grpSp>
      <p:sp>
        <p:nvSpPr>
          <p:cNvPr id="13" name="Freeform 13">
            <a:extLst>
              <a:ext uri="{FF2B5EF4-FFF2-40B4-BE49-F238E27FC236}">
                <a16:creationId xmlns:a16="http://schemas.microsoft.com/office/drawing/2014/main" id="{D2DFE691-66BE-0E4F-D44E-1E8FAF848360}"/>
              </a:ext>
            </a:extLst>
          </p:cNvPr>
          <p:cNvSpPr/>
          <p:nvPr/>
        </p:nvSpPr>
        <p:spPr>
          <a:xfrm>
            <a:off x="6877650" y="2716957"/>
            <a:ext cx="1615707" cy="753082"/>
          </a:xfrm>
          <a:custGeom>
            <a:avLst/>
            <a:gdLst/>
            <a:ahLst/>
            <a:cxnLst/>
            <a:rect l="l" t="t" r="r" b="b"/>
            <a:pathLst>
              <a:path w="2423560" h="1129623">
                <a:moveTo>
                  <a:pt x="0" y="0"/>
                </a:moveTo>
                <a:lnTo>
                  <a:pt x="2423560" y="0"/>
                </a:lnTo>
                <a:lnTo>
                  <a:pt x="2423560" y="1129623"/>
                </a:lnTo>
                <a:lnTo>
                  <a:pt x="0" y="1129623"/>
                </a:lnTo>
                <a:lnTo>
                  <a:pt x="0" y="0"/>
                </a:lnTo>
                <a:close/>
              </a:path>
            </a:pathLst>
          </a:custGeom>
          <a:blipFill>
            <a:blip r:embed="rId3">
              <a:extLst>
                <a:ext uri="{96DAC541-7B7A-43D3-8B79-37D633B846F1}">
                  <asvg:svgBlip xmlns:asvg="http://schemas.microsoft.com/office/drawing/2016/SVG/main" r:embed="rId4"/>
                </a:ext>
              </a:extLst>
            </a:blip>
            <a:stretch>
              <a:fillRect t="-114545"/>
            </a:stretch>
          </a:blipFill>
          <a:ln cap="sq">
            <a:noFill/>
            <a:prstDash val="solid"/>
            <a:miter/>
          </a:ln>
        </p:spPr>
        <p:txBody>
          <a:bodyPr/>
          <a:lstStyle/>
          <a:p>
            <a:endParaRPr lang="en-US" sz="1200"/>
          </a:p>
        </p:txBody>
      </p:sp>
      <p:sp>
        <p:nvSpPr>
          <p:cNvPr id="14" name="Freeform 14">
            <a:extLst>
              <a:ext uri="{FF2B5EF4-FFF2-40B4-BE49-F238E27FC236}">
                <a16:creationId xmlns:a16="http://schemas.microsoft.com/office/drawing/2014/main" id="{E707B697-8729-9D4C-EE45-196C7DD715AA}"/>
              </a:ext>
            </a:extLst>
          </p:cNvPr>
          <p:cNvSpPr/>
          <p:nvPr/>
        </p:nvSpPr>
        <p:spPr>
          <a:xfrm>
            <a:off x="9728307" y="1912631"/>
            <a:ext cx="2463693" cy="4945369"/>
          </a:xfrm>
          <a:custGeom>
            <a:avLst/>
            <a:gdLst/>
            <a:ahLst/>
            <a:cxnLst/>
            <a:rect l="l" t="t" r="r" b="b"/>
            <a:pathLst>
              <a:path w="3695540" h="7418054">
                <a:moveTo>
                  <a:pt x="0" y="0"/>
                </a:moveTo>
                <a:lnTo>
                  <a:pt x="3695540" y="0"/>
                </a:lnTo>
                <a:lnTo>
                  <a:pt x="3695540" y="7418054"/>
                </a:lnTo>
                <a:lnTo>
                  <a:pt x="0" y="7418054"/>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sz="1200"/>
          </a:p>
        </p:txBody>
      </p:sp>
      <p:grpSp>
        <p:nvGrpSpPr>
          <p:cNvPr id="15" name="Group 15">
            <a:extLst>
              <a:ext uri="{FF2B5EF4-FFF2-40B4-BE49-F238E27FC236}">
                <a16:creationId xmlns:a16="http://schemas.microsoft.com/office/drawing/2014/main" id="{4E418E61-EF0F-8DBA-4608-039AD1461CC9}"/>
              </a:ext>
            </a:extLst>
          </p:cNvPr>
          <p:cNvGrpSpPr/>
          <p:nvPr/>
        </p:nvGrpSpPr>
        <p:grpSpPr>
          <a:xfrm rot="-10800000">
            <a:off x="9151274" y="2716957"/>
            <a:ext cx="2354926" cy="2824312"/>
            <a:chOff x="0" y="0"/>
            <a:chExt cx="2041606" cy="2448541"/>
          </a:xfrm>
        </p:grpSpPr>
        <p:sp>
          <p:nvSpPr>
            <p:cNvPr id="16" name="Freeform 16">
              <a:extLst>
                <a:ext uri="{FF2B5EF4-FFF2-40B4-BE49-F238E27FC236}">
                  <a16:creationId xmlns:a16="http://schemas.microsoft.com/office/drawing/2014/main" id="{C4F65787-5A78-FAA8-840E-CF67FD6E5330}"/>
                </a:ext>
              </a:extLst>
            </p:cNvPr>
            <p:cNvSpPr/>
            <p:nvPr/>
          </p:nvSpPr>
          <p:spPr>
            <a:xfrm>
              <a:off x="0" y="0"/>
              <a:ext cx="2041606" cy="2448541"/>
            </a:xfrm>
            <a:custGeom>
              <a:avLst/>
              <a:gdLst/>
              <a:ahLst/>
              <a:cxnLst/>
              <a:rect l="l" t="t" r="r" b="b"/>
              <a:pathLst>
                <a:path w="2041606" h="2448541">
                  <a:moveTo>
                    <a:pt x="70134" y="0"/>
                  </a:moveTo>
                  <a:lnTo>
                    <a:pt x="1971472" y="0"/>
                  </a:lnTo>
                  <a:cubicBezTo>
                    <a:pt x="1990073" y="0"/>
                    <a:pt x="2007911" y="7389"/>
                    <a:pt x="2021064" y="20542"/>
                  </a:cubicBezTo>
                  <a:cubicBezTo>
                    <a:pt x="2034217" y="33695"/>
                    <a:pt x="2041606" y="51533"/>
                    <a:pt x="2041606" y="70134"/>
                  </a:cubicBezTo>
                  <a:lnTo>
                    <a:pt x="2041606" y="2378407"/>
                  </a:lnTo>
                  <a:cubicBezTo>
                    <a:pt x="2041606" y="2397008"/>
                    <a:pt x="2034217" y="2414846"/>
                    <a:pt x="2021064" y="2427999"/>
                  </a:cubicBezTo>
                  <a:cubicBezTo>
                    <a:pt x="2007911" y="2441152"/>
                    <a:pt x="1990073" y="2448541"/>
                    <a:pt x="1971472" y="2448541"/>
                  </a:cubicBezTo>
                  <a:lnTo>
                    <a:pt x="70134" y="2448541"/>
                  </a:lnTo>
                  <a:cubicBezTo>
                    <a:pt x="51533" y="2448541"/>
                    <a:pt x="33695" y="2441152"/>
                    <a:pt x="20542" y="2427999"/>
                  </a:cubicBezTo>
                  <a:cubicBezTo>
                    <a:pt x="7389" y="2414846"/>
                    <a:pt x="0" y="2397008"/>
                    <a:pt x="0" y="2378407"/>
                  </a:cubicBezTo>
                  <a:lnTo>
                    <a:pt x="0" y="70134"/>
                  </a:lnTo>
                  <a:cubicBezTo>
                    <a:pt x="0" y="51533"/>
                    <a:pt x="7389" y="33695"/>
                    <a:pt x="20542" y="20542"/>
                  </a:cubicBezTo>
                  <a:cubicBezTo>
                    <a:pt x="33695" y="7389"/>
                    <a:pt x="51533" y="0"/>
                    <a:pt x="70134" y="0"/>
                  </a:cubicBezTo>
                  <a:close/>
                </a:path>
              </a:pathLst>
            </a:custGeom>
            <a:solidFill>
              <a:srgbClr val="FFFFFF"/>
            </a:solidFill>
            <a:ln w="123825" cap="rnd">
              <a:solidFill>
                <a:srgbClr val="106861"/>
              </a:solidFill>
              <a:prstDash val="solid"/>
              <a:round/>
            </a:ln>
          </p:spPr>
          <p:txBody>
            <a:bodyPr/>
            <a:lstStyle/>
            <a:p>
              <a:endParaRPr lang="en-US" sz="1200" dirty="0"/>
            </a:p>
          </p:txBody>
        </p:sp>
        <p:sp>
          <p:nvSpPr>
            <p:cNvPr id="17" name="TextBox 17">
              <a:extLst>
                <a:ext uri="{FF2B5EF4-FFF2-40B4-BE49-F238E27FC236}">
                  <a16:creationId xmlns:a16="http://schemas.microsoft.com/office/drawing/2014/main" id="{3122E86A-0E7B-875D-6B99-BB95F49A544C}"/>
                </a:ext>
              </a:extLst>
            </p:cNvPr>
            <p:cNvSpPr txBox="1"/>
            <p:nvPr/>
          </p:nvSpPr>
          <p:spPr>
            <a:xfrm>
              <a:off x="0" y="-38100"/>
              <a:ext cx="2041606" cy="2486641"/>
            </a:xfrm>
            <a:prstGeom prst="rect">
              <a:avLst/>
            </a:prstGeom>
          </p:spPr>
          <p:txBody>
            <a:bodyPr lIns="33867" tIns="33867" rIns="33867" bIns="33867" rtlCol="0" anchor="ctr"/>
            <a:lstStyle/>
            <a:p>
              <a:pPr algn="ctr">
                <a:lnSpc>
                  <a:spcPts val="1837"/>
                </a:lnSpc>
                <a:spcBef>
                  <a:spcPct val="0"/>
                </a:spcBef>
              </a:pPr>
              <a:endParaRPr sz="1200"/>
            </a:p>
          </p:txBody>
        </p:sp>
      </p:grpSp>
      <p:sp>
        <p:nvSpPr>
          <p:cNvPr id="18" name="Freeform 18">
            <a:extLst>
              <a:ext uri="{FF2B5EF4-FFF2-40B4-BE49-F238E27FC236}">
                <a16:creationId xmlns:a16="http://schemas.microsoft.com/office/drawing/2014/main" id="{294CCE95-B13D-5485-0CEC-EC95B0ADF157}"/>
              </a:ext>
            </a:extLst>
          </p:cNvPr>
          <p:cNvSpPr/>
          <p:nvPr/>
        </p:nvSpPr>
        <p:spPr>
          <a:xfrm>
            <a:off x="9520884" y="2716957"/>
            <a:ext cx="1615707" cy="753082"/>
          </a:xfrm>
          <a:custGeom>
            <a:avLst/>
            <a:gdLst/>
            <a:ahLst/>
            <a:cxnLst/>
            <a:rect l="l" t="t" r="r" b="b"/>
            <a:pathLst>
              <a:path w="2423560" h="1129623">
                <a:moveTo>
                  <a:pt x="0" y="0"/>
                </a:moveTo>
                <a:lnTo>
                  <a:pt x="2423559" y="0"/>
                </a:lnTo>
                <a:lnTo>
                  <a:pt x="2423559" y="1129623"/>
                </a:lnTo>
                <a:lnTo>
                  <a:pt x="0" y="1129623"/>
                </a:lnTo>
                <a:lnTo>
                  <a:pt x="0" y="0"/>
                </a:lnTo>
                <a:close/>
              </a:path>
            </a:pathLst>
          </a:custGeom>
          <a:blipFill>
            <a:blip r:embed="rId3">
              <a:extLst>
                <a:ext uri="{96DAC541-7B7A-43D3-8B79-37D633B846F1}">
                  <asvg:svgBlip xmlns:asvg="http://schemas.microsoft.com/office/drawing/2016/SVG/main" r:embed="rId4"/>
                </a:ext>
              </a:extLst>
            </a:blip>
            <a:stretch>
              <a:fillRect t="-114545"/>
            </a:stretch>
          </a:blipFill>
          <a:ln cap="sq">
            <a:noFill/>
            <a:prstDash val="solid"/>
            <a:miter/>
          </a:ln>
        </p:spPr>
        <p:txBody>
          <a:bodyPr/>
          <a:lstStyle/>
          <a:p>
            <a:endParaRPr lang="en-US" sz="1200"/>
          </a:p>
        </p:txBody>
      </p:sp>
      <p:sp>
        <p:nvSpPr>
          <p:cNvPr id="19" name="TextBox 19">
            <a:extLst>
              <a:ext uri="{FF2B5EF4-FFF2-40B4-BE49-F238E27FC236}">
                <a16:creationId xmlns:a16="http://schemas.microsoft.com/office/drawing/2014/main" id="{F6CE52EF-6E84-72E5-1EAE-E87A6A2C9591}"/>
              </a:ext>
            </a:extLst>
          </p:cNvPr>
          <p:cNvSpPr txBox="1"/>
          <p:nvPr/>
        </p:nvSpPr>
        <p:spPr>
          <a:xfrm>
            <a:off x="1397095" y="1255019"/>
            <a:ext cx="7483386" cy="620683"/>
          </a:xfrm>
          <a:prstGeom prst="rect">
            <a:avLst/>
          </a:prstGeom>
        </p:spPr>
        <p:txBody>
          <a:bodyPr lIns="0" tIns="0" rIns="0" bIns="0" rtlCol="0" anchor="t">
            <a:spAutoFit/>
          </a:bodyPr>
          <a:lstStyle/>
          <a:p>
            <a:pPr>
              <a:lnSpc>
                <a:spcPts val="5317"/>
              </a:lnSpc>
            </a:pPr>
            <a:r>
              <a:rPr lang="en-US" sz="3798" b="1" spc="-75" dirty="0">
                <a:solidFill>
                  <a:srgbClr val="191919"/>
                </a:solidFill>
                <a:latin typeface="Open Sauce Bold"/>
                <a:ea typeface="Open Sauce Bold"/>
                <a:cs typeface="Open Sauce Bold"/>
                <a:sym typeface="Open Sauce Bold"/>
              </a:rPr>
              <a:t>Customer journey</a:t>
            </a:r>
          </a:p>
        </p:txBody>
      </p:sp>
      <p:sp>
        <p:nvSpPr>
          <p:cNvPr id="20" name="Freeform 20">
            <a:extLst>
              <a:ext uri="{FF2B5EF4-FFF2-40B4-BE49-F238E27FC236}">
                <a16:creationId xmlns:a16="http://schemas.microsoft.com/office/drawing/2014/main" id="{69173236-62D1-BEED-935E-5D4F5F210CB9}"/>
              </a:ext>
            </a:extLst>
          </p:cNvPr>
          <p:cNvSpPr/>
          <p:nvPr/>
        </p:nvSpPr>
        <p:spPr>
          <a:xfrm rot="-10800000">
            <a:off x="-310585" y="-3090024"/>
            <a:ext cx="2463693" cy="4945369"/>
          </a:xfrm>
          <a:custGeom>
            <a:avLst/>
            <a:gdLst/>
            <a:ahLst/>
            <a:cxnLst/>
            <a:rect l="l" t="t" r="r" b="b"/>
            <a:pathLst>
              <a:path w="3695540" h="7418054">
                <a:moveTo>
                  <a:pt x="0" y="0"/>
                </a:moveTo>
                <a:lnTo>
                  <a:pt x="3695540" y="0"/>
                </a:lnTo>
                <a:lnTo>
                  <a:pt x="3695540" y="7418054"/>
                </a:lnTo>
                <a:lnTo>
                  <a:pt x="0" y="7418054"/>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sz="1200"/>
          </a:p>
        </p:txBody>
      </p:sp>
      <p:sp>
        <p:nvSpPr>
          <p:cNvPr id="21" name="Freeform 21">
            <a:extLst>
              <a:ext uri="{FF2B5EF4-FFF2-40B4-BE49-F238E27FC236}">
                <a16:creationId xmlns:a16="http://schemas.microsoft.com/office/drawing/2014/main" id="{DD8EFF0C-4848-7CC9-4907-227310E4756C}"/>
              </a:ext>
            </a:extLst>
          </p:cNvPr>
          <p:cNvSpPr/>
          <p:nvPr/>
        </p:nvSpPr>
        <p:spPr>
          <a:xfrm>
            <a:off x="2163754" y="3639755"/>
            <a:ext cx="473577" cy="706832"/>
          </a:xfrm>
          <a:custGeom>
            <a:avLst/>
            <a:gdLst/>
            <a:ahLst/>
            <a:cxnLst/>
            <a:rect l="l" t="t" r="r" b="b"/>
            <a:pathLst>
              <a:path w="710366" h="1060248">
                <a:moveTo>
                  <a:pt x="0" y="0"/>
                </a:moveTo>
                <a:lnTo>
                  <a:pt x="710366" y="0"/>
                </a:lnTo>
                <a:lnTo>
                  <a:pt x="710366" y="1060248"/>
                </a:lnTo>
                <a:lnTo>
                  <a:pt x="0" y="1060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22" name="Freeform 22">
            <a:extLst>
              <a:ext uri="{FF2B5EF4-FFF2-40B4-BE49-F238E27FC236}">
                <a16:creationId xmlns:a16="http://schemas.microsoft.com/office/drawing/2014/main" id="{EE5224E9-07A2-1E8E-DD53-1BEACDB418D2}"/>
              </a:ext>
            </a:extLst>
          </p:cNvPr>
          <p:cNvSpPr/>
          <p:nvPr/>
        </p:nvSpPr>
        <p:spPr>
          <a:xfrm>
            <a:off x="4763002" y="3711594"/>
            <a:ext cx="561549" cy="563154"/>
          </a:xfrm>
          <a:custGeom>
            <a:avLst/>
            <a:gdLst/>
            <a:ahLst/>
            <a:cxnLst/>
            <a:rect l="l" t="t" r="r" b="b"/>
            <a:pathLst>
              <a:path w="842324" h="844731">
                <a:moveTo>
                  <a:pt x="0" y="0"/>
                </a:moveTo>
                <a:lnTo>
                  <a:pt x="842325" y="0"/>
                </a:lnTo>
                <a:lnTo>
                  <a:pt x="842325" y="844731"/>
                </a:lnTo>
                <a:lnTo>
                  <a:pt x="0" y="8447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23" name="Freeform 23">
            <a:extLst>
              <a:ext uri="{FF2B5EF4-FFF2-40B4-BE49-F238E27FC236}">
                <a16:creationId xmlns:a16="http://schemas.microsoft.com/office/drawing/2014/main" id="{BFF546A4-DD84-7810-1EC5-3FFB7B846028}"/>
              </a:ext>
            </a:extLst>
          </p:cNvPr>
          <p:cNvSpPr/>
          <p:nvPr/>
        </p:nvSpPr>
        <p:spPr>
          <a:xfrm>
            <a:off x="7286811" y="3711594"/>
            <a:ext cx="797386" cy="563154"/>
          </a:xfrm>
          <a:custGeom>
            <a:avLst/>
            <a:gdLst/>
            <a:ahLst/>
            <a:cxnLst/>
            <a:rect l="l" t="t" r="r" b="b"/>
            <a:pathLst>
              <a:path w="1196079" h="844731">
                <a:moveTo>
                  <a:pt x="0" y="0"/>
                </a:moveTo>
                <a:lnTo>
                  <a:pt x="1196079" y="0"/>
                </a:lnTo>
                <a:lnTo>
                  <a:pt x="1196079" y="844731"/>
                </a:lnTo>
                <a:lnTo>
                  <a:pt x="0" y="8447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24" name="Freeform 24">
            <a:extLst>
              <a:ext uri="{FF2B5EF4-FFF2-40B4-BE49-F238E27FC236}">
                <a16:creationId xmlns:a16="http://schemas.microsoft.com/office/drawing/2014/main" id="{2EBE29C5-8C4F-3F7F-99A6-93BD4203F220}"/>
              </a:ext>
            </a:extLst>
          </p:cNvPr>
          <p:cNvSpPr/>
          <p:nvPr/>
        </p:nvSpPr>
        <p:spPr>
          <a:xfrm>
            <a:off x="10018886" y="3711594"/>
            <a:ext cx="619701" cy="563154"/>
          </a:xfrm>
          <a:custGeom>
            <a:avLst/>
            <a:gdLst/>
            <a:ahLst/>
            <a:cxnLst/>
            <a:rect l="l" t="t" r="r" b="b"/>
            <a:pathLst>
              <a:path w="929552" h="844731">
                <a:moveTo>
                  <a:pt x="0" y="0"/>
                </a:moveTo>
                <a:lnTo>
                  <a:pt x="929553" y="0"/>
                </a:lnTo>
                <a:lnTo>
                  <a:pt x="929553" y="844731"/>
                </a:lnTo>
                <a:lnTo>
                  <a:pt x="0" y="8447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p>
        </p:txBody>
      </p:sp>
      <p:sp>
        <p:nvSpPr>
          <p:cNvPr id="25" name="TextBox 25">
            <a:extLst>
              <a:ext uri="{FF2B5EF4-FFF2-40B4-BE49-F238E27FC236}">
                <a16:creationId xmlns:a16="http://schemas.microsoft.com/office/drawing/2014/main" id="{99BE6C9D-17F0-3A55-ABDA-C01CAACEC8F2}"/>
              </a:ext>
            </a:extLst>
          </p:cNvPr>
          <p:cNvSpPr txBox="1"/>
          <p:nvPr/>
        </p:nvSpPr>
        <p:spPr>
          <a:xfrm>
            <a:off x="1421496" y="4407172"/>
            <a:ext cx="2055631" cy="560090"/>
          </a:xfrm>
          <a:prstGeom prst="rect">
            <a:avLst/>
          </a:prstGeom>
        </p:spPr>
        <p:txBody>
          <a:bodyPr wrap="square" lIns="0" tIns="0" rIns="0" bIns="0" rtlCol="0" anchor="t">
            <a:spAutoFit/>
          </a:bodyPr>
          <a:lstStyle/>
          <a:p>
            <a:pPr algn="ctr">
              <a:lnSpc>
                <a:spcPts val="2258"/>
              </a:lnSpc>
            </a:pPr>
            <a:r>
              <a:rPr lang="en-US" sz="1505" dirty="0">
                <a:solidFill>
                  <a:srgbClr val="343432"/>
                </a:solidFill>
                <a:latin typeface="Open Sauce"/>
                <a:ea typeface="Open Sauce"/>
                <a:cs typeface="Open Sauce"/>
                <a:sym typeface="Open Sauce"/>
              </a:rPr>
              <a:t>Initial advice –Outreach/talk/drop-in</a:t>
            </a:r>
          </a:p>
        </p:txBody>
      </p:sp>
      <p:sp>
        <p:nvSpPr>
          <p:cNvPr id="26" name="TextBox 26">
            <a:extLst>
              <a:ext uri="{FF2B5EF4-FFF2-40B4-BE49-F238E27FC236}">
                <a16:creationId xmlns:a16="http://schemas.microsoft.com/office/drawing/2014/main" id="{4E7FCCAD-194F-578E-B61D-0E902142880C}"/>
              </a:ext>
            </a:extLst>
          </p:cNvPr>
          <p:cNvSpPr txBox="1"/>
          <p:nvPr/>
        </p:nvSpPr>
        <p:spPr>
          <a:xfrm>
            <a:off x="2030841" y="2766527"/>
            <a:ext cx="705698" cy="439992"/>
          </a:xfrm>
          <a:prstGeom prst="rect">
            <a:avLst/>
          </a:prstGeom>
        </p:spPr>
        <p:txBody>
          <a:bodyPr lIns="0" tIns="0" rIns="0" bIns="0" rtlCol="0" anchor="t">
            <a:spAutoFit/>
          </a:bodyPr>
          <a:lstStyle/>
          <a:p>
            <a:pPr algn="ctr">
              <a:lnSpc>
                <a:spcPts val="3685"/>
              </a:lnSpc>
              <a:spcBef>
                <a:spcPct val="0"/>
              </a:spcBef>
            </a:pPr>
            <a:r>
              <a:rPr lang="en-US" sz="2879" b="1">
                <a:solidFill>
                  <a:srgbClr val="F8F8F8"/>
                </a:solidFill>
                <a:latin typeface="Open Sauce Bold"/>
                <a:ea typeface="Open Sauce Bold"/>
                <a:cs typeface="Open Sauce Bold"/>
                <a:sym typeface="Open Sauce Bold"/>
              </a:rPr>
              <a:t>01</a:t>
            </a:r>
          </a:p>
        </p:txBody>
      </p:sp>
      <p:sp>
        <p:nvSpPr>
          <p:cNvPr id="27" name="TextBox 27">
            <a:extLst>
              <a:ext uri="{FF2B5EF4-FFF2-40B4-BE49-F238E27FC236}">
                <a16:creationId xmlns:a16="http://schemas.microsoft.com/office/drawing/2014/main" id="{169231ED-E828-F0A8-E999-76F788425B18}"/>
              </a:ext>
            </a:extLst>
          </p:cNvPr>
          <p:cNvSpPr txBox="1"/>
          <p:nvPr/>
        </p:nvSpPr>
        <p:spPr>
          <a:xfrm>
            <a:off x="4674075" y="2766527"/>
            <a:ext cx="705698" cy="439992"/>
          </a:xfrm>
          <a:prstGeom prst="rect">
            <a:avLst/>
          </a:prstGeom>
        </p:spPr>
        <p:txBody>
          <a:bodyPr lIns="0" tIns="0" rIns="0" bIns="0" rtlCol="0" anchor="t">
            <a:spAutoFit/>
          </a:bodyPr>
          <a:lstStyle/>
          <a:p>
            <a:pPr algn="ctr">
              <a:lnSpc>
                <a:spcPts val="3685"/>
              </a:lnSpc>
              <a:spcBef>
                <a:spcPct val="0"/>
              </a:spcBef>
            </a:pPr>
            <a:r>
              <a:rPr lang="en-US" sz="2879" b="1">
                <a:solidFill>
                  <a:srgbClr val="F8F8F8"/>
                </a:solidFill>
                <a:latin typeface="Open Sauce Bold"/>
                <a:ea typeface="Open Sauce Bold"/>
                <a:cs typeface="Open Sauce Bold"/>
                <a:sym typeface="Open Sauce Bold"/>
              </a:rPr>
              <a:t>02</a:t>
            </a:r>
          </a:p>
        </p:txBody>
      </p:sp>
      <p:sp>
        <p:nvSpPr>
          <p:cNvPr id="28" name="TextBox 28">
            <a:extLst>
              <a:ext uri="{FF2B5EF4-FFF2-40B4-BE49-F238E27FC236}">
                <a16:creationId xmlns:a16="http://schemas.microsoft.com/office/drawing/2014/main" id="{0C52D35C-E07B-EABD-6A10-B7EBDA39C7DC}"/>
              </a:ext>
            </a:extLst>
          </p:cNvPr>
          <p:cNvSpPr txBox="1"/>
          <p:nvPr/>
        </p:nvSpPr>
        <p:spPr>
          <a:xfrm>
            <a:off x="7315802" y="2766527"/>
            <a:ext cx="705698" cy="439992"/>
          </a:xfrm>
          <a:prstGeom prst="rect">
            <a:avLst/>
          </a:prstGeom>
        </p:spPr>
        <p:txBody>
          <a:bodyPr lIns="0" tIns="0" rIns="0" bIns="0" rtlCol="0" anchor="t">
            <a:spAutoFit/>
          </a:bodyPr>
          <a:lstStyle/>
          <a:p>
            <a:pPr algn="ctr">
              <a:lnSpc>
                <a:spcPts val="3685"/>
              </a:lnSpc>
              <a:spcBef>
                <a:spcPct val="0"/>
              </a:spcBef>
            </a:pPr>
            <a:r>
              <a:rPr lang="en-US" sz="2879" b="1">
                <a:solidFill>
                  <a:srgbClr val="F8F8F8"/>
                </a:solidFill>
                <a:latin typeface="Open Sauce Bold"/>
                <a:ea typeface="Open Sauce Bold"/>
                <a:cs typeface="Open Sauce Bold"/>
                <a:sym typeface="Open Sauce Bold"/>
              </a:rPr>
              <a:t>03</a:t>
            </a:r>
          </a:p>
        </p:txBody>
      </p:sp>
      <p:sp>
        <p:nvSpPr>
          <p:cNvPr id="29" name="TextBox 29">
            <a:extLst>
              <a:ext uri="{FF2B5EF4-FFF2-40B4-BE49-F238E27FC236}">
                <a16:creationId xmlns:a16="http://schemas.microsoft.com/office/drawing/2014/main" id="{C7A94375-6318-3045-7DF1-F0EE620CAADC}"/>
              </a:ext>
            </a:extLst>
          </p:cNvPr>
          <p:cNvSpPr txBox="1"/>
          <p:nvPr/>
        </p:nvSpPr>
        <p:spPr>
          <a:xfrm>
            <a:off x="9959035" y="2766527"/>
            <a:ext cx="705698" cy="439992"/>
          </a:xfrm>
          <a:prstGeom prst="rect">
            <a:avLst/>
          </a:prstGeom>
        </p:spPr>
        <p:txBody>
          <a:bodyPr lIns="0" tIns="0" rIns="0" bIns="0" rtlCol="0" anchor="t">
            <a:spAutoFit/>
          </a:bodyPr>
          <a:lstStyle/>
          <a:p>
            <a:pPr algn="ctr">
              <a:lnSpc>
                <a:spcPts val="3685"/>
              </a:lnSpc>
              <a:spcBef>
                <a:spcPct val="0"/>
              </a:spcBef>
            </a:pPr>
            <a:r>
              <a:rPr lang="en-US" sz="2879" b="1">
                <a:solidFill>
                  <a:srgbClr val="F8F8F8"/>
                </a:solidFill>
                <a:latin typeface="Open Sauce Bold"/>
                <a:ea typeface="Open Sauce Bold"/>
                <a:cs typeface="Open Sauce Bold"/>
                <a:sym typeface="Open Sauce Bold"/>
              </a:rPr>
              <a:t>04</a:t>
            </a:r>
          </a:p>
        </p:txBody>
      </p:sp>
      <p:sp>
        <p:nvSpPr>
          <p:cNvPr id="31" name="TextBox 31">
            <a:extLst>
              <a:ext uri="{FF2B5EF4-FFF2-40B4-BE49-F238E27FC236}">
                <a16:creationId xmlns:a16="http://schemas.microsoft.com/office/drawing/2014/main" id="{25D856CD-4EBF-B7D3-2B00-DB1AF3312938}"/>
              </a:ext>
            </a:extLst>
          </p:cNvPr>
          <p:cNvSpPr txBox="1"/>
          <p:nvPr/>
        </p:nvSpPr>
        <p:spPr>
          <a:xfrm>
            <a:off x="4029758" y="4358180"/>
            <a:ext cx="2066242" cy="560090"/>
          </a:xfrm>
          <a:prstGeom prst="rect">
            <a:avLst/>
          </a:prstGeom>
        </p:spPr>
        <p:txBody>
          <a:bodyPr wrap="square" lIns="0" tIns="0" rIns="0" bIns="0" rtlCol="0" anchor="t">
            <a:spAutoFit/>
          </a:bodyPr>
          <a:lstStyle/>
          <a:p>
            <a:pPr algn="ctr">
              <a:lnSpc>
                <a:spcPts val="2258"/>
              </a:lnSpc>
            </a:pPr>
            <a:r>
              <a:rPr lang="en-US" sz="1505" dirty="0">
                <a:solidFill>
                  <a:srgbClr val="343432"/>
                </a:solidFill>
                <a:latin typeface="Open Sauce"/>
                <a:ea typeface="Open Sauce"/>
                <a:cs typeface="Open Sauce"/>
                <a:sym typeface="Open Sauce"/>
              </a:rPr>
              <a:t>We make the referral to the grant scheme</a:t>
            </a:r>
          </a:p>
        </p:txBody>
      </p:sp>
      <p:sp>
        <p:nvSpPr>
          <p:cNvPr id="32" name="TextBox 32">
            <a:extLst>
              <a:ext uri="{FF2B5EF4-FFF2-40B4-BE49-F238E27FC236}">
                <a16:creationId xmlns:a16="http://schemas.microsoft.com/office/drawing/2014/main" id="{F54683A6-80B8-EF7C-2F42-D5EFE78E4CB3}"/>
              </a:ext>
            </a:extLst>
          </p:cNvPr>
          <p:cNvSpPr txBox="1"/>
          <p:nvPr/>
        </p:nvSpPr>
        <p:spPr>
          <a:xfrm>
            <a:off x="6552277" y="4358180"/>
            <a:ext cx="2267960" cy="855042"/>
          </a:xfrm>
          <a:prstGeom prst="rect">
            <a:avLst/>
          </a:prstGeom>
        </p:spPr>
        <p:txBody>
          <a:bodyPr wrap="square" lIns="0" tIns="0" rIns="0" bIns="0" rtlCol="0" anchor="t">
            <a:spAutoFit/>
          </a:bodyPr>
          <a:lstStyle/>
          <a:p>
            <a:pPr algn="ctr">
              <a:lnSpc>
                <a:spcPts val="2258"/>
              </a:lnSpc>
            </a:pPr>
            <a:r>
              <a:rPr lang="en-US" sz="1505" dirty="0">
                <a:solidFill>
                  <a:srgbClr val="343432"/>
                </a:solidFill>
                <a:latin typeface="Open Sauce"/>
                <a:ea typeface="Open Sauce"/>
                <a:cs typeface="Open Sauce"/>
                <a:sym typeface="Open Sauce"/>
              </a:rPr>
              <a:t>We complete the Retrofit Assessment &amp; EPC if needed</a:t>
            </a:r>
          </a:p>
        </p:txBody>
      </p:sp>
      <p:sp>
        <p:nvSpPr>
          <p:cNvPr id="33" name="TextBox 33">
            <a:extLst>
              <a:ext uri="{FF2B5EF4-FFF2-40B4-BE49-F238E27FC236}">
                <a16:creationId xmlns:a16="http://schemas.microsoft.com/office/drawing/2014/main" id="{1BD4ADED-B89C-C6AA-C76F-125246DE82B1}"/>
              </a:ext>
            </a:extLst>
          </p:cNvPr>
          <p:cNvSpPr txBox="1"/>
          <p:nvPr/>
        </p:nvSpPr>
        <p:spPr>
          <a:xfrm>
            <a:off x="9149768" y="4358180"/>
            <a:ext cx="2354926" cy="855042"/>
          </a:xfrm>
          <a:prstGeom prst="rect">
            <a:avLst/>
          </a:prstGeom>
        </p:spPr>
        <p:txBody>
          <a:bodyPr wrap="square" lIns="0" tIns="0" rIns="0" bIns="0" rtlCol="0" anchor="t">
            <a:spAutoFit/>
          </a:bodyPr>
          <a:lstStyle/>
          <a:p>
            <a:pPr algn="ctr">
              <a:lnSpc>
                <a:spcPts val="2258"/>
              </a:lnSpc>
            </a:pPr>
            <a:r>
              <a:rPr lang="en-US" sz="1505" dirty="0">
                <a:solidFill>
                  <a:srgbClr val="343432"/>
                </a:solidFill>
                <a:latin typeface="Open Sauce"/>
                <a:ea typeface="Open Sauce"/>
                <a:cs typeface="Open Sauce"/>
                <a:sym typeface="Open Sauce"/>
              </a:rPr>
              <a:t>Follow-up visit after installation of measures </a:t>
            </a:r>
            <a:r>
              <a:rPr lang="en-US" sz="1505" dirty="0" err="1">
                <a:solidFill>
                  <a:srgbClr val="343432"/>
                </a:solidFill>
                <a:latin typeface="Open Sauce"/>
                <a:ea typeface="Open Sauce"/>
                <a:cs typeface="Open Sauce"/>
                <a:sym typeface="Open Sauce"/>
              </a:rPr>
              <a:t>ie</a:t>
            </a:r>
            <a:r>
              <a:rPr lang="en-US" sz="1505" dirty="0">
                <a:solidFill>
                  <a:srgbClr val="343432"/>
                </a:solidFill>
                <a:latin typeface="Open Sauce"/>
                <a:ea typeface="Open Sauce"/>
                <a:cs typeface="Open Sauce"/>
                <a:sym typeface="Open Sauce"/>
              </a:rPr>
              <a:t> ASHP, Solar</a:t>
            </a:r>
          </a:p>
        </p:txBody>
      </p:sp>
      <p:grpSp>
        <p:nvGrpSpPr>
          <p:cNvPr id="34" name="Group 34">
            <a:extLst>
              <a:ext uri="{FF2B5EF4-FFF2-40B4-BE49-F238E27FC236}">
                <a16:creationId xmlns:a16="http://schemas.microsoft.com/office/drawing/2014/main" id="{FE1B6327-8708-3715-FAAB-48877854DFEC}"/>
              </a:ext>
            </a:extLst>
          </p:cNvPr>
          <p:cNvGrpSpPr/>
          <p:nvPr/>
        </p:nvGrpSpPr>
        <p:grpSpPr>
          <a:xfrm>
            <a:off x="4998876" y="5968682"/>
            <a:ext cx="1808509" cy="407038"/>
            <a:chOff x="0" y="0"/>
            <a:chExt cx="3617018" cy="814076"/>
          </a:xfrm>
        </p:grpSpPr>
        <p:sp>
          <p:nvSpPr>
            <p:cNvPr id="35" name="Freeform 35">
              <a:extLst>
                <a:ext uri="{FF2B5EF4-FFF2-40B4-BE49-F238E27FC236}">
                  <a16:creationId xmlns:a16="http://schemas.microsoft.com/office/drawing/2014/main" id="{8EB0EB3E-58C0-589E-E2E3-354987D190EB}"/>
                </a:ext>
              </a:extLst>
            </p:cNvPr>
            <p:cNvSpPr/>
            <p:nvPr/>
          </p:nvSpPr>
          <p:spPr>
            <a:xfrm>
              <a:off x="0" y="0"/>
              <a:ext cx="1102048" cy="814076"/>
            </a:xfrm>
            <a:custGeom>
              <a:avLst/>
              <a:gdLst/>
              <a:ahLst/>
              <a:cxnLst/>
              <a:rect l="l" t="t" r="r" b="b"/>
              <a:pathLst>
                <a:path w="1102048" h="814076">
                  <a:moveTo>
                    <a:pt x="0" y="0"/>
                  </a:moveTo>
                  <a:lnTo>
                    <a:pt x="1102048" y="0"/>
                  </a:lnTo>
                  <a:lnTo>
                    <a:pt x="1102048" y="814076"/>
                  </a:lnTo>
                  <a:lnTo>
                    <a:pt x="0" y="814076"/>
                  </a:lnTo>
                  <a:lnTo>
                    <a:pt x="0" y="0"/>
                  </a:lnTo>
                  <a:close/>
                </a:path>
              </a:pathLst>
            </a:custGeom>
            <a:blipFill>
              <a:blip r:embed="rId15"/>
              <a:stretch>
                <a:fillRect/>
              </a:stretch>
            </a:blipFill>
          </p:spPr>
          <p:txBody>
            <a:bodyPr/>
            <a:lstStyle/>
            <a:p>
              <a:endParaRPr lang="en-US" sz="1200"/>
            </a:p>
          </p:txBody>
        </p:sp>
        <p:sp>
          <p:nvSpPr>
            <p:cNvPr id="36" name="Freeform 36">
              <a:extLst>
                <a:ext uri="{FF2B5EF4-FFF2-40B4-BE49-F238E27FC236}">
                  <a16:creationId xmlns:a16="http://schemas.microsoft.com/office/drawing/2014/main" id="{2B6490EC-4156-A8A8-CAD1-96A3C2A04A97}"/>
                </a:ext>
              </a:extLst>
            </p:cNvPr>
            <p:cNvSpPr/>
            <p:nvPr/>
          </p:nvSpPr>
          <p:spPr>
            <a:xfrm>
              <a:off x="1698781" y="77919"/>
              <a:ext cx="1918238" cy="658237"/>
            </a:xfrm>
            <a:custGeom>
              <a:avLst/>
              <a:gdLst/>
              <a:ahLst/>
              <a:cxnLst/>
              <a:rect l="l" t="t" r="r" b="b"/>
              <a:pathLst>
                <a:path w="1918238" h="658237">
                  <a:moveTo>
                    <a:pt x="0" y="0"/>
                  </a:moveTo>
                  <a:lnTo>
                    <a:pt x="1918237" y="0"/>
                  </a:lnTo>
                  <a:lnTo>
                    <a:pt x="1918237" y="658237"/>
                  </a:lnTo>
                  <a:lnTo>
                    <a:pt x="0" y="658237"/>
                  </a:lnTo>
                  <a:lnTo>
                    <a:pt x="0" y="0"/>
                  </a:lnTo>
                  <a:close/>
                </a:path>
              </a:pathLst>
            </a:custGeom>
            <a:blipFill>
              <a:blip r:embed="rId16"/>
              <a:stretch>
                <a:fillRect/>
              </a:stretch>
            </a:blipFill>
          </p:spPr>
          <p:txBody>
            <a:bodyPr/>
            <a:lstStyle/>
            <a:p>
              <a:endParaRPr lang="en-US" sz="1200"/>
            </a:p>
          </p:txBody>
        </p:sp>
      </p:grpSp>
      <p:sp>
        <p:nvSpPr>
          <p:cNvPr id="30" name="Freeform 22">
            <a:extLst>
              <a:ext uri="{FF2B5EF4-FFF2-40B4-BE49-F238E27FC236}">
                <a16:creationId xmlns:a16="http://schemas.microsoft.com/office/drawing/2014/main" id="{C29AE657-8C0B-DDD8-7697-601CEA770FA2}"/>
              </a:ext>
            </a:extLst>
          </p:cNvPr>
          <p:cNvSpPr/>
          <p:nvPr/>
        </p:nvSpPr>
        <p:spPr>
          <a:xfrm>
            <a:off x="4718101" y="1897012"/>
            <a:ext cx="561549" cy="563154"/>
          </a:xfrm>
          <a:custGeom>
            <a:avLst/>
            <a:gdLst/>
            <a:ahLst/>
            <a:cxnLst/>
            <a:rect l="l" t="t" r="r" b="b"/>
            <a:pathLst>
              <a:path w="842324" h="844731">
                <a:moveTo>
                  <a:pt x="0" y="0"/>
                </a:moveTo>
                <a:lnTo>
                  <a:pt x="842325" y="0"/>
                </a:lnTo>
                <a:lnTo>
                  <a:pt x="842325" y="844731"/>
                </a:lnTo>
                <a:lnTo>
                  <a:pt x="0" y="8447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37" name="Freeform 22">
            <a:extLst>
              <a:ext uri="{FF2B5EF4-FFF2-40B4-BE49-F238E27FC236}">
                <a16:creationId xmlns:a16="http://schemas.microsoft.com/office/drawing/2014/main" id="{8350D88A-8D1D-A3B5-E64C-1897306C2EAD}"/>
              </a:ext>
            </a:extLst>
          </p:cNvPr>
          <p:cNvSpPr/>
          <p:nvPr/>
        </p:nvSpPr>
        <p:spPr>
          <a:xfrm>
            <a:off x="7308732" y="1855346"/>
            <a:ext cx="561549" cy="563154"/>
          </a:xfrm>
          <a:custGeom>
            <a:avLst/>
            <a:gdLst/>
            <a:ahLst/>
            <a:cxnLst/>
            <a:rect l="l" t="t" r="r" b="b"/>
            <a:pathLst>
              <a:path w="842324" h="844731">
                <a:moveTo>
                  <a:pt x="0" y="0"/>
                </a:moveTo>
                <a:lnTo>
                  <a:pt x="842325" y="0"/>
                </a:lnTo>
                <a:lnTo>
                  <a:pt x="842325" y="844731"/>
                </a:lnTo>
                <a:lnTo>
                  <a:pt x="0" y="8447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38" name="Freeform 22">
            <a:extLst>
              <a:ext uri="{FF2B5EF4-FFF2-40B4-BE49-F238E27FC236}">
                <a16:creationId xmlns:a16="http://schemas.microsoft.com/office/drawing/2014/main" id="{3EB04E40-E265-C2CA-20EB-38AB15C82CA4}"/>
              </a:ext>
            </a:extLst>
          </p:cNvPr>
          <p:cNvSpPr/>
          <p:nvPr/>
        </p:nvSpPr>
        <p:spPr>
          <a:xfrm>
            <a:off x="9899364" y="1880080"/>
            <a:ext cx="561549" cy="563154"/>
          </a:xfrm>
          <a:custGeom>
            <a:avLst/>
            <a:gdLst/>
            <a:ahLst/>
            <a:cxnLst/>
            <a:rect l="l" t="t" r="r" b="b"/>
            <a:pathLst>
              <a:path w="842324" h="844731">
                <a:moveTo>
                  <a:pt x="0" y="0"/>
                </a:moveTo>
                <a:lnTo>
                  <a:pt x="842325" y="0"/>
                </a:lnTo>
                <a:lnTo>
                  <a:pt x="842325" y="844731"/>
                </a:lnTo>
                <a:lnTo>
                  <a:pt x="0" y="8447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Tree>
    <p:extLst>
      <p:ext uri="{BB962C8B-B14F-4D97-AF65-F5344CB8AC3E}">
        <p14:creationId xmlns:p14="http://schemas.microsoft.com/office/powerpoint/2010/main" val="838219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31424" y="4717092"/>
            <a:ext cx="3718934" cy="371893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106861"/>
              </a:solidFill>
              <a:prstDash val="solid"/>
              <a:miter/>
            </a:ln>
          </p:spPr>
          <p:txBody>
            <a:bodyPr/>
            <a:lstStyle/>
            <a:p>
              <a:endParaRPr lang="en-US" sz="1200"/>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5" name="Group 5"/>
          <p:cNvGrpSpPr/>
          <p:nvPr/>
        </p:nvGrpSpPr>
        <p:grpSpPr>
          <a:xfrm>
            <a:off x="2456117" y="4670555"/>
            <a:ext cx="301648" cy="30164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w="742950" cap="sq">
              <a:solidFill>
                <a:srgbClr val="106861"/>
              </a:solidFill>
              <a:prstDash val="solid"/>
              <a:miter/>
            </a:ln>
          </p:spPr>
          <p:txBody>
            <a:bodyPr/>
            <a:lstStyle/>
            <a:p>
              <a:endParaRPr lang="en-US" sz="1200"/>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sp>
        <p:nvSpPr>
          <p:cNvPr id="8" name="Freeform 8"/>
          <p:cNvSpPr/>
          <p:nvPr/>
        </p:nvSpPr>
        <p:spPr>
          <a:xfrm rot="-10800000">
            <a:off x="5998844" y="2949730"/>
            <a:ext cx="4444093" cy="330702"/>
          </a:xfrm>
          <a:custGeom>
            <a:avLst/>
            <a:gdLst/>
            <a:ahLst/>
            <a:cxnLst/>
            <a:rect l="l" t="t" r="r" b="b"/>
            <a:pathLst>
              <a:path w="6666139" h="496053">
                <a:moveTo>
                  <a:pt x="0" y="0"/>
                </a:moveTo>
                <a:lnTo>
                  <a:pt x="6666138" y="0"/>
                </a:lnTo>
                <a:lnTo>
                  <a:pt x="6666138" y="496053"/>
                </a:lnTo>
                <a:lnTo>
                  <a:pt x="0" y="496053"/>
                </a:lnTo>
                <a:lnTo>
                  <a:pt x="0" y="0"/>
                </a:lnTo>
                <a:close/>
              </a:path>
            </a:pathLst>
          </a:custGeom>
          <a:blipFill>
            <a:blip r:embed="rId3">
              <a:alphaModFix amt="72000"/>
            </a:blip>
            <a:stretch>
              <a:fillRect b="-286352"/>
            </a:stretch>
          </a:blipFill>
        </p:spPr>
        <p:txBody>
          <a:bodyPr/>
          <a:lstStyle/>
          <a:p>
            <a:endParaRPr lang="en-US" sz="1200"/>
          </a:p>
        </p:txBody>
      </p:sp>
      <p:grpSp>
        <p:nvGrpSpPr>
          <p:cNvPr id="9" name="Group 9"/>
          <p:cNvGrpSpPr/>
          <p:nvPr/>
        </p:nvGrpSpPr>
        <p:grpSpPr>
          <a:xfrm>
            <a:off x="5906436" y="1199943"/>
            <a:ext cx="5371649" cy="1807671"/>
            <a:chOff x="0" y="0"/>
            <a:chExt cx="1434603" cy="482774"/>
          </a:xfrm>
        </p:grpSpPr>
        <p:sp>
          <p:nvSpPr>
            <p:cNvPr id="10" name="Freeform 10"/>
            <p:cNvSpPr/>
            <p:nvPr/>
          </p:nvSpPr>
          <p:spPr>
            <a:xfrm>
              <a:off x="0" y="0"/>
              <a:ext cx="1434603" cy="482774"/>
            </a:xfrm>
            <a:custGeom>
              <a:avLst/>
              <a:gdLst/>
              <a:ahLst/>
              <a:cxnLst/>
              <a:rect l="l" t="t" r="r" b="b"/>
              <a:pathLst>
                <a:path w="1434603" h="482774">
                  <a:moveTo>
                    <a:pt x="30747" y="0"/>
                  </a:moveTo>
                  <a:lnTo>
                    <a:pt x="1403857" y="0"/>
                  </a:lnTo>
                  <a:cubicBezTo>
                    <a:pt x="1420838" y="0"/>
                    <a:pt x="1434603" y="13766"/>
                    <a:pt x="1434603" y="30747"/>
                  </a:cubicBezTo>
                  <a:lnTo>
                    <a:pt x="1434603" y="452027"/>
                  </a:lnTo>
                  <a:cubicBezTo>
                    <a:pt x="1434603" y="469008"/>
                    <a:pt x="1420838" y="482774"/>
                    <a:pt x="1403857" y="482774"/>
                  </a:cubicBezTo>
                  <a:lnTo>
                    <a:pt x="30747" y="482774"/>
                  </a:lnTo>
                  <a:cubicBezTo>
                    <a:pt x="13766" y="482774"/>
                    <a:pt x="0" y="469008"/>
                    <a:pt x="0" y="452027"/>
                  </a:cubicBezTo>
                  <a:lnTo>
                    <a:pt x="0" y="30747"/>
                  </a:lnTo>
                  <a:cubicBezTo>
                    <a:pt x="0" y="13766"/>
                    <a:pt x="13766" y="0"/>
                    <a:pt x="30747" y="0"/>
                  </a:cubicBezTo>
                  <a:close/>
                </a:path>
              </a:pathLst>
            </a:custGeom>
            <a:solidFill>
              <a:srgbClr val="FFFFFF"/>
            </a:solidFill>
            <a:ln w="104775" cap="rnd">
              <a:solidFill>
                <a:srgbClr val="106861"/>
              </a:solidFill>
              <a:prstDash val="solid"/>
              <a:round/>
            </a:ln>
          </p:spPr>
          <p:txBody>
            <a:bodyPr/>
            <a:lstStyle/>
            <a:p>
              <a:endParaRPr lang="en-US" sz="1200"/>
            </a:p>
          </p:txBody>
        </p:sp>
        <p:sp>
          <p:nvSpPr>
            <p:cNvPr id="11" name="TextBox 11"/>
            <p:cNvSpPr txBox="1"/>
            <p:nvPr/>
          </p:nvSpPr>
          <p:spPr>
            <a:xfrm>
              <a:off x="0" y="-38100"/>
              <a:ext cx="1434603" cy="520874"/>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12" name="Group 12"/>
          <p:cNvGrpSpPr/>
          <p:nvPr/>
        </p:nvGrpSpPr>
        <p:grpSpPr>
          <a:xfrm>
            <a:off x="3206224" y="5592502"/>
            <a:ext cx="788945" cy="78894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w="742950" cap="sq">
              <a:solidFill>
                <a:srgbClr val="106861"/>
              </a:solidFill>
              <a:prstDash val="solid"/>
              <a:miter/>
            </a:ln>
          </p:spPr>
          <p:txBody>
            <a:bodyPr/>
            <a:lstStyle/>
            <a:p>
              <a:endParaRPr lang="en-US" sz="1200"/>
            </a:p>
          </p:txBody>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837"/>
                </a:lnSpc>
                <a:spcBef>
                  <a:spcPct val="0"/>
                </a:spcBef>
              </a:pPr>
              <a:endParaRPr sz="1200"/>
            </a:p>
          </p:txBody>
        </p:sp>
      </p:grpSp>
      <p:sp>
        <p:nvSpPr>
          <p:cNvPr id="15" name="Freeform 15"/>
          <p:cNvSpPr/>
          <p:nvPr/>
        </p:nvSpPr>
        <p:spPr>
          <a:xfrm rot="-10800000">
            <a:off x="5998844" y="5327356"/>
            <a:ext cx="4444093" cy="330702"/>
          </a:xfrm>
          <a:custGeom>
            <a:avLst/>
            <a:gdLst/>
            <a:ahLst/>
            <a:cxnLst/>
            <a:rect l="l" t="t" r="r" b="b"/>
            <a:pathLst>
              <a:path w="6666139" h="496053">
                <a:moveTo>
                  <a:pt x="0" y="0"/>
                </a:moveTo>
                <a:lnTo>
                  <a:pt x="6666138" y="0"/>
                </a:lnTo>
                <a:lnTo>
                  <a:pt x="6666138" y="496053"/>
                </a:lnTo>
                <a:lnTo>
                  <a:pt x="0" y="496053"/>
                </a:lnTo>
                <a:lnTo>
                  <a:pt x="0" y="0"/>
                </a:lnTo>
                <a:close/>
              </a:path>
            </a:pathLst>
          </a:custGeom>
          <a:blipFill>
            <a:blip r:embed="rId3">
              <a:alphaModFix amt="72000"/>
            </a:blip>
            <a:stretch>
              <a:fillRect b="-286352"/>
            </a:stretch>
          </a:blipFill>
        </p:spPr>
        <p:txBody>
          <a:bodyPr/>
          <a:lstStyle/>
          <a:p>
            <a:endParaRPr lang="en-US" sz="1200"/>
          </a:p>
        </p:txBody>
      </p:sp>
      <p:grpSp>
        <p:nvGrpSpPr>
          <p:cNvPr id="16" name="Group 16"/>
          <p:cNvGrpSpPr/>
          <p:nvPr/>
        </p:nvGrpSpPr>
        <p:grpSpPr>
          <a:xfrm>
            <a:off x="5906436" y="3577569"/>
            <a:ext cx="5371649" cy="1807671"/>
            <a:chOff x="0" y="0"/>
            <a:chExt cx="1434603" cy="482774"/>
          </a:xfrm>
        </p:grpSpPr>
        <p:sp>
          <p:nvSpPr>
            <p:cNvPr id="17" name="Freeform 17"/>
            <p:cNvSpPr/>
            <p:nvPr/>
          </p:nvSpPr>
          <p:spPr>
            <a:xfrm>
              <a:off x="0" y="0"/>
              <a:ext cx="1434603" cy="482774"/>
            </a:xfrm>
            <a:custGeom>
              <a:avLst/>
              <a:gdLst/>
              <a:ahLst/>
              <a:cxnLst/>
              <a:rect l="l" t="t" r="r" b="b"/>
              <a:pathLst>
                <a:path w="1434603" h="482774">
                  <a:moveTo>
                    <a:pt x="30747" y="0"/>
                  </a:moveTo>
                  <a:lnTo>
                    <a:pt x="1403857" y="0"/>
                  </a:lnTo>
                  <a:cubicBezTo>
                    <a:pt x="1420838" y="0"/>
                    <a:pt x="1434603" y="13766"/>
                    <a:pt x="1434603" y="30747"/>
                  </a:cubicBezTo>
                  <a:lnTo>
                    <a:pt x="1434603" y="452027"/>
                  </a:lnTo>
                  <a:cubicBezTo>
                    <a:pt x="1434603" y="469008"/>
                    <a:pt x="1420838" y="482774"/>
                    <a:pt x="1403857" y="482774"/>
                  </a:cubicBezTo>
                  <a:lnTo>
                    <a:pt x="30747" y="482774"/>
                  </a:lnTo>
                  <a:cubicBezTo>
                    <a:pt x="13766" y="482774"/>
                    <a:pt x="0" y="469008"/>
                    <a:pt x="0" y="452027"/>
                  </a:cubicBezTo>
                  <a:lnTo>
                    <a:pt x="0" y="30747"/>
                  </a:lnTo>
                  <a:cubicBezTo>
                    <a:pt x="0" y="13766"/>
                    <a:pt x="13766" y="0"/>
                    <a:pt x="30747" y="0"/>
                  </a:cubicBezTo>
                  <a:close/>
                </a:path>
              </a:pathLst>
            </a:custGeom>
            <a:solidFill>
              <a:srgbClr val="FFFFFF"/>
            </a:solidFill>
            <a:ln w="104775" cap="rnd">
              <a:solidFill>
                <a:srgbClr val="106861"/>
              </a:solidFill>
              <a:prstDash val="solid"/>
              <a:round/>
            </a:ln>
          </p:spPr>
          <p:txBody>
            <a:bodyPr/>
            <a:lstStyle/>
            <a:p>
              <a:endParaRPr lang="en-US" sz="1200"/>
            </a:p>
          </p:txBody>
        </p:sp>
        <p:sp>
          <p:nvSpPr>
            <p:cNvPr id="18" name="TextBox 18"/>
            <p:cNvSpPr txBox="1"/>
            <p:nvPr/>
          </p:nvSpPr>
          <p:spPr>
            <a:xfrm>
              <a:off x="0" y="-38100"/>
              <a:ext cx="1434603" cy="520874"/>
            </a:xfrm>
            <a:prstGeom prst="rect">
              <a:avLst/>
            </a:prstGeom>
          </p:spPr>
          <p:txBody>
            <a:bodyPr lIns="33867" tIns="33867" rIns="33867" bIns="33867" rtlCol="0" anchor="ctr"/>
            <a:lstStyle/>
            <a:p>
              <a:pPr algn="ctr">
                <a:lnSpc>
                  <a:spcPts val="1837"/>
                </a:lnSpc>
                <a:spcBef>
                  <a:spcPct val="0"/>
                </a:spcBef>
              </a:pPr>
              <a:endParaRPr sz="1200"/>
            </a:p>
          </p:txBody>
        </p:sp>
      </p:grpSp>
      <p:sp>
        <p:nvSpPr>
          <p:cNvPr id="19" name="TextBox 19"/>
          <p:cNvSpPr txBox="1"/>
          <p:nvPr/>
        </p:nvSpPr>
        <p:spPr>
          <a:xfrm>
            <a:off x="6382763" y="1675603"/>
            <a:ext cx="4418993" cy="988925"/>
          </a:xfrm>
          <a:prstGeom prst="rect">
            <a:avLst/>
          </a:prstGeom>
        </p:spPr>
        <p:txBody>
          <a:bodyPr lIns="0" tIns="0" rIns="0" bIns="0" rtlCol="0" anchor="t">
            <a:spAutoFit/>
          </a:bodyPr>
          <a:lstStyle/>
          <a:p>
            <a:pPr algn="ctr">
              <a:lnSpc>
                <a:spcPts val="2566"/>
              </a:lnSpc>
              <a:spcBef>
                <a:spcPct val="0"/>
              </a:spcBef>
            </a:pPr>
            <a:r>
              <a:rPr lang="en-US" sz="2005" dirty="0">
                <a:solidFill>
                  <a:srgbClr val="231F20"/>
                </a:solidFill>
                <a:latin typeface="Poppins"/>
                <a:ea typeface="Poppins"/>
                <a:cs typeface="Poppins"/>
                <a:sym typeface="Poppins"/>
              </a:rPr>
              <a:t>We work with Agility ECO and retrofit companies to provide referrals and services</a:t>
            </a:r>
          </a:p>
        </p:txBody>
      </p:sp>
      <p:sp>
        <p:nvSpPr>
          <p:cNvPr id="20" name="TextBox 20"/>
          <p:cNvSpPr txBox="1"/>
          <p:nvPr/>
        </p:nvSpPr>
        <p:spPr>
          <a:xfrm>
            <a:off x="685800" y="1675985"/>
            <a:ext cx="4477897" cy="2039020"/>
          </a:xfrm>
          <a:prstGeom prst="rect">
            <a:avLst/>
          </a:prstGeom>
        </p:spPr>
        <p:txBody>
          <a:bodyPr wrap="square" lIns="0" tIns="0" rIns="0" bIns="0" rtlCol="0" anchor="t">
            <a:spAutoFit/>
          </a:bodyPr>
          <a:lstStyle/>
          <a:p>
            <a:pPr>
              <a:lnSpc>
                <a:spcPts val="5270"/>
              </a:lnSpc>
            </a:pPr>
            <a:r>
              <a:rPr lang="en-US" sz="4428" b="1" spc="-88" dirty="0">
                <a:solidFill>
                  <a:srgbClr val="02534A"/>
                </a:solidFill>
                <a:latin typeface="Poppins Bold"/>
                <a:ea typeface="Poppins Bold"/>
                <a:cs typeface="Poppins Bold"/>
                <a:sym typeface="Poppins Bold"/>
              </a:rPr>
              <a:t>Working with commercial </a:t>
            </a:r>
            <a:r>
              <a:rPr lang="en-GB" sz="4428" b="1" spc="-88" dirty="0">
                <a:solidFill>
                  <a:srgbClr val="02534A"/>
                </a:solidFill>
                <a:latin typeface="Poppins Bold"/>
                <a:ea typeface="Poppins Bold"/>
                <a:cs typeface="Poppins Bold"/>
                <a:sym typeface="Poppins Bold"/>
              </a:rPr>
              <a:t>organisations</a:t>
            </a:r>
          </a:p>
        </p:txBody>
      </p:sp>
      <p:sp>
        <p:nvSpPr>
          <p:cNvPr id="21" name="TextBox 21"/>
          <p:cNvSpPr txBox="1"/>
          <p:nvPr/>
        </p:nvSpPr>
        <p:spPr>
          <a:xfrm>
            <a:off x="6270063" y="3970643"/>
            <a:ext cx="4644394" cy="988925"/>
          </a:xfrm>
          <a:prstGeom prst="rect">
            <a:avLst/>
          </a:prstGeom>
        </p:spPr>
        <p:txBody>
          <a:bodyPr lIns="0" tIns="0" rIns="0" bIns="0" rtlCol="0" anchor="t">
            <a:spAutoFit/>
          </a:bodyPr>
          <a:lstStyle/>
          <a:p>
            <a:pPr algn="ctr">
              <a:lnSpc>
                <a:spcPts val="2566"/>
              </a:lnSpc>
              <a:spcBef>
                <a:spcPct val="0"/>
              </a:spcBef>
            </a:pPr>
            <a:r>
              <a:rPr lang="en-US" sz="2005" dirty="0">
                <a:solidFill>
                  <a:srgbClr val="231F20"/>
                </a:solidFill>
                <a:latin typeface="Poppins"/>
                <a:ea typeface="Poppins"/>
                <a:cs typeface="Poppins"/>
                <a:sym typeface="Poppins"/>
              </a:rPr>
              <a:t>This work is paid, and we act as the “glue” to bring together all parts of the process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653211" y="2323120"/>
            <a:ext cx="6885579" cy="1456874"/>
          </a:xfrm>
          <a:prstGeom prst="rect">
            <a:avLst/>
          </a:prstGeom>
        </p:spPr>
        <p:txBody>
          <a:bodyPr lIns="0" tIns="0" rIns="0" bIns="0" rtlCol="0" anchor="t">
            <a:spAutoFit/>
          </a:bodyPr>
          <a:lstStyle/>
          <a:p>
            <a:pPr algn="ctr">
              <a:lnSpc>
                <a:spcPts val="5793"/>
              </a:lnSpc>
            </a:pPr>
            <a:r>
              <a:rPr lang="en-US" sz="4323" b="1" dirty="0">
                <a:solidFill>
                  <a:srgbClr val="02534A"/>
                </a:solidFill>
                <a:latin typeface="Poppins Bold"/>
                <a:ea typeface="Poppins Bold"/>
                <a:cs typeface="Poppins Bold"/>
                <a:sym typeface="Poppins Bold"/>
              </a:rPr>
              <a:t>Retrofit is a journey, not an event…</a:t>
            </a:r>
          </a:p>
        </p:txBody>
      </p:sp>
      <p:grpSp>
        <p:nvGrpSpPr>
          <p:cNvPr id="3" name="Group 3"/>
          <p:cNvGrpSpPr/>
          <p:nvPr/>
        </p:nvGrpSpPr>
        <p:grpSpPr>
          <a:xfrm>
            <a:off x="5022376" y="5688923"/>
            <a:ext cx="2147248" cy="483277"/>
            <a:chOff x="0" y="0"/>
            <a:chExt cx="4294497" cy="966554"/>
          </a:xfrm>
        </p:grpSpPr>
        <p:sp>
          <p:nvSpPr>
            <p:cNvPr id="4" name="Freeform 4"/>
            <p:cNvSpPr/>
            <p:nvPr/>
          </p:nvSpPr>
          <p:spPr>
            <a:xfrm>
              <a:off x="0" y="0"/>
              <a:ext cx="1308465" cy="966554"/>
            </a:xfrm>
            <a:custGeom>
              <a:avLst/>
              <a:gdLst/>
              <a:ahLst/>
              <a:cxnLst/>
              <a:rect l="l" t="t" r="r" b="b"/>
              <a:pathLst>
                <a:path w="1308465" h="966554">
                  <a:moveTo>
                    <a:pt x="0" y="0"/>
                  </a:moveTo>
                  <a:lnTo>
                    <a:pt x="1308465" y="0"/>
                  </a:lnTo>
                  <a:lnTo>
                    <a:pt x="1308465" y="966554"/>
                  </a:lnTo>
                  <a:lnTo>
                    <a:pt x="0" y="966554"/>
                  </a:lnTo>
                  <a:lnTo>
                    <a:pt x="0" y="0"/>
                  </a:lnTo>
                  <a:close/>
                </a:path>
              </a:pathLst>
            </a:custGeom>
            <a:blipFill>
              <a:blip r:embed="rId3"/>
              <a:stretch>
                <a:fillRect/>
              </a:stretch>
            </a:blipFill>
          </p:spPr>
          <p:txBody>
            <a:bodyPr/>
            <a:lstStyle/>
            <a:p>
              <a:endParaRPr lang="en-US" sz="1200"/>
            </a:p>
          </p:txBody>
        </p:sp>
        <p:sp>
          <p:nvSpPr>
            <p:cNvPr id="5" name="Freeform 5"/>
            <p:cNvSpPr/>
            <p:nvPr/>
          </p:nvSpPr>
          <p:spPr>
            <a:xfrm>
              <a:off x="2016967" y="92514"/>
              <a:ext cx="2277529" cy="781527"/>
            </a:xfrm>
            <a:custGeom>
              <a:avLst/>
              <a:gdLst/>
              <a:ahLst/>
              <a:cxnLst/>
              <a:rect l="l" t="t" r="r" b="b"/>
              <a:pathLst>
                <a:path w="2277529" h="781527">
                  <a:moveTo>
                    <a:pt x="0" y="0"/>
                  </a:moveTo>
                  <a:lnTo>
                    <a:pt x="2277530" y="0"/>
                  </a:lnTo>
                  <a:lnTo>
                    <a:pt x="2277530" y="781527"/>
                  </a:lnTo>
                  <a:lnTo>
                    <a:pt x="0" y="781527"/>
                  </a:lnTo>
                  <a:lnTo>
                    <a:pt x="0" y="0"/>
                  </a:lnTo>
                  <a:close/>
                </a:path>
              </a:pathLst>
            </a:custGeom>
            <a:blipFill>
              <a:blip r:embed="rId4"/>
              <a:stretch>
                <a:fillRect/>
              </a:stretch>
            </a:blipFill>
          </p:spPr>
          <p:txBody>
            <a:bodyPr/>
            <a:lstStyle/>
            <a:p>
              <a:endParaRPr lang="en-US" sz="1200"/>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41344-C7AE-4E3A-BB3A-6E48BFBF21E9}"/>
              </a:ext>
            </a:extLst>
          </p:cNvPr>
          <p:cNvSpPr>
            <a:spLocks noGrp="1"/>
          </p:cNvSpPr>
          <p:nvPr>
            <p:ph type="ctrTitle"/>
          </p:nvPr>
        </p:nvSpPr>
        <p:spPr/>
        <p:txBody>
          <a:bodyPr/>
          <a:lstStyle/>
          <a:p>
            <a:r>
              <a:rPr lang="en-GB"/>
              <a:t>Q&amp;A</a:t>
            </a:r>
          </a:p>
        </p:txBody>
      </p:sp>
      <p:sp>
        <p:nvSpPr>
          <p:cNvPr id="3" name="Subtitle 2">
            <a:extLst>
              <a:ext uri="{FF2B5EF4-FFF2-40B4-BE49-F238E27FC236}">
                <a16:creationId xmlns:a16="http://schemas.microsoft.com/office/drawing/2014/main" id="{46D609D2-BDE4-4DCC-A10E-85CE6DC9DC27}"/>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341121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EC09-0836-4816-86B7-2A42DC2A411C}"/>
              </a:ext>
            </a:extLst>
          </p:cNvPr>
          <p:cNvSpPr>
            <a:spLocks noGrp="1"/>
          </p:cNvSpPr>
          <p:nvPr>
            <p:ph type="title"/>
          </p:nvPr>
        </p:nvSpPr>
        <p:spPr/>
        <p:txBody>
          <a:bodyPr>
            <a:noAutofit/>
          </a:bodyPr>
          <a:lstStyle/>
          <a:p>
            <a:r>
              <a:rPr lang="en-GB" sz="4800">
                <a:solidFill>
                  <a:srgbClr val="FFDA00"/>
                </a:solidFill>
                <a:latin typeface="Trebuchet MS"/>
              </a:rPr>
              <a:t>Contact us and sign up to our newsletter</a:t>
            </a:r>
          </a:p>
        </p:txBody>
      </p:sp>
      <p:sp>
        <p:nvSpPr>
          <p:cNvPr id="3" name="Subtitle 2">
            <a:extLst>
              <a:ext uri="{FF2B5EF4-FFF2-40B4-BE49-F238E27FC236}">
                <a16:creationId xmlns:a16="http://schemas.microsoft.com/office/drawing/2014/main" id="{7C0E9044-B514-4711-BFEF-F2DAEF0792BE}"/>
              </a:ext>
            </a:extLst>
          </p:cNvPr>
          <p:cNvSpPr>
            <a:spLocks noGrp="1"/>
          </p:cNvSpPr>
          <p:nvPr>
            <p:ph type="subTitle" idx="4294967295"/>
          </p:nvPr>
        </p:nvSpPr>
        <p:spPr>
          <a:xfrm>
            <a:off x="1890081" y="2824024"/>
            <a:ext cx="9518737" cy="3195937"/>
          </a:xfrm>
        </p:spPr>
        <p:txBody>
          <a:bodyPr vert="horz" lIns="91440" tIns="45720" rIns="91440" bIns="45720" rtlCol="0" anchor="t">
            <a:normAutofit/>
          </a:bodyPr>
          <a:lstStyle/>
          <a:p>
            <a:pPr marL="0" indent="0">
              <a:buNone/>
            </a:pPr>
            <a:r>
              <a:rPr lang="en-GB">
                <a:solidFill>
                  <a:schemeClr val="bg1"/>
                </a:solidFill>
                <a:latin typeface="Trebuchet MS"/>
                <a:hlinkClick r:id="rId3">
                  <a:extLst>
                    <a:ext uri="{A12FA001-AC4F-418D-AE19-62706E023703}">
                      <ahyp:hlinkClr xmlns:ahyp="http://schemas.microsoft.com/office/drawing/2018/hyperlinkcolor" val="tx"/>
                    </a:ext>
                  </a:extLst>
                </a:hlinkClick>
              </a:rPr>
              <a:t>www.swnetzerohub.org.uk</a:t>
            </a:r>
            <a:endParaRPr lang="en-GB">
              <a:solidFill>
                <a:schemeClr val="bg1"/>
              </a:solidFill>
              <a:latin typeface="Trebuchet MS"/>
            </a:endParaRPr>
          </a:p>
          <a:p>
            <a:pPr marL="0" indent="0">
              <a:buNone/>
            </a:pPr>
            <a:r>
              <a:rPr lang="en-GB">
                <a:solidFill>
                  <a:schemeClr val="bg1"/>
                </a:solidFill>
                <a:latin typeface="Trebuchet MS"/>
                <a:hlinkClick r:id="rId4">
                  <a:extLst>
                    <a:ext uri="{A12FA001-AC4F-418D-AE19-62706E023703}">
                      <ahyp:hlinkClr xmlns:ahyp="http://schemas.microsoft.com/office/drawing/2018/hyperlinkcolor" val="tx"/>
                    </a:ext>
                  </a:extLst>
                </a:hlinkClick>
              </a:rPr>
              <a:t>swnetzerohub@westofengland-ca.gov.uk</a:t>
            </a:r>
          </a:p>
          <a:p>
            <a:pPr marL="0" indent="0">
              <a:buNone/>
            </a:pPr>
            <a:r>
              <a:rPr lang="en-GB">
                <a:solidFill>
                  <a:schemeClr val="bg1"/>
                </a:solidFill>
                <a:latin typeface="Trebuchet MS"/>
                <a:hlinkClick r:id="rId5">
                  <a:extLst>
                    <a:ext uri="{A12FA001-AC4F-418D-AE19-62706E023703}">
                      <ahyp:hlinkClr xmlns:ahyp="http://schemas.microsoft.com/office/drawing/2018/hyperlinkcolor" val="tx"/>
                    </a:ext>
                  </a:extLst>
                </a:hlinkClick>
              </a:rPr>
              <a:t>South-West-Net-Zero-hub</a:t>
            </a:r>
          </a:p>
          <a:p>
            <a:pPr marL="0" indent="0">
              <a:buNone/>
            </a:pPr>
            <a:r>
              <a:rPr lang="en-GB" sz="2800">
                <a:solidFill>
                  <a:schemeClr val="bg1"/>
                </a:solidFill>
              </a:rPr>
              <a:t>Sign up to the rest of the webinar series </a:t>
            </a:r>
            <a:r>
              <a:rPr lang="en-GB" sz="2800" u="sng">
                <a:solidFill>
                  <a:schemeClr val="bg1"/>
                </a:solidFill>
              </a:rPr>
              <a:t>https://www.swnetzerohub.org.uk/knowledge/events/lead-webinars/ </a:t>
            </a:r>
            <a:endParaRPr lang="en-GB" u="sng">
              <a:solidFill>
                <a:schemeClr val="bg1"/>
              </a:solidFill>
              <a:hlinkClick r:id="rId5">
                <a:extLst>
                  <a:ext uri="{A12FA001-AC4F-418D-AE19-62706E023703}">
                    <ahyp:hlinkClr xmlns:ahyp="http://schemas.microsoft.com/office/drawing/2018/hyperlinkcolor" val="tx"/>
                  </a:ext>
                </a:extLst>
              </a:hlinkClick>
            </a:endParaRPr>
          </a:p>
          <a:p>
            <a:pPr marL="0" indent="0">
              <a:buNone/>
            </a:pPr>
            <a:endParaRPr lang="en-GB">
              <a:solidFill>
                <a:schemeClr val="bg1"/>
              </a:solidFill>
            </a:endParaRPr>
          </a:p>
        </p:txBody>
      </p:sp>
      <p:pic>
        <p:nvPicPr>
          <p:cNvPr id="5" name="Picture 4">
            <a:extLst>
              <a:ext uri="{FF2B5EF4-FFF2-40B4-BE49-F238E27FC236}">
                <a16:creationId xmlns:a16="http://schemas.microsoft.com/office/drawing/2014/main" id="{16068191-56BF-4319-A05E-E58BAD197E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38573" y="3993830"/>
            <a:ext cx="289308" cy="255064"/>
          </a:xfrm>
          <a:prstGeom prst="rect">
            <a:avLst/>
          </a:prstGeom>
        </p:spPr>
      </p:pic>
      <p:pic>
        <p:nvPicPr>
          <p:cNvPr id="6" name="Picture 5">
            <a:extLst>
              <a:ext uri="{FF2B5EF4-FFF2-40B4-BE49-F238E27FC236}">
                <a16:creationId xmlns:a16="http://schemas.microsoft.com/office/drawing/2014/main" id="{96B0F3CC-C5F7-4836-81CF-AF093362A6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3723" y="2939627"/>
            <a:ext cx="159504" cy="257111"/>
          </a:xfrm>
          <a:prstGeom prst="rect">
            <a:avLst/>
          </a:prstGeom>
        </p:spPr>
      </p:pic>
      <p:pic>
        <p:nvPicPr>
          <p:cNvPr id="8" name="Picture 7">
            <a:extLst>
              <a:ext uri="{FF2B5EF4-FFF2-40B4-BE49-F238E27FC236}">
                <a16:creationId xmlns:a16="http://schemas.microsoft.com/office/drawing/2014/main" id="{13809913-BA43-4459-B473-90709133EF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2968" y="3563662"/>
            <a:ext cx="277080" cy="190776"/>
          </a:xfrm>
          <a:prstGeom prst="rect">
            <a:avLst/>
          </a:prstGeom>
        </p:spPr>
      </p:pic>
    </p:spTree>
    <p:extLst>
      <p:ext uri="{BB962C8B-B14F-4D97-AF65-F5344CB8AC3E}">
        <p14:creationId xmlns:p14="http://schemas.microsoft.com/office/powerpoint/2010/main" val="418586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A38D-3FF9-D89D-53C2-0D951BE28CE4}"/>
              </a:ext>
            </a:extLst>
          </p:cNvPr>
          <p:cNvSpPr>
            <a:spLocks noGrp="1"/>
          </p:cNvSpPr>
          <p:nvPr>
            <p:ph type="title"/>
          </p:nvPr>
        </p:nvSpPr>
        <p:spPr>
          <a:xfrm>
            <a:off x="1804882" y="461812"/>
            <a:ext cx="7527851" cy="809625"/>
          </a:xfrm>
        </p:spPr>
        <p:txBody>
          <a:bodyPr>
            <a:noAutofit/>
          </a:bodyPr>
          <a:lstStyle/>
          <a:p>
            <a:r>
              <a:rPr lang="en-GB" sz="4000" dirty="0">
                <a:solidFill>
                  <a:srgbClr val="1C9DAC"/>
                </a:solidFill>
                <a:latin typeface="Georgia" panose="02040502050405020303" pitchFamily="18" charset="0"/>
              </a:rPr>
              <a:t>A just transition?</a:t>
            </a:r>
          </a:p>
        </p:txBody>
      </p:sp>
      <p:sp>
        <p:nvSpPr>
          <p:cNvPr id="8" name="TextBox 7">
            <a:extLst>
              <a:ext uri="{FF2B5EF4-FFF2-40B4-BE49-F238E27FC236}">
                <a16:creationId xmlns:a16="http://schemas.microsoft.com/office/drawing/2014/main" id="{9D102A23-E2DC-FBD8-FBDE-038691432161}"/>
              </a:ext>
            </a:extLst>
          </p:cNvPr>
          <p:cNvSpPr txBox="1"/>
          <p:nvPr/>
        </p:nvSpPr>
        <p:spPr>
          <a:xfrm>
            <a:off x="7553195" y="1101172"/>
            <a:ext cx="4434213" cy="5293757"/>
          </a:xfrm>
          <a:prstGeom prst="rect">
            <a:avLst/>
          </a:prstGeom>
          <a:noFill/>
        </p:spPr>
        <p:txBody>
          <a:bodyPr wrap="square">
            <a:spAutoFit/>
          </a:bodyPr>
          <a:lstStyle/>
          <a:p>
            <a:r>
              <a:rPr lang="en-GB" sz="2000" i="0" dirty="0">
                <a:solidFill>
                  <a:srgbClr val="585A75"/>
                </a:solidFill>
                <a:effectLst/>
                <a:highlight>
                  <a:srgbClr val="FFFFFF"/>
                </a:highlight>
                <a:latin typeface="Apercu Pro" panose="02000506040000020004"/>
              </a:rPr>
              <a:t>Action to enable a ‘just’ transition tries to combat inequality to bring about fairer outcomes as the world transitions to net zero carbon emissions, </a:t>
            </a:r>
            <a:r>
              <a:rPr lang="en-GB" sz="2000" dirty="0">
                <a:solidFill>
                  <a:srgbClr val="585A75"/>
                </a:solidFill>
                <a:highlight>
                  <a:srgbClr val="FFFFFF"/>
                </a:highlight>
                <a:latin typeface="Apercu Pro" panose="02000506040000020004"/>
              </a:rPr>
              <a:t>maximising the benefits of climate action and minimising the negative impacts for workers and communities. </a:t>
            </a:r>
          </a:p>
          <a:p>
            <a:endParaRPr lang="en-GB" sz="2000" u="sng" dirty="0">
              <a:solidFill>
                <a:srgbClr val="585A75"/>
              </a:solidFill>
              <a:highlight>
                <a:srgbClr val="FFFFFF"/>
              </a:highlight>
              <a:latin typeface="Apercu Pro" panose="02000506040000020004"/>
            </a:endParaRPr>
          </a:p>
          <a:p>
            <a:pPr marL="285750" indent="-285750">
              <a:buFont typeface="Arial" panose="020B0604020202020204" pitchFamily="34" charset="0"/>
              <a:buChar char="•"/>
            </a:pPr>
            <a:r>
              <a:rPr lang="en-GB" sz="2000" dirty="0">
                <a:solidFill>
                  <a:srgbClr val="585A75"/>
                </a:solidFill>
                <a:highlight>
                  <a:srgbClr val="FFFFFF"/>
                </a:highlight>
                <a:latin typeface="Apercu Pro" panose="02000506040000020004"/>
              </a:rPr>
              <a:t>Procedural</a:t>
            </a:r>
          </a:p>
          <a:p>
            <a:pPr marL="285750" indent="-285750">
              <a:buFont typeface="Arial" panose="020B0604020202020204" pitchFamily="34" charset="0"/>
              <a:buChar char="•"/>
            </a:pPr>
            <a:r>
              <a:rPr lang="en-GB" sz="2000" dirty="0">
                <a:solidFill>
                  <a:srgbClr val="585A75"/>
                </a:solidFill>
                <a:highlight>
                  <a:srgbClr val="FFFFFF"/>
                </a:highlight>
                <a:latin typeface="Apercu Pro" panose="02000506040000020004"/>
              </a:rPr>
              <a:t>Distributive</a:t>
            </a:r>
          </a:p>
          <a:p>
            <a:pPr marL="285750" indent="-285750">
              <a:buFont typeface="Arial" panose="020B0604020202020204" pitchFamily="34" charset="0"/>
              <a:buChar char="•"/>
            </a:pPr>
            <a:r>
              <a:rPr lang="en-GB" sz="2000" dirty="0">
                <a:solidFill>
                  <a:srgbClr val="585A75"/>
                </a:solidFill>
                <a:highlight>
                  <a:srgbClr val="FFFFFF"/>
                </a:highlight>
                <a:latin typeface="Apercu Pro" panose="02000506040000020004"/>
              </a:rPr>
              <a:t>Recognition</a:t>
            </a:r>
          </a:p>
          <a:p>
            <a:pPr marL="285750" indent="-285750">
              <a:buFont typeface="Arial" panose="020B0604020202020204" pitchFamily="34" charset="0"/>
              <a:buChar char="•"/>
            </a:pPr>
            <a:r>
              <a:rPr lang="en-GB" sz="2000" dirty="0">
                <a:solidFill>
                  <a:srgbClr val="585A75"/>
                </a:solidFill>
                <a:highlight>
                  <a:srgbClr val="FFFFFF"/>
                </a:highlight>
                <a:latin typeface="Apercu Pro" panose="02000506040000020004"/>
              </a:rPr>
              <a:t>Restorative</a:t>
            </a:r>
          </a:p>
          <a:p>
            <a:endParaRPr lang="en-GB" b="1" u="sng" dirty="0">
              <a:solidFill>
                <a:srgbClr val="585A75"/>
              </a:solidFill>
              <a:highlight>
                <a:srgbClr val="FFFFFF"/>
              </a:highlight>
              <a:latin typeface="Apercu Pro" panose="02000506040000020004"/>
            </a:endParaRPr>
          </a:p>
          <a:p>
            <a:r>
              <a:rPr lang="en-GB" sz="1600" b="0" i="0" dirty="0">
                <a:solidFill>
                  <a:srgbClr val="333333"/>
                </a:solidFill>
                <a:effectLst/>
                <a:highlight>
                  <a:srgbClr val="FFFFFF"/>
                </a:highlight>
                <a:latin typeface="Apercu Pro" panose="02000506040000020004"/>
              </a:rPr>
              <a:t>Abram, S., Atkins, E., Dietzel, A., Jenkins, K., </a:t>
            </a:r>
            <a:r>
              <a:rPr lang="en-GB" sz="1600" b="0" i="0" dirty="0" err="1">
                <a:solidFill>
                  <a:srgbClr val="333333"/>
                </a:solidFill>
                <a:effectLst/>
                <a:highlight>
                  <a:srgbClr val="FFFFFF"/>
                </a:highlight>
                <a:latin typeface="Apercu Pro" panose="02000506040000020004"/>
              </a:rPr>
              <a:t>Kiamba</a:t>
            </a:r>
            <a:r>
              <a:rPr lang="en-GB" sz="1600" b="0" i="0" dirty="0">
                <a:solidFill>
                  <a:srgbClr val="333333"/>
                </a:solidFill>
                <a:effectLst/>
                <a:highlight>
                  <a:srgbClr val="FFFFFF"/>
                </a:highlight>
                <a:latin typeface="Apercu Pro" panose="02000506040000020004"/>
              </a:rPr>
              <a:t>, L., Kirshner, J., … Santos </a:t>
            </a:r>
            <a:r>
              <a:rPr lang="en-GB" sz="1600" b="0" i="0" dirty="0" err="1">
                <a:solidFill>
                  <a:srgbClr val="333333"/>
                </a:solidFill>
                <a:effectLst/>
                <a:highlight>
                  <a:srgbClr val="FFFFFF"/>
                </a:highlight>
                <a:latin typeface="Apercu Pro" panose="02000506040000020004"/>
              </a:rPr>
              <a:t>Ayllón</a:t>
            </a:r>
            <a:r>
              <a:rPr lang="en-GB" sz="1600" b="0" i="0" dirty="0">
                <a:solidFill>
                  <a:srgbClr val="333333"/>
                </a:solidFill>
                <a:effectLst/>
                <a:highlight>
                  <a:srgbClr val="FFFFFF"/>
                </a:highlight>
                <a:latin typeface="Apercu Pro" panose="02000506040000020004"/>
              </a:rPr>
              <a:t>, L. M. (2022). Just Transition: A whole-systems approach to decarbonisation. </a:t>
            </a:r>
            <a:r>
              <a:rPr lang="en-GB" sz="1600" b="0" i="1" dirty="0">
                <a:solidFill>
                  <a:srgbClr val="333333"/>
                </a:solidFill>
                <a:effectLst/>
                <a:highlight>
                  <a:srgbClr val="FFFFFF"/>
                </a:highlight>
                <a:latin typeface="Apercu Pro" panose="02000506040000020004"/>
              </a:rPr>
              <a:t>Climate Policy</a:t>
            </a:r>
            <a:r>
              <a:rPr lang="en-GB" sz="1600" b="0" i="0" dirty="0">
                <a:solidFill>
                  <a:srgbClr val="333333"/>
                </a:solidFill>
                <a:effectLst/>
                <a:highlight>
                  <a:srgbClr val="FFFFFF"/>
                </a:highlight>
                <a:latin typeface="Apercu Pro" panose="02000506040000020004"/>
              </a:rPr>
              <a:t>, </a:t>
            </a:r>
            <a:r>
              <a:rPr lang="en-GB" sz="1600" b="0" i="1" dirty="0">
                <a:solidFill>
                  <a:srgbClr val="333333"/>
                </a:solidFill>
                <a:effectLst/>
                <a:highlight>
                  <a:srgbClr val="FFFFFF"/>
                </a:highlight>
                <a:latin typeface="Apercu Pro" panose="02000506040000020004"/>
              </a:rPr>
              <a:t>22</a:t>
            </a:r>
            <a:r>
              <a:rPr lang="en-GB" sz="1600" b="0" i="0" dirty="0">
                <a:solidFill>
                  <a:srgbClr val="333333"/>
                </a:solidFill>
                <a:effectLst/>
                <a:highlight>
                  <a:srgbClr val="FFFFFF"/>
                </a:highlight>
                <a:latin typeface="Apercu Pro" panose="02000506040000020004"/>
              </a:rPr>
              <a:t>(8), 1033–1049. </a:t>
            </a:r>
            <a:endParaRPr lang="en-GB" sz="1600" dirty="0">
              <a:latin typeface="Apercu Pro" panose="02000506040000020004"/>
            </a:endParaRPr>
          </a:p>
        </p:txBody>
      </p:sp>
      <p:pic>
        <p:nvPicPr>
          <p:cNvPr id="10" name="Content Placeholder 4">
            <a:extLst>
              <a:ext uri="{FF2B5EF4-FFF2-40B4-BE49-F238E27FC236}">
                <a16:creationId xmlns:a16="http://schemas.microsoft.com/office/drawing/2014/main" id="{51B3EBCF-48DA-240C-E73B-7AB47DB6CEDC}"/>
              </a:ext>
            </a:extLst>
          </p:cNvPr>
          <p:cNvPicPr>
            <a:picLocks noChangeAspect="1"/>
          </p:cNvPicPr>
          <p:nvPr/>
        </p:nvPicPr>
        <p:blipFill rotWithShape="1">
          <a:blip r:embed="rId3"/>
          <a:srcRect l="9548" t="3813" r="9548" b="2317"/>
          <a:stretch/>
        </p:blipFill>
        <p:spPr>
          <a:xfrm>
            <a:off x="579129" y="1471875"/>
            <a:ext cx="6510108" cy="4924313"/>
          </a:xfrm>
          <a:prstGeom prst="rect">
            <a:avLst/>
          </a:prstGeom>
        </p:spPr>
      </p:pic>
    </p:spTree>
    <p:extLst>
      <p:ext uri="{BB962C8B-B14F-4D97-AF65-F5344CB8AC3E}">
        <p14:creationId xmlns:p14="http://schemas.microsoft.com/office/powerpoint/2010/main" val="3793647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A38D-3FF9-D89D-53C2-0D951BE28CE4}"/>
              </a:ext>
            </a:extLst>
          </p:cNvPr>
          <p:cNvSpPr>
            <a:spLocks noGrp="1"/>
          </p:cNvSpPr>
          <p:nvPr>
            <p:ph type="title"/>
          </p:nvPr>
        </p:nvSpPr>
        <p:spPr>
          <a:xfrm>
            <a:off x="1819631" y="174777"/>
            <a:ext cx="7527851" cy="809625"/>
          </a:xfrm>
        </p:spPr>
        <p:txBody>
          <a:bodyPr>
            <a:noAutofit/>
          </a:bodyPr>
          <a:lstStyle/>
          <a:p>
            <a:r>
              <a:rPr lang="en-GB" sz="4000" dirty="0">
                <a:solidFill>
                  <a:srgbClr val="1C9DAC"/>
                </a:solidFill>
                <a:latin typeface="Georgia" panose="02040502050405020303" pitchFamily="18" charset="0"/>
              </a:rPr>
              <a:t>Socio-technical transitions</a:t>
            </a:r>
          </a:p>
        </p:txBody>
      </p:sp>
      <p:graphicFrame>
        <p:nvGraphicFramePr>
          <p:cNvPr id="9" name="Table 9">
            <a:extLst>
              <a:ext uri="{FF2B5EF4-FFF2-40B4-BE49-F238E27FC236}">
                <a16:creationId xmlns:a16="http://schemas.microsoft.com/office/drawing/2014/main" id="{AC807009-A82B-89D9-D6B3-9C7505E62AB8}"/>
              </a:ext>
            </a:extLst>
          </p:cNvPr>
          <p:cNvGraphicFramePr>
            <a:graphicFrameLocks noGrp="1"/>
          </p:cNvGraphicFramePr>
          <p:nvPr/>
        </p:nvGraphicFramePr>
        <p:xfrm>
          <a:off x="138957" y="1119831"/>
          <a:ext cx="9371704" cy="5563392"/>
        </p:xfrm>
        <a:graphic>
          <a:graphicData uri="http://schemas.openxmlformats.org/drawingml/2006/table">
            <a:tbl>
              <a:tblPr firstRow="1" bandRow="1">
                <a:tableStyleId>{5C22544A-7EE6-4342-B048-85BDC9FD1C3A}</a:tableStyleId>
              </a:tblPr>
              <a:tblGrid>
                <a:gridCol w="1721334">
                  <a:extLst>
                    <a:ext uri="{9D8B030D-6E8A-4147-A177-3AD203B41FA5}">
                      <a16:colId xmlns:a16="http://schemas.microsoft.com/office/drawing/2014/main" val="1136909777"/>
                    </a:ext>
                  </a:extLst>
                </a:gridCol>
                <a:gridCol w="3835340">
                  <a:extLst>
                    <a:ext uri="{9D8B030D-6E8A-4147-A177-3AD203B41FA5}">
                      <a16:colId xmlns:a16="http://schemas.microsoft.com/office/drawing/2014/main" val="2384820179"/>
                    </a:ext>
                  </a:extLst>
                </a:gridCol>
                <a:gridCol w="3815030">
                  <a:extLst>
                    <a:ext uri="{9D8B030D-6E8A-4147-A177-3AD203B41FA5}">
                      <a16:colId xmlns:a16="http://schemas.microsoft.com/office/drawing/2014/main" val="3861820149"/>
                    </a:ext>
                  </a:extLst>
                </a:gridCol>
              </a:tblGrid>
              <a:tr h="340982">
                <a:tc>
                  <a:txBody>
                    <a:bodyPr/>
                    <a:lstStyle/>
                    <a:p>
                      <a:endParaRPr lang="en-GB" sz="1400" dirty="0">
                        <a:effectLst/>
                      </a:endParaRPr>
                    </a:p>
                  </a:txBody>
                  <a:tcPr marL="38100" marR="38100" marT="38100" marB="38100" anchor="b"/>
                </a:tc>
                <a:tc>
                  <a:txBody>
                    <a:bodyPr/>
                    <a:lstStyle/>
                    <a:p>
                      <a:r>
                        <a:rPr lang="en-GB" sz="1400" b="1">
                          <a:effectLst/>
                        </a:rPr>
                        <a:t>Endogenous Niche Momentum</a:t>
                      </a:r>
                    </a:p>
                  </a:txBody>
                  <a:tcPr marL="38100" marR="38100" marT="38100" marB="38100" anchor="b"/>
                </a:tc>
                <a:tc>
                  <a:txBody>
                    <a:bodyPr/>
                    <a:lstStyle/>
                    <a:p>
                      <a:r>
                        <a:rPr lang="en-GB" sz="1400" b="1">
                          <a:effectLst/>
                        </a:rPr>
                        <a:t>Regime Tensions</a:t>
                      </a:r>
                    </a:p>
                  </a:txBody>
                  <a:tcPr marL="38100" marR="38100" marT="38100" marB="38100" anchor="b"/>
                </a:tc>
                <a:extLst>
                  <a:ext uri="{0D108BD9-81ED-4DB2-BD59-A6C34878D82A}">
                    <a16:rowId xmlns:a16="http://schemas.microsoft.com/office/drawing/2014/main" val="1054897224"/>
                  </a:ext>
                </a:extLst>
              </a:tr>
              <a:tr h="1094732">
                <a:tc>
                  <a:txBody>
                    <a:bodyPr/>
                    <a:lstStyle/>
                    <a:p>
                      <a:r>
                        <a:rPr lang="en-GB" sz="1400">
                          <a:effectLst/>
                        </a:rPr>
                        <a:t>Techno-economic</a:t>
                      </a:r>
                    </a:p>
                  </a:txBody>
                  <a:tcPr marL="38100" marR="38100" marT="38100" marB="38100"/>
                </a:tc>
                <a:tc>
                  <a:txBody>
                    <a:bodyPr/>
                    <a:lstStyle/>
                    <a:p>
                      <a:r>
                        <a:rPr lang="en-GB" sz="1400">
                          <a:effectLst/>
                        </a:rPr>
                        <a:t>price/performance improvements as a result of R&amp;D, learning by doing, scale economies, complementary technologies, and network externalities</a:t>
                      </a:r>
                    </a:p>
                  </a:txBody>
                  <a:tcPr marL="38100" marR="38100" marT="38100" marB="38100"/>
                </a:tc>
                <a:tc>
                  <a:txBody>
                    <a:bodyPr/>
                    <a:lstStyle/>
                    <a:p>
                      <a:r>
                        <a:rPr lang="en-GB" sz="1400">
                          <a:effectLst/>
                        </a:rPr>
                        <a:t>technical failures, disruption of infrastructures, accumulating negative externalities (e.g., CO</a:t>
                      </a:r>
                      <a:r>
                        <a:rPr lang="en-GB" sz="1400" baseline="-25000">
                          <a:effectLst/>
                        </a:rPr>
                        <a:t>2</a:t>
                      </a:r>
                      <a:r>
                        <a:rPr lang="en-GB" sz="1400">
                          <a:effectLst/>
                        </a:rPr>
                        <a:t> emissions)</a:t>
                      </a:r>
                    </a:p>
                  </a:txBody>
                  <a:tcPr marL="38100" marR="38100" marT="38100" marB="38100"/>
                </a:tc>
                <a:extLst>
                  <a:ext uri="{0D108BD9-81ED-4DB2-BD59-A6C34878D82A}">
                    <a16:rowId xmlns:a16="http://schemas.microsoft.com/office/drawing/2014/main" val="818005996"/>
                  </a:ext>
                </a:extLst>
              </a:tr>
              <a:tr h="1345982">
                <a:tc>
                  <a:txBody>
                    <a:bodyPr/>
                    <a:lstStyle/>
                    <a:p>
                      <a:r>
                        <a:rPr lang="en-GB" sz="1400">
                          <a:effectLst/>
                        </a:rPr>
                        <a:t>Business</a:t>
                      </a:r>
                    </a:p>
                  </a:txBody>
                  <a:tcPr marL="38100" marR="38100" marT="38100" marB="38100"/>
                </a:tc>
                <a:tc>
                  <a:txBody>
                    <a:bodyPr/>
                    <a:lstStyle/>
                    <a:p>
                      <a:r>
                        <a:rPr lang="en-GB" sz="1400" dirty="0">
                          <a:effectLst/>
                        </a:rPr>
                        <a:t>new entrants or incumbents from other sectors are more likely to drive radical innovation than traditional incumbents. Their success may lead to “innovation races” when other firms follow a first mover</a:t>
                      </a:r>
                    </a:p>
                  </a:txBody>
                  <a:tcPr marL="38100" marR="38100" marT="38100" marB="38100"/>
                </a:tc>
                <a:tc>
                  <a:txBody>
                    <a:bodyPr/>
                    <a:lstStyle/>
                    <a:p>
                      <a:r>
                        <a:rPr lang="en-GB" sz="1400" dirty="0">
                          <a:effectLst/>
                        </a:rPr>
                        <a:t>shrinking markets, economic difficulties in incumbent industries, loss of confidence in existing technologies and business models, reorientation toward alternatives</a:t>
                      </a:r>
                    </a:p>
                  </a:txBody>
                  <a:tcPr marL="38100" marR="38100" marT="38100" marB="38100"/>
                </a:tc>
                <a:extLst>
                  <a:ext uri="{0D108BD9-81ED-4DB2-BD59-A6C34878D82A}">
                    <a16:rowId xmlns:a16="http://schemas.microsoft.com/office/drawing/2014/main" val="373069424"/>
                  </a:ext>
                </a:extLst>
              </a:tr>
              <a:tr h="843482">
                <a:tc>
                  <a:txBody>
                    <a:bodyPr/>
                    <a:lstStyle/>
                    <a:p>
                      <a:r>
                        <a:rPr lang="en-GB" sz="1400">
                          <a:effectLst/>
                        </a:rPr>
                        <a:t>Social</a:t>
                      </a:r>
                    </a:p>
                  </a:txBody>
                  <a:tcPr marL="38100" marR="38100" marT="38100" marB="38100"/>
                </a:tc>
                <a:tc>
                  <a:txBody>
                    <a:bodyPr/>
                    <a:lstStyle/>
                    <a:p>
                      <a:r>
                        <a:rPr lang="en-GB" sz="1400">
                          <a:effectLst/>
                        </a:rPr>
                        <a:t>growing support coalitions and constituencies improve available skills, finance, and political clout</a:t>
                      </a:r>
                    </a:p>
                  </a:txBody>
                  <a:tcPr marL="38100" marR="38100" marT="38100" marB="38100"/>
                </a:tc>
                <a:tc>
                  <a:txBody>
                    <a:bodyPr/>
                    <a:lstStyle/>
                    <a:p>
                      <a:r>
                        <a:rPr lang="en-GB" sz="1400">
                          <a:effectLst/>
                        </a:rPr>
                        <a:t>disagreement and fracturing of social networks, defection of key social groups from the regime</a:t>
                      </a:r>
                    </a:p>
                  </a:txBody>
                  <a:tcPr marL="38100" marR="38100" marT="38100" marB="38100"/>
                </a:tc>
                <a:extLst>
                  <a:ext uri="{0D108BD9-81ED-4DB2-BD59-A6C34878D82A}">
                    <a16:rowId xmlns:a16="http://schemas.microsoft.com/office/drawing/2014/main" val="2143721913"/>
                  </a:ext>
                </a:extLst>
              </a:tr>
              <a:tr h="1094732">
                <a:tc>
                  <a:txBody>
                    <a:bodyPr/>
                    <a:lstStyle/>
                    <a:p>
                      <a:r>
                        <a:rPr lang="en-GB" sz="1400">
                          <a:effectLst/>
                        </a:rPr>
                        <a:t>Political</a:t>
                      </a:r>
                    </a:p>
                  </a:txBody>
                  <a:tcPr marL="38100" marR="38100" marT="38100" marB="38100"/>
                </a:tc>
                <a:tc>
                  <a:txBody>
                    <a:bodyPr/>
                    <a:lstStyle/>
                    <a:p>
                      <a:r>
                        <a:rPr lang="en-GB" sz="1400">
                          <a:effectLst/>
                        </a:rPr>
                        <a:t>advocacy coalitions lobby for policy changes that support the niche innovation such as subsidies and supportive regulations</a:t>
                      </a:r>
                    </a:p>
                  </a:txBody>
                  <a:tcPr marL="38100" marR="38100" marT="38100" marB="38100"/>
                </a:tc>
                <a:tc>
                  <a:txBody>
                    <a:bodyPr/>
                    <a:lstStyle/>
                    <a:p>
                      <a:r>
                        <a:rPr lang="en-GB" sz="1400">
                          <a:effectLst/>
                        </a:rPr>
                        <a:t>eroding political influence of incumbent industries, declining political support, removal of supportive policies, introduction of disruptive policies</a:t>
                      </a:r>
                    </a:p>
                  </a:txBody>
                  <a:tcPr marL="38100" marR="38100" marT="38100" marB="38100"/>
                </a:tc>
                <a:extLst>
                  <a:ext uri="{0D108BD9-81ED-4DB2-BD59-A6C34878D82A}">
                    <a16:rowId xmlns:a16="http://schemas.microsoft.com/office/drawing/2014/main" val="2107568424"/>
                  </a:ext>
                </a:extLst>
              </a:tr>
              <a:tr h="843482">
                <a:tc>
                  <a:txBody>
                    <a:bodyPr/>
                    <a:lstStyle/>
                    <a:p>
                      <a:r>
                        <a:rPr lang="en-GB" sz="1400" dirty="0">
                          <a:effectLst/>
                        </a:rPr>
                        <a:t>Cultural</a:t>
                      </a:r>
                    </a:p>
                  </a:txBody>
                  <a:tcPr marL="38100" marR="38100" marT="38100" marB="38100"/>
                </a:tc>
                <a:tc>
                  <a:txBody>
                    <a:bodyPr/>
                    <a:lstStyle/>
                    <a:p>
                      <a:r>
                        <a:rPr lang="en-GB" sz="1400" dirty="0">
                          <a:effectLst/>
                        </a:rPr>
                        <a:t>positive discourses and visions attract attention, create cultural enthusiasm, and increase socio-political legitimacy</a:t>
                      </a:r>
                    </a:p>
                  </a:txBody>
                  <a:tcPr marL="38100" marR="38100" marT="38100" marB="38100"/>
                </a:tc>
                <a:tc>
                  <a:txBody>
                    <a:bodyPr/>
                    <a:lstStyle/>
                    <a:p>
                      <a:r>
                        <a:rPr lang="en-GB" sz="1400" dirty="0">
                          <a:effectLst/>
                        </a:rPr>
                        <a:t>negative cultural discourses undermine the legitimacy of existing regimes (e.g., coal and climate change, diesel cars, and air quality)</a:t>
                      </a:r>
                    </a:p>
                  </a:txBody>
                  <a:tcPr marL="38100" marR="38100" marT="38100" marB="38100"/>
                </a:tc>
                <a:extLst>
                  <a:ext uri="{0D108BD9-81ED-4DB2-BD59-A6C34878D82A}">
                    <a16:rowId xmlns:a16="http://schemas.microsoft.com/office/drawing/2014/main" val="3098007026"/>
                  </a:ext>
                </a:extLst>
              </a:tr>
            </a:tbl>
          </a:graphicData>
        </a:graphic>
      </p:graphicFrame>
      <p:pic>
        <p:nvPicPr>
          <p:cNvPr id="3" name="Picture 2">
            <a:extLst>
              <a:ext uri="{FF2B5EF4-FFF2-40B4-BE49-F238E27FC236}">
                <a16:creationId xmlns:a16="http://schemas.microsoft.com/office/drawing/2014/main" id="{79E12C19-06BA-59BB-3303-94E89DFE4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8314" y="2706854"/>
            <a:ext cx="2746125" cy="20381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1D8802F-1C7C-CCCB-F421-1F3D07AF2DB8}"/>
              </a:ext>
            </a:extLst>
          </p:cNvPr>
          <p:cNvSpPr txBox="1"/>
          <p:nvPr/>
        </p:nvSpPr>
        <p:spPr>
          <a:xfrm>
            <a:off x="9833771" y="5359784"/>
            <a:ext cx="2115213" cy="1323439"/>
          </a:xfrm>
          <a:prstGeom prst="rect">
            <a:avLst/>
          </a:prstGeom>
          <a:noFill/>
        </p:spPr>
        <p:txBody>
          <a:bodyPr wrap="square">
            <a:spAutoFit/>
          </a:bodyPr>
          <a:lstStyle/>
          <a:p>
            <a:r>
              <a:rPr lang="en-GB" sz="1600" dirty="0">
                <a:latin typeface="Apercu Pro" panose="02000506040000020004"/>
                <a:cs typeface="Arial" panose="020B0604020202020204" pitchFamily="34" charset="0"/>
              </a:rPr>
              <a:t>Geels et al 2017 </a:t>
            </a:r>
          </a:p>
          <a:p>
            <a:r>
              <a:rPr lang="en-GB" sz="1600" dirty="0">
                <a:latin typeface="Apercu Pro" panose="02000506040000020004"/>
                <a:cs typeface="Arial" panose="020B0604020202020204" pitchFamily="34" charset="0"/>
                <a:hlinkClick r:id="rId4"/>
              </a:rPr>
              <a:t>The Socio-Technical Dynamics of Low-Carbon Transitions - ScienceDirect</a:t>
            </a:r>
            <a:endParaRPr lang="en-GB" sz="1600" dirty="0">
              <a:latin typeface="Apercu Pro" panose="02000506040000020004"/>
              <a:cs typeface="Arial" panose="020B0604020202020204" pitchFamily="34" charset="0"/>
            </a:endParaRPr>
          </a:p>
        </p:txBody>
      </p:sp>
    </p:spTree>
    <p:extLst>
      <p:ext uri="{BB962C8B-B14F-4D97-AF65-F5344CB8AC3E}">
        <p14:creationId xmlns:p14="http://schemas.microsoft.com/office/powerpoint/2010/main" val="1257330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3C2327-795F-1CF6-15D2-EA80C92A282B}"/>
              </a:ext>
            </a:extLst>
          </p:cNvPr>
          <p:cNvPicPr>
            <a:picLocks noChangeAspect="1"/>
          </p:cNvPicPr>
          <p:nvPr/>
        </p:nvPicPr>
        <p:blipFill rotWithShape="1">
          <a:blip r:embed="rId3"/>
          <a:srcRect l="19912" t="16800" r="24177" b="21601"/>
          <a:stretch/>
        </p:blipFill>
        <p:spPr>
          <a:xfrm>
            <a:off x="925618" y="125145"/>
            <a:ext cx="10640307" cy="6593992"/>
          </a:xfrm>
          <a:prstGeom prst="rect">
            <a:avLst/>
          </a:prstGeom>
        </p:spPr>
      </p:pic>
      <p:sp>
        <p:nvSpPr>
          <p:cNvPr id="5" name="Title 1">
            <a:extLst>
              <a:ext uri="{FF2B5EF4-FFF2-40B4-BE49-F238E27FC236}">
                <a16:creationId xmlns:a16="http://schemas.microsoft.com/office/drawing/2014/main" id="{1F588158-B6A0-D1EE-2F6B-3F5A24E1656B}"/>
              </a:ext>
            </a:extLst>
          </p:cNvPr>
          <p:cNvSpPr txBox="1">
            <a:spLocks/>
          </p:cNvSpPr>
          <p:nvPr/>
        </p:nvSpPr>
        <p:spPr bwMode="auto">
          <a:xfrm>
            <a:off x="2195212" y="323529"/>
            <a:ext cx="8496944" cy="809625"/>
          </a:xfrm>
          <a:prstGeom prst="rect">
            <a:avLst/>
          </a:prstGeom>
          <a:noFill/>
          <a:ln w="9525">
            <a:noFill/>
            <a:miter lim="800000"/>
            <a:headEnd/>
            <a:tailEnd/>
          </a:ln>
          <a:effectLst/>
        </p:spPr>
        <p:txBody>
          <a:bodyPr vert="horz" lIns="91440" tIns="45720" rIns="91440" bIns="45720" rtlCol="0" anchor="ctr">
            <a:noAutofit/>
          </a:bodyPr>
          <a:lstStyle>
            <a:lvl1pPr algn="ctr" defTabSz="606425" rtl="0" eaLnBrk="0" fontAlgn="base" hangingPunct="0">
              <a:spcBef>
                <a:spcPct val="0"/>
              </a:spcBef>
              <a:spcAft>
                <a:spcPct val="0"/>
              </a:spcAft>
              <a:defRPr sz="5800" kern="1200">
                <a:solidFill>
                  <a:schemeClr val="bg2"/>
                </a:solidFill>
                <a:latin typeface="+mj-lt"/>
                <a:ea typeface="ＭＳ Ｐゴシック" charset="0"/>
                <a:cs typeface="ＭＳ Ｐゴシック" charset="0"/>
              </a:defRPr>
            </a:lvl1pPr>
            <a:lvl2pPr algn="ctr" defTabSz="606425"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a:lstStyle>
          <a:p>
            <a:endParaRPr lang="en-GB" sz="2800" dirty="0">
              <a:solidFill>
                <a:srgbClr val="1C9DAC"/>
              </a:solidFill>
              <a:latin typeface="Georgia" panose="02040502050405020303" pitchFamily="18" charset="0"/>
            </a:endParaRPr>
          </a:p>
        </p:txBody>
      </p:sp>
      <p:sp>
        <p:nvSpPr>
          <p:cNvPr id="7" name="TextBox 6">
            <a:extLst>
              <a:ext uri="{FF2B5EF4-FFF2-40B4-BE49-F238E27FC236}">
                <a16:creationId xmlns:a16="http://schemas.microsoft.com/office/drawing/2014/main" id="{7A875B8F-3A95-EE38-2C2D-F372EBB32764}"/>
              </a:ext>
            </a:extLst>
          </p:cNvPr>
          <p:cNvSpPr txBox="1"/>
          <p:nvPr/>
        </p:nvSpPr>
        <p:spPr>
          <a:xfrm>
            <a:off x="1701114" y="6349805"/>
            <a:ext cx="10186257" cy="369332"/>
          </a:xfrm>
          <a:prstGeom prst="rect">
            <a:avLst/>
          </a:prstGeom>
          <a:noFill/>
        </p:spPr>
        <p:txBody>
          <a:bodyPr wrap="square">
            <a:spAutoFit/>
          </a:bodyPr>
          <a:lstStyle/>
          <a:p>
            <a:r>
              <a:rPr lang="en-GB" dirty="0">
                <a:hlinkClick r:id="rId4"/>
              </a:rPr>
              <a:t>Influencing Behaviours - Moving Beyond the Individual : A User Guide to the ISM Tool (www.gov.scot)</a:t>
            </a:r>
            <a:endParaRPr lang="en-GB" dirty="0"/>
          </a:p>
        </p:txBody>
      </p:sp>
    </p:spTree>
    <p:extLst>
      <p:ext uri="{BB962C8B-B14F-4D97-AF65-F5344CB8AC3E}">
        <p14:creationId xmlns:p14="http://schemas.microsoft.com/office/powerpoint/2010/main" val="2149650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4D53C-F27A-84AE-BF15-5B2277CFC6D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07BEC2E-BB26-693F-EE0F-C04DF2FFA217}"/>
              </a:ext>
            </a:extLst>
          </p:cNvPr>
          <p:cNvSpPr>
            <a:spLocks noGrp="1"/>
          </p:cNvSpPr>
          <p:nvPr>
            <p:ph idx="1"/>
          </p:nvPr>
        </p:nvSpPr>
        <p:spPr/>
        <p:txBody>
          <a:bodyPr/>
          <a:lstStyle/>
          <a:p>
            <a:endParaRPr lang="en-GB"/>
          </a:p>
        </p:txBody>
      </p:sp>
      <p:pic>
        <p:nvPicPr>
          <p:cNvPr id="1026" name="Picture 2" descr="Nuffield Intervention Ladder">
            <a:extLst>
              <a:ext uri="{FF2B5EF4-FFF2-40B4-BE49-F238E27FC236}">
                <a16:creationId xmlns:a16="http://schemas.microsoft.com/office/drawing/2014/main" id="{3609043D-D99E-4527-2158-F2E6AFF31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748" y="0"/>
            <a:ext cx="11618503" cy="65810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E1C0CE-F531-DA31-CB66-B66B8C9B1B24}"/>
              </a:ext>
            </a:extLst>
          </p:cNvPr>
          <p:cNvSpPr txBox="1"/>
          <p:nvPr/>
        </p:nvSpPr>
        <p:spPr>
          <a:xfrm>
            <a:off x="1335506" y="6463829"/>
            <a:ext cx="11466094" cy="369332"/>
          </a:xfrm>
          <a:prstGeom prst="rect">
            <a:avLst/>
          </a:prstGeom>
          <a:noFill/>
        </p:spPr>
        <p:txBody>
          <a:bodyPr wrap="square">
            <a:spAutoFit/>
          </a:bodyPr>
          <a:lstStyle/>
          <a:p>
            <a:r>
              <a:rPr lang="en-GB" b="1" i="0" dirty="0">
                <a:solidFill>
                  <a:srgbClr val="666666"/>
                </a:solidFill>
                <a:effectLst/>
                <a:latin typeface="Europa"/>
              </a:rPr>
              <a:t>Nuffield Council on Bioethics. Public health ethical issues. London: Nuffield Council on Bioethics. 2007</a:t>
            </a:r>
            <a:endParaRPr lang="en-GB" dirty="0"/>
          </a:p>
        </p:txBody>
      </p:sp>
    </p:spTree>
    <p:extLst>
      <p:ext uri="{BB962C8B-B14F-4D97-AF65-F5344CB8AC3E}">
        <p14:creationId xmlns:p14="http://schemas.microsoft.com/office/powerpoint/2010/main" val="3398037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2" descr="Image result for clipart woma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4" descr="Image result for clipart woma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TextBox 18"/>
          <p:cNvSpPr txBox="1"/>
          <p:nvPr/>
        </p:nvSpPr>
        <p:spPr>
          <a:xfrm>
            <a:off x="727868" y="5224788"/>
            <a:ext cx="4405047" cy="1745972"/>
          </a:xfrm>
          <a:prstGeom prst="rect">
            <a:avLst/>
          </a:prstGeom>
          <a:noFill/>
        </p:spPr>
        <p:txBody>
          <a:bodyPr wrap="square" rtlCol="0">
            <a:spAutoFit/>
          </a:bodyPr>
          <a:lstStyle/>
          <a:p>
            <a:r>
              <a:rPr lang="en-US" sz="1050" dirty="0"/>
              <a:t>Chatterton, T. and Wilson, C. (2014) </a:t>
            </a:r>
            <a:r>
              <a:rPr lang="en-US" sz="1050" u="sng" dirty="0">
                <a:hlinkClick r:id="rId3"/>
              </a:rPr>
              <a:t>The ‘Four Dimensions of Behaviour’ framework: A tool for </a:t>
            </a:r>
            <a:r>
              <a:rPr lang="en-US" sz="1050" u="sng" dirty="0" err="1">
                <a:hlinkClick r:id="rId3"/>
              </a:rPr>
              <a:t>characterising</a:t>
            </a:r>
            <a:r>
              <a:rPr lang="en-US" sz="1050" u="sng" dirty="0">
                <a:hlinkClick r:id="rId3"/>
              </a:rPr>
              <a:t> </a:t>
            </a:r>
            <a:r>
              <a:rPr lang="en-US" sz="1050" u="sng" dirty="0" err="1">
                <a:hlinkClick r:id="rId3"/>
              </a:rPr>
              <a:t>behaviours</a:t>
            </a:r>
            <a:r>
              <a:rPr lang="en-US" sz="1050" u="sng" dirty="0">
                <a:hlinkClick r:id="rId3"/>
              </a:rPr>
              <a:t> to help design better interventions </a:t>
            </a:r>
            <a:r>
              <a:rPr lang="en-US" sz="1050" dirty="0"/>
              <a:t>. </a:t>
            </a:r>
            <a:br>
              <a:rPr lang="en-US" sz="1050" dirty="0"/>
            </a:br>
            <a:r>
              <a:rPr lang="en-US" sz="1050" dirty="0"/>
              <a:t>Transportation Planning and Technology, 37 (1). pp. 38-61. ISSN 0308-1060</a:t>
            </a:r>
            <a:br>
              <a:rPr lang="en-US" sz="1050" dirty="0"/>
            </a:br>
            <a:r>
              <a:rPr lang="en-GB" sz="1050" dirty="0">
                <a:solidFill>
                  <a:srgbClr val="000000"/>
                </a:solidFill>
                <a:latin typeface="Apercu Pro" panose="02000506040000020004"/>
                <a:ea typeface="Times New Roman" panose="02020603050405020304" pitchFamily="18" charset="0"/>
                <a:cs typeface="Times New Roman" panose="02020603050405020304" pitchFamily="18" charset="0"/>
              </a:rPr>
              <a:t>Fogg-Rogers, L.; Hayes, E.; Vanherle, K.; P</a:t>
            </a:r>
            <a:r>
              <a:rPr lang="en-US" sz="1050" dirty="0">
                <a:solidFill>
                  <a:srgbClr val="000000"/>
                </a:solidFill>
                <a:latin typeface="Apercu Pro" panose="02000506040000020004"/>
                <a:ea typeface="Times New Roman" panose="02020603050405020304" pitchFamily="18" charset="0"/>
                <a:cs typeface="Times New Roman" panose="02020603050405020304" pitchFamily="18" charset="0"/>
              </a:rPr>
              <a:t>á</a:t>
            </a:r>
            <a:r>
              <a:rPr lang="en-GB" sz="1050" dirty="0">
                <a:solidFill>
                  <a:srgbClr val="000000"/>
                </a:solidFill>
                <a:latin typeface="Apercu Pro" panose="02000506040000020004"/>
                <a:ea typeface="Times New Roman" panose="02020603050405020304" pitchFamily="18" charset="0"/>
                <a:cs typeface="Times New Roman" panose="02020603050405020304" pitchFamily="18" charset="0"/>
              </a:rPr>
              <a:t>pics, P.I..; Chatterton, T.; Barnes, J.; Slingerland, S.; Boushel, C.; Laggan, S.; Longhurst, J.. </a:t>
            </a:r>
            <a:r>
              <a:rPr lang="en-GB" sz="1050" dirty="0">
                <a:hlinkClick r:id="rId4"/>
              </a:rPr>
              <a:t>Applying Social Learning to Climate Communications—Visualising ‘People Like Me’ in Air Pollution and Climate Change Data </a:t>
            </a:r>
            <a:r>
              <a:rPr lang="en-GB" sz="1050" i="1" dirty="0">
                <a:solidFill>
                  <a:srgbClr val="000000"/>
                </a:solidFill>
                <a:latin typeface="Apercu Pro" panose="02000506040000020004"/>
                <a:ea typeface="Times New Roman" panose="02020603050405020304" pitchFamily="18" charset="0"/>
                <a:cs typeface="Times New Roman" panose="02020603050405020304" pitchFamily="18" charset="0"/>
              </a:rPr>
              <a:t>Sustainability </a:t>
            </a:r>
            <a:r>
              <a:rPr lang="en-GB" sz="1050" b="1" dirty="0">
                <a:solidFill>
                  <a:srgbClr val="000000"/>
                </a:solidFill>
                <a:latin typeface="Apercu Pro" panose="02000506040000020004"/>
                <a:ea typeface="Times New Roman" panose="02020603050405020304" pitchFamily="18" charset="0"/>
                <a:cs typeface="Times New Roman" panose="02020603050405020304" pitchFamily="18" charset="0"/>
              </a:rPr>
              <a:t>2021</a:t>
            </a:r>
            <a:r>
              <a:rPr lang="en-GB" sz="1050" dirty="0">
                <a:solidFill>
                  <a:srgbClr val="000000"/>
                </a:solidFill>
                <a:latin typeface="Apercu Pro" panose="02000506040000020004"/>
                <a:ea typeface="Times New Roman" panose="02020603050405020304" pitchFamily="18" charset="0"/>
                <a:cs typeface="Times New Roman" panose="02020603050405020304" pitchFamily="18" charset="0"/>
              </a:rPr>
              <a:t>, </a:t>
            </a:r>
            <a:r>
              <a:rPr lang="en-GB" sz="1050" i="1" dirty="0">
                <a:solidFill>
                  <a:srgbClr val="000000"/>
                </a:solidFill>
                <a:latin typeface="Apercu Pro" panose="02000506040000020004"/>
                <a:ea typeface="Times New Roman" panose="02020603050405020304" pitchFamily="18" charset="0"/>
                <a:cs typeface="Times New Roman" panose="02020603050405020304" pitchFamily="18" charset="0"/>
              </a:rPr>
              <a:t>13</a:t>
            </a:r>
            <a:r>
              <a:rPr lang="en-GB" sz="1050" dirty="0">
                <a:solidFill>
                  <a:srgbClr val="000000"/>
                </a:solidFill>
                <a:latin typeface="Apercu Pro" panose="02000506040000020004"/>
                <a:ea typeface="Times New Roman" panose="02020603050405020304" pitchFamily="18" charset="0"/>
                <a:cs typeface="Times New Roman" panose="02020603050405020304" pitchFamily="18" charset="0"/>
              </a:rPr>
              <a:t>(6) 3406 </a:t>
            </a:r>
            <a:r>
              <a:rPr lang="en-US" sz="1050" i="1" dirty="0">
                <a:solidFill>
                  <a:srgbClr val="222222"/>
                </a:solidFill>
                <a:latin typeface="Apercu Pro" panose="02000506040000020004"/>
                <a:ea typeface="Times New Roman" panose="02020603050405020304" pitchFamily="18" charset="0"/>
                <a:cs typeface="Arial" panose="020B0604020202020204" pitchFamily="34" charset="0"/>
              </a:rPr>
              <a:t>doi.org/10.3390/su13063406</a:t>
            </a:r>
            <a:endParaRPr lang="en-GB" sz="1050" dirty="0">
              <a:solidFill>
                <a:srgbClr val="000000"/>
              </a:solidFill>
              <a:latin typeface="Apercu Pro" panose="02000506040000020004"/>
              <a:ea typeface="Times New Roman" panose="02020603050405020304" pitchFamily="18" charset="0"/>
              <a:cs typeface="Times New Roman" panose="02020603050405020304" pitchFamily="18" charset="0"/>
            </a:endParaRPr>
          </a:p>
          <a:p>
            <a:endParaRPr lang="en-GB" sz="1050" dirty="0"/>
          </a:p>
        </p:txBody>
      </p:sp>
      <p:pic>
        <p:nvPicPr>
          <p:cNvPr id="23" name="Picture 22" descr="A group of people with speech bubbles&#10;&#10;Description automatically generated">
            <a:extLst>
              <a:ext uri="{FF2B5EF4-FFF2-40B4-BE49-F238E27FC236}">
                <a16:creationId xmlns:a16="http://schemas.microsoft.com/office/drawing/2014/main" id="{ADCBA194-41BE-7E02-5F42-DFC113A401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732" y="1345739"/>
            <a:ext cx="4721480" cy="3439630"/>
          </a:xfrm>
          <a:prstGeom prst="rect">
            <a:avLst/>
          </a:prstGeom>
        </p:spPr>
      </p:pic>
      <p:pic>
        <p:nvPicPr>
          <p:cNvPr id="46" name="Picture 45">
            <a:extLst>
              <a:ext uri="{FF2B5EF4-FFF2-40B4-BE49-F238E27FC236}">
                <a16:creationId xmlns:a16="http://schemas.microsoft.com/office/drawing/2014/main" id="{28BEC347-31E0-04D6-4C19-D170EBA43F3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117624" y="2740064"/>
            <a:ext cx="1121731" cy="1377872"/>
          </a:xfrm>
          <a:prstGeom prst="rect">
            <a:avLst/>
          </a:prstGeom>
        </p:spPr>
      </p:pic>
      <p:sp>
        <p:nvSpPr>
          <p:cNvPr id="47" name="Title 1">
            <a:extLst>
              <a:ext uri="{FF2B5EF4-FFF2-40B4-BE49-F238E27FC236}">
                <a16:creationId xmlns:a16="http://schemas.microsoft.com/office/drawing/2014/main" id="{D9FB928B-96E7-AA0B-8F6F-1A5C9FA64D0F}"/>
              </a:ext>
            </a:extLst>
          </p:cNvPr>
          <p:cNvSpPr txBox="1">
            <a:spLocks/>
          </p:cNvSpPr>
          <p:nvPr/>
        </p:nvSpPr>
        <p:spPr>
          <a:xfrm>
            <a:off x="594732" y="-24485"/>
            <a:ext cx="115356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rgbClr val="009999"/>
                </a:solidFill>
                <a:latin typeface="Georgia" panose="02040502050405020303" pitchFamily="18" charset="0"/>
              </a:rPr>
              <a:t>Behaviour change usually focusses on individuals</a:t>
            </a:r>
          </a:p>
        </p:txBody>
      </p:sp>
      <p:sp>
        <p:nvSpPr>
          <p:cNvPr id="2" name="Oval 1">
            <a:extLst>
              <a:ext uri="{FF2B5EF4-FFF2-40B4-BE49-F238E27FC236}">
                <a16:creationId xmlns:a16="http://schemas.microsoft.com/office/drawing/2014/main" id="{C0E7B65C-A8DA-6CC8-D32E-4113E575044A}"/>
              </a:ext>
            </a:extLst>
          </p:cNvPr>
          <p:cNvSpPr/>
          <p:nvPr/>
        </p:nvSpPr>
        <p:spPr>
          <a:xfrm>
            <a:off x="9348895" y="1416082"/>
            <a:ext cx="1993899" cy="201291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3B0B2AB-D4F3-5D8E-E91D-990297D6381C}"/>
              </a:ext>
            </a:extLst>
          </p:cNvPr>
          <p:cNvSpPr/>
          <p:nvPr/>
        </p:nvSpPr>
        <p:spPr>
          <a:xfrm>
            <a:off x="5756503" y="1460090"/>
            <a:ext cx="1993899" cy="201291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D88922FA-EE40-31F4-1B04-4CF47480043A}"/>
              </a:ext>
            </a:extLst>
          </p:cNvPr>
          <p:cNvSpPr/>
          <p:nvPr/>
        </p:nvSpPr>
        <p:spPr>
          <a:xfrm>
            <a:off x="7551273" y="4391451"/>
            <a:ext cx="1993899" cy="201291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C367D03-46F6-C27B-889F-D1672197A6E6}"/>
              </a:ext>
            </a:extLst>
          </p:cNvPr>
          <p:cNvSpPr txBox="1"/>
          <p:nvPr/>
        </p:nvSpPr>
        <p:spPr>
          <a:xfrm>
            <a:off x="6176094" y="2099375"/>
            <a:ext cx="1294356" cy="646331"/>
          </a:xfrm>
          <a:prstGeom prst="rect">
            <a:avLst/>
          </a:prstGeom>
          <a:noFill/>
        </p:spPr>
        <p:txBody>
          <a:bodyPr wrap="square" rtlCol="0">
            <a:spAutoFit/>
          </a:bodyPr>
          <a:lstStyle/>
          <a:p>
            <a:r>
              <a:rPr lang="en-GB" dirty="0"/>
              <a:t>First Home Buyer</a:t>
            </a:r>
          </a:p>
        </p:txBody>
      </p:sp>
      <p:sp>
        <p:nvSpPr>
          <p:cNvPr id="8" name="TextBox 7">
            <a:extLst>
              <a:ext uri="{FF2B5EF4-FFF2-40B4-BE49-F238E27FC236}">
                <a16:creationId xmlns:a16="http://schemas.microsoft.com/office/drawing/2014/main" id="{3B1E6160-A57A-5D30-E8AD-9D33380EE24A}"/>
              </a:ext>
            </a:extLst>
          </p:cNvPr>
          <p:cNvSpPr txBox="1"/>
          <p:nvPr/>
        </p:nvSpPr>
        <p:spPr>
          <a:xfrm>
            <a:off x="9763977" y="2099375"/>
            <a:ext cx="1384187" cy="923330"/>
          </a:xfrm>
          <a:prstGeom prst="rect">
            <a:avLst/>
          </a:prstGeom>
          <a:noFill/>
        </p:spPr>
        <p:txBody>
          <a:bodyPr wrap="square" rtlCol="0">
            <a:spAutoFit/>
          </a:bodyPr>
          <a:lstStyle/>
          <a:p>
            <a:r>
              <a:rPr lang="en-GB" dirty="0"/>
              <a:t>Working Class background</a:t>
            </a:r>
          </a:p>
        </p:txBody>
      </p:sp>
      <p:sp>
        <p:nvSpPr>
          <p:cNvPr id="9" name="TextBox 8">
            <a:extLst>
              <a:ext uri="{FF2B5EF4-FFF2-40B4-BE49-F238E27FC236}">
                <a16:creationId xmlns:a16="http://schemas.microsoft.com/office/drawing/2014/main" id="{8F4CA207-E315-23FC-77D8-F8518EE253E3}"/>
              </a:ext>
            </a:extLst>
          </p:cNvPr>
          <p:cNvSpPr txBox="1"/>
          <p:nvPr/>
        </p:nvSpPr>
        <p:spPr>
          <a:xfrm>
            <a:off x="7898545" y="5080387"/>
            <a:ext cx="1340810" cy="646331"/>
          </a:xfrm>
          <a:prstGeom prst="rect">
            <a:avLst/>
          </a:prstGeom>
          <a:noFill/>
        </p:spPr>
        <p:txBody>
          <a:bodyPr wrap="square" rtlCol="0">
            <a:spAutoFit/>
          </a:bodyPr>
          <a:lstStyle/>
          <a:p>
            <a:r>
              <a:rPr lang="en-GB" dirty="0"/>
              <a:t>Centre-right politics</a:t>
            </a:r>
          </a:p>
        </p:txBody>
      </p:sp>
    </p:spTree>
    <p:extLst>
      <p:ext uri="{BB962C8B-B14F-4D97-AF65-F5344CB8AC3E}">
        <p14:creationId xmlns:p14="http://schemas.microsoft.com/office/powerpoint/2010/main" val="36950692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SLIDE_ID" val="{52D7DF7C-2C76-47BF-AB94-6E6DBD1FE4F4}"/>
  <p:tag name="GENSWF_ADVANCE_TIME" val="16.628"/>
  <p:tag name="ISPRING_SLIDE_ID_2" val="{AFD75394-FEE8-4F9A-A2A2-D21062036A1D}"/>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Know your audiences 1 of 3"/>
  <p:tag name="ISPRING_SLIDE_ID" val="{CCF7F8F4-6642-4112-ABBD-CC5CB6D6AE17}"/>
  <p:tag name="GENSWF_ADVANCE_TIME" val="11.587"/>
  <p:tag name="ISPRING_SLIDE_ID_2" val="{B84DE610-16E3-42F2-AB96-76421D18CAC2}"/>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Know your audiences 1 of 3"/>
  <p:tag name="ISPRING_SLIDE_ID" val="{CCF7F8F4-6642-4112-ABBD-CC5CB6D6AE17}"/>
  <p:tag name="GENSWF_ADVANCE_TIME" val="11.587"/>
  <p:tag name="ISPRING_SLIDE_ID_2" val="{B84DE610-16E3-42F2-AB96-76421D18CAC2}"/>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Know your audiences 1 of 3"/>
  <p:tag name="ISPRING_SLIDE_ID" val="{CCF7F8F4-6642-4112-ABBD-CC5CB6D6AE17}"/>
  <p:tag name="GENSWF_ADVANCE_TIME" val="11.587"/>
  <p:tag name="ISPRING_SLIDE_ID_2" val="{B84DE610-16E3-42F2-AB96-76421D18CAC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Know your audiences 1 of 3"/>
  <p:tag name="ISPRING_SLIDE_ID" val="{CCF7F8F4-6642-4112-ABBD-CC5CB6D6AE17}"/>
  <p:tag name="GENSWF_ADVANCE_TIME" val="11.587"/>
  <p:tag name="ISPRING_SLIDE_ID_2" val="{B84DE610-16E3-42F2-AB96-76421D18CAC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C5C69"/>
      </a:dk2>
      <a:lt2>
        <a:srgbClr val="C0C1CC"/>
      </a:lt2>
      <a:accent1>
        <a:srgbClr val="6BD4F2"/>
      </a:accent1>
      <a:accent2>
        <a:srgbClr val="ED749D"/>
      </a:accent2>
      <a:accent3>
        <a:srgbClr val="FFD900"/>
      </a:accent3>
      <a:accent4>
        <a:srgbClr val="79DECC"/>
      </a:accent4>
      <a:accent5>
        <a:srgbClr val="87B5C3"/>
      </a:accent5>
      <a:accent6>
        <a:srgbClr val="9AB3A7"/>
      </a:accent6>
      <a:hlink>
        <a:srgbClr val="0E7FA0"/>
      </a:hlink>
      <a:folHlink>
        <a:srgbClr val="EA9ED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IN MASTE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4527</Words>
  <Application>Microsoft Office PowerPoint</Application>
  <PresentationFormat>Widescreen</PresentationFormat>
  <Paragraphs>368</Paragraphs>
  <Slides>48</Slides>
  <Notes>40</Notes>
  <HiddenSlides>1</HiddenSlides>
  <MMClips>0</MMClips>
  <ScaleCrop>false</ScaleCrop>
  <HeadingPairs>
    <vt:vector size="4" baseType="variant">
      <vt:variant>
        <vt:lpstr>Theme</vt:lpstr>
      </vt:variant>
      <vt:variant>
        <vt:i4>3</vt:i4>
      </vt:variant>
      <vt:variant>
        <vt:lpstr>Slide Titles</vt:lpstr>
      </vt:variant>
      <vt:variant>
        <vt:i4>48</vt:i4>
      </vt:variant>
    </vt:vector>
  </HeadingPairs>
  <TitlesOfParts>
    <vt:vector size="51" baseType="lpstr">
      <vt:lpstr>Office Theme</vt:lpstr>
      <vt:lpstr>1_Office Theme</vt:lpstr>
      <vt:lpstr>MAIN MASTER</vt:lpstr>
      <vt:lpstr>Innovations in Retrofit:   Retrofit as a service </vt:lpstr>
      <vt:lpstr>Dr Laura Fogg-Rogers   University of West of England </vt:lpstr>
      <vt:lpstr>Community Engagement</vt:lpstr>
      <vt:lpstr>PowerPoint Presentation</vt:lpstr>
      <vt:lpstr>A just transition?</vt:lpstr>
      <vt:lpstr>Socio-technical transitions</vt:lpstr>
      <vt:lpstr>PowerPoint Presentation</vt:lpstr>
      <vt:lpstr>PowerPoint Presentation</vt:lpstr>
      <vt:lpstr>PowerPoint Presentation</vt:lpstr>
      <vt:lpstr>PowerPoint Presentation</vt:lpstr>
      <vt:lpstr>PowerPoint Presentation</vt:lpstr>
      <vt:lpstr>Social learning through communities</vt:lpstr>
      <vt:lpstr>PowerPoint Presentation</vt:lpstr>
      <vt:lpstr>Know your audiences</vt:lpstr>
      <vt:lpstr>Know your audiences</vt:lpstr>
      <vt:lpstr>Audience Agency – Audience Spectrum</vt:lpstr>
      <vt:lpstr>Global Warming’s Six Americas</vt:lpstr>
      <vt:lpstr>Plymouth Energy Community </vt:lpstr>
      <vt:lpstr>Britain Talks Climate</vt:lpstr>
      <vt:lpstr>Uniting Frames</vt:lpstr>
      <vt:lpstr>Mapping segmentations geographically</vt:lpstr>
      <vt:lpstr>PowerPoint Presentation</vt:lpstr>
      <vt:lpstr>Elliot Clark Centre of Sustainable Energy </vt:lpstr>
      <vt:lpstr>Seeing is believing Demonstrating the tangible benefits of retrofit</vt:lpstr>
      <vt:lpstr>Why do retrofit surveys matter?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Lisa Beaney  Testlands and Green Isle of Wight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vt:lpstr>
      <vt:lpstr>Contact us and sign up to our newsletter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King</dc:creator>
  <cp:lastModifiedBy>Jason King</cp:lastModifiedBy>
  <cp:revision>6</cp:revision>
  <dcterms:created xsi:type="dcterms:W3CDTF">2025-01-21T13:43:15Z</dcterms:created>
  <dcterms:modified xsi:type="dcterms:W3CDTF">2025-01-29T15:28:26Z</dcterms:modified>
</cp:coreProperties>
</file>