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76" r:id="rId3"/>
    <p:sldId id="277" r:id="rId4"/>
    <p:sldId id="278" r:id="rId5"/>
    <p:sldId id="280" r:id="rId6"/>
    <p:sldId id="282" r:id="rId7"/>
    <p:sldId id="288" r:id="rId8"/>
    <p:sldId id="289" r:id="rId9"/>
    <p:sldId id="287"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B5B5B5"/>
    <a:srgbClr val="C4C4C4"/>
    <a:srgbClr val="D4D4D4"/>
    <a:srgbClr val="E3E3E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107" autoAdjust="0"/>
  </p:normalViewPr>
  <p:slideViewPr>
    <p:cSldViewPr snapToGrid="0">
      <p:cViewPr varScale="1">
        <p:scale>
          <a:sx n="55" d="100"/>
          <a:sy n="55" d="100"/>
        </p:scale>
        <p:origin x="1742" y="4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5BCD0-9986-4409-B6D8-B6FF2C2EA32D}"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C522D-8C26-45B6-A80C-8745E168CB9E}" type="slidenum">
              <a:rPr lang="en-GB" smtClean="0"/>
              <a:t>‹#›</a:t>
            </a:fld>
            <a:endParaRPr lang="en-GB"/>
          </a:p>
        </p:txBody>
      </p:sp>
    </p:spTree>
    <p:extLst>
      <p:ext uri="{BB962C8B-B14F-4D97-AF65-F5344CB8AC3E}">
        <p14:creationId xmlns:p14="http://schemas.microsoft.com/office/powerpoint/2010/main" val="2404545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has been partly informed by content delivered for the LEAD Webinars on ‘Retrofit as a Service’ and ‘Retrofit, Engagement and Communication’, particularly presentations by Dr Laura Fogg-Roberts from the University of the West of England and by Plymouth Energy Community.</a:t>
            </a:r>
          </a:p>
          <a:p>
            <a:endParaRPr lang="en-GB" dirty="0"/>
          </a:p>
          <a:p>
            <a:r>
              <a:rPr lang="en-GB" b="1" dirty="0"/>
              <a:t>References</a:t>
            </a:r>
          </a:p>
          <a:p>
            <a:r>
              <a:rPr lang="en-GB" dirty="0"/>
              <a:t>https://www.swnetzerohub.org.uk/knowledge/events/webinars/innovations-in-domestic-retrofit-advice/</a:t>
            </a:r>
          </a:p>
        </p:txBody>
      </p:sp>
      <p:sp>
        <p:nvSpPr>
          <p:cNvPr id="4" name="Slide Number Placeholder 3"/>
          <p:cNvSpPr>
            <a:spLocks noGrp="1"/>
          </p:cNvSpPr>
          <p:nvPr>
            <p:ph type="sldNum" sz="quarter" idx="5"/>
          </p:nvPr>
        </p:nvSpPr>
        <p:spPr/>
        <p:txBody>
          <a:bodyPr/>
          <a:lstStyle/>
          <a:p>
            <a:fld id="{7A4C522D-8C26-45B6-A80C-8745E168CB9E}" type="slidenum">
              <a:rPr lang="en-GB" smtClean="0"/>
              <a:t>1</a:t>
            </a:fld>
            <a:endParaRPr lang="en-GB"/>
          </a:p>
        </p:txBody>
      </p:sp>
    </p:spTree>
    <p:extLst>
      <p:ext uri="{BB962C8B-B14F-4D97-AF65-F5344CB8AC3E}">
        <p14:creationId xmlns:p14="http://schemas.microsoft.com/office/powerpoint/2010/main" val="3553207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n-lt"/>
              </a:rPr>
              <a:t>Once you’ve identified your audience, designed your offer and created tailored messages, you need to get those messages to your target audience. Think about how you could do this – online advertising may work well for wealthier, time-pressed households, but offline audiences or those who are more cautious about scams may need face-to-face engagement. Meet your audience in places they already go – physically or online.</a:t>
            </a:r>
          </a:p>
          <a:p>
            <a:endParaRPr lang="en-GB" sz="1200" dirty="0">
              <a:latin typeface="+mn-lt"/>
            </a:endParaRPr>
          </a:p>
          <a:p>
            <a:r>
              <a:rPr lang="en-GB" sz="1200" dirty="0">
                <a:latin typeface="+mn-lt"/>
              </a:rPr>
              <a:t>People are more likely to consider retrofit at certain times in their life, or in the year – for example, people who are struggling with day-to-day living are unlikely to want energy advice in the summer. Giving time to receive advice also needs to be convenient – for example, it’s hard to engage parents while they are looking after young children.</a:t>
            </a:r>
          </a:p>
          <a:p>
            <a:endParaRPr lang="en-GB" sz="1200" dirty="0">
              <a:latin typeface="+mn-lt"/>
            </a:endParaRPr>
          </a:p>
          <a:p>
            <a:r>
              <a:rPr lang="en-GB" sz="1200" dirty="0">
                <a:latin typeface="+mn-lt"/>
              </a:rPr>
              <a:t>Trusted messengers are also very important, and these will vary between audiences. Local authority endorsement can help build trust; working with a local community group that already has personal relationships with your audience, or building a community champion network of people who can influence their peers, can help reach people who wouldn’t otherwise engage.</a:t>
            </a:r>
          </a:p>
          <a:p>
            <a:endParaRPr lang="en-GB" sz="1200" dirty="0">
              <a:latin typeface="+mn-lt"/>
            </a:endParaRPr>
          </a:p>
          <a:p>
            <a:r>
              <a:rPr lang="en-GB" sz="1200" b="1" dirty="0">
                <a:latin typeface="+mn-lt"/>
              </a:rPr>
              <a:t>Copyright info</a:t>
            </a:r>
          </a:p>
          <a:p>
            <a:r>
              <a:rPr lang="en-GB" sz="1200" b="0" dirty="0">
                <a:latin typeface="+mn-lt"/>
              </a:rPr>
              <a:t>Left photo: Bristol Energy Network 2024, </a:t>
            </a:r>
            <a:r>
              <a:rPr lang="en-GB" sz="1200" dirty="0">
                <a:latin typeface="+mn-lt"/>
              </a:rPr>
              <a:t>shared under CC BY-NC-ND 4.0: </a:t>
            </a:r>
            <a:r>
              <a:rPr lang="en-GB" sz="1200" b="0" i="0" u="none" strike="noStrike" dirty="0">
                <a:solidFill>
                  <a:srgbClr val="000000"/>
                </a:solidFill>
                <a:effectLst/>
                <a:latin typeface="+mn-lt"/>
              </a:rPr>
              <a:t>https://creativecommons.org/licenses/by-nc-nd/4.0/</a:t>
            </a:r>
            <a:endParaRPr lang="en-GB" sz="1200" b="0" dirty="0">
              <a:latin typeface="+mn-lt"/>
            </a:endParaRPr>
          </a:p>
          <a:p>
            <a:r>
              <a:rPr lang="en-GB" sz="1200" b="0" dirty="0">
                <a:latin typeface="+mn-lt"/>
              </a:rPr>
              <a:t>Right photo: Plymouth Community Energy 2024</a:t>
            </a:r>
            <a:r>
              <a:rPr lang="en-GB" sz="1200" dirty="0">
                <a:latin typeface="+mn-lt"/>
              </a:rPr>
              <a:t>, shared under CC BY-NC-ND 4.0: </a:t>
            </a:r>
            <a:r>
              <a:rPr lang="en-GB" sz="1200" b="0" i="0" u="none" strike="noStrike" dirty="0">
                <a:solidFill>
                  <a:srgbClr val="000000"/>
                </a:solidFill>
                <a:effectLst/>
                <a:latin typeface="+mn-lt"/>
              </a:rPr>
              <a:t>https://creativecommons.org/licenses/by-nc-nd/4.0/</a:t>
            </a:r>
            <a:endParaRPr lang="en-GB" sz="1200" dirty="0">
              <a:latin typeface="+mn-lt"/>
            </a:endParaRPr>
          </a:p>
        </p:txBody>
      </p:sp>
      <p:sp>
        <p:nvSpPr>
          <p:cNvPr id="4" name="Slide Number Placeholder 3"/>
          <p:cNvSpPr>
            <a:spLocks noGrp="1"/>
          </p:cNvSpPr>
          <p:nvPr>
            <p:ph type="sldNum" sz="quarter" idx="5"/>
          </p:nvPr>
        </p:nvSpPr>
        <p:spPr/>
        <p:txBody>
          <a:bodyPr/>
          <a:lstStyle/>
          <a:p>
            <a:fld id="{7A4C522D-8C26-45B6-A80C-8745E168CB9E}" type="slidenum">
              <a:rPr lang="en-GB" smtClean="0"/>
              <a:t>10</a:t>
            </a:fld>
            <a:endParaRPr lang="en-GB"/>
          </a:p>
        </p:txBody>
      </p:sp>
    </p:spTree>
    <p:extLst>
      <p:ext uri="{BB962C8B-B14F-4D97-AF65-F5344CB8AC3E}">
        <p14:creationId xmlns:p14="http://schemas.microsoft.com/office/powerpoint/2010/main" val="25279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F027D-E319-23D4-9982-B56076366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DDAAA-D196-E899-490B-8FAF4B0573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67E3E7-8F64-9AED-AC72-E606B650789E}"/>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800"/>
              </a:spcAft>
              <a:buClrTx/>
              <a:buSzTx/>
              <a:buFont typeface="Arial" panose="020B0604020202020204" pitchFamily="34" charset="0"/>
              <a:buChar char="•"/>
              <a:tabLst/>
              <a:defRPr/>
            </a:pPr>
            <a:r>
              <a:rPr lang="en-GB" dirty="0"/>
              <a:t>Audience segmentation is about splitting a larger audience into smaller groups with shared characteristics.</a:t>
            </a:r>
          </a:p>
          <a:p>
            <a:pPr marL="171450" marR="0" lvl="0" indent="-171450" algn="l" defTabSz="914400" rtl="0" eaLnBrk="1" fontAlgn="auto" latinLnBrk="0" hangingPunct="1">
              <a:lnSpc>
                <a:spcPct val="114000"/>
              </a:lnSpc>
              <a:spcBef>
                <a:spcPts val="0"/>
              </a:spcBef>
              <a:spcAft>
                <a:spcPts val="800"/>
              </a:spcAft>
              <a:buClrTx/>
              <a:buSzTx/>
              <a:buFont typeface="Arial" panose="020B0604020202020204" pitchFamily="34" charset="0"/>
              <a:buChar char="•"/>
              <a:tabLst/>
              <a:defRPr/>
            </a:pPr>
            <a:r>
              <a:rPr lang="en-GB" dirty="0"/>
              <a:t>You can then tailor your services and messages for these smaller groups, making your offer more appealing to them.</a:t>
            </a:r>
          </a:p>
          <a:p>
            <a:pPr marL="171450" marR="0" lvl="0" indent="-171450" algn="l" defTabSz="914400" rtl="0" eaLnBrk="1" fontAlgn="auto" latinLnBrk="0" hangingPunct="1">
              <a:lnSpc>
                <a:spcPct val="114000"/>
              </a:lnSpc>
              <a:spcBef>
                <a:spcPts val="0"/>
              </a:spcBef>
              <a:spcAft>
                <a:spcPts val="800"/>
              </a:spcAft>
              <a:buClrTx/>
              <a:buSzTx/>
              <a:buFont typeface="Arial" panose="020B0604020202020204" pitchFamily="34" charset="0"/>
              <a:buChar char="•"/>
              <a:tabLst/>
              <a:defRPr/>
            </a:pPr>
            <a:r>
              <a:rPr lang="en-GB" dirty="0"/>
              <a:t>Good segmentation considers both cultural and circumstances – making sure your message resonates with your audience, but also that your service meets their needs.</a:t>
            </a:r>
          </a:p>
          <a:p>
            <a:pPr marL="171450" marR="0" lvl="0" indent="-171450" algn="l" defTabSz="914400" rtl="0" eaLnBrk="1" fontAlgn="auto" latinLnBrk="0" hangingPunct="1">
              <a:lnSpc>
                <a:spcPct val="114000"/>
              </a:lnSpc>
              <a:spcBef>
                <a:spcPts val="0"/>
              </a:spcBef>
              <a:spcAft>
                <a:spcPts val="800"/>
              </a:spcAft>
              <a:buClrTx/>
              <a:buSzTx/>
              <a:buFont typeface="Arial" panose="020B0604020202020204" pitchFamily="34" charset="0"/>
              <a:buChar char="•"/>
              <a:tabLst/>
              <a:defRPr/>
            </a:pPr>
            <a:r>
              <a:rPr lang="en-GB" dirty="0"/>
              <a:t>Tailoring your message for audience segments can lead to better engagement, and ultimately to more people taking steps with retrofit.</a:t>
            </a:r>
          </a:p>
        </p:txBody>
      </p:sp>
      <p:sp>
        <p:nvSpPr>
          <p:cNvPr id="4" name="Slide Number Placeholder 3">
            <a:extLst>
              <a:ext uri="{FF2B5EF4-FFF2-40B4-BE49-F238E27FC236}">
                <a16:creationId xmlns:a16="http://schemas.microsoft.com/office/drawing/2014/main" id="{AC5B49F2-FFE3-A1A4-1B9D-9E800F5E1256}"/>
              </a:ext>
            </a:extLst>
          </p:cNvPr>
          <p:cNvSpPr>
            <a:spLocks noGrp="1"/>
          </p:cNvSpPr>
          <p:nvPr>
            <p:ph type="sldNum" sz="quarter" idx="5"/>
          </p:nvPr>
        </p:nvSpPr>
        <p:spPr/>
        <p:txBody>
          <a:bodyPr/>
          <a:lstStyle/>
          <a:p>
            <a:fld id="{7A4C522D-8C26-45B6-A80C-8745E168CB9E}" type="slidenum">
              <a:rPr lang="en-GB" smtClean="0"/>
              <a:t>2</a:t>
            </a:fld>
            <a:endParaRPr lang="en-GB"/>
          </a:p>
        </p:txBody>
      </p:sp>
    </p:spTree>
    <p:extLst>
      <p:ext uri="{BB962C8B-B14F-4D97-AF65-F5344CB8AC3E}">
        <p14:creationId xmlns:p14="http://schemas.microsoft.com/office/powerpoint/2010/main" val="284717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You may already have a defined audience because you work in a certain geographical area, or with people living in particular circumstances.</a:t>
            </a:r>
          </a:p>
          <a:p>
            <a:pPr marL="171450" indent="-171450">
              <a:buFont typeface="Arial" panose="020B0604020202020204" pitchFamily="34" charset="0"/>
              <a:buChar char="•"/>
            </a:pPr>
            <a:r>
              <a:rPr lang="en-GB" dirty="0"/>
              <a:t>If you know where your service will run, but don’t have a particular audience in mind, it’s important to find out who lives there, to identify groups with different characteristics, and then to either prioritise one of these groups or run multiple campaigns to appeal to different groups.</a:t>
            </a:r>
          </a:p>
          <a:p>
            <a:pPr marL="171450" indent="-171450">
              <a:buFont typeface="Arial" panose="020B0604020202020204" pitchFamily="34" charset="0"/>
              <a:buChar char="•"/>
            </a:pPr>
            <a:r>
              <a:rPr lang="en-GB" dirty="0"/>
              <a:t>Taking this approach will boost engagement with your project.</a:t>
            </a:r>
          </a:p>
        </p:txBody>
      </p:sp>
      <p:sp>
        <p:nvSpPr>
          <p:cNvPr id="4" name="Slide Number Placeholder 3"/>
          <p:cNvSpPr>
            <a:spLocks noGrp="1"/>
          </p:cNvSpPr>
          <p:nvPr>
            <p:ph type="sldNum" sz="quarter" idx="5"/>
          </p:nvPr>
        </p:nvSpPr>
        <p:spPr/>
        <p:txBody>
          <a:bodyPr/>
          <a:lstStyle/>
          <a:p>
            <a:fld id="{7A4C522D-8C26-45B6-A80C-8745E168CB9E}" type="slidenum">
              <a:rPr lang="en-GB" smtClean="0"/>
              <a:t>3</a:t>
            </a:fld>
            <a:endParaRPr lang="en-GB"/>
          </a:p>
        </p:txBody>
      </p:sp>
    </p:spTree>
    <p:extLst>
      <p:ext uri="{BB962C8B-B14F-4D97-AF65-F5344CB8AC3E}">
        <p14:creationId xmlns:p14="http://schemas.microsoft.com/office/powerpoint/2010/main" val="3687782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Even if you have good local knowledge, it can help to check your assumptions using local data.</a:t>
            </a:r>
          </a:p>
          <a:p>
            <a:pPr marL="171450" indent="-171450">
              <a:buFont typeface="Arial" panose="020B0604020202020204" pitchFamily="34" charset="0"/>
              <a:buChar char="•"/>
            </a:pPr>
            <a:r>
              <a:rPr lang="en-GB" dirty="0"/>
              <a:t>Experian Mosaic data is widely used as a basis for profiling local audiences in detail, for all sorts of purposes – but it does cost money.</a:t>
            </a:r>
          </a:p>
          <a:p>
            <a:pPr marL="171450" indent="-171450">
              <a:buFont typeface="Arial" panose="020B0604020202020204" pitchFamily="34" charset="0"/>
              <a:buChar char="•"/>
            </a:pPr>
            <a:r>
              <a:rPr lang="en-GB" dirty="0"/>
              <a:t>There are also fee-paying services available that can help. A couple of examples are Parity Pathways for local authorities, which combines housing stock and socio-economic data, or Britain Talks Climate mapping by the Centre for Sustainable Energy (CSE), applying Climate Outreach’s Britain Talks Climate insights to Mosaic data.</a:t>
            </a:r>
          </a:p>
          <a:p>
            <a:pPr marL="171450" indent="-171450">
              <a:buFont typeface="Arial" panose="020B0604020202020204" pitchFamily="34" charset="0"/>
              <a:buChar char="•"/>
            </a:pPr>
            <a:r>
              <a:rPr lang="en-GB" dirty="0"/>
              <a:t>The Office of National Statistics (ONS) offers a free mapping service for Census 2021 data, allowing you to choose a geographical area (down to Output Area level) and building a profile for this using a list of commonly-used options.</a:t>
            </a:r>
          </a:p>
          <a:p>
            <a:pPr marL="171450" indent="-171450">
              <a:buFont typeface="Arial" panose="020B0604020202020204" pitchFamily="34" charset="0"/>
              <a:buChar char="•"/>
            </a:pPr>
            <a:r>
              <a:rPr lang="en-GB" dirty="0"/>
              <a:t>Other Census data, as well as various other data, is available for free via ONS’s Nomis portal.</a:t>
            </a:r>
          </a:p>
          <a:p>
            <a:endParaRPr lang="en-GB" dirty="0"/>
          </a:p>
          <a:p>
            <a:r>
              <a:rPr lang="en-GB" b="1" dirty="0"/>
              <a:t>References</a:t>
            </a:r>
          </a:p>
          <a:p>
            <a:r>
              <a:rPr lang="en-GB" b="0" dirty="0"/>
              <a:t>Experian Mosaic data: https://www.experian.co.uk/business/platforms/mosaic/segmentation-groups/</a:t>
            </a:r>
          </a:p>
          <a:p>
            <a:r>
              <a:rPr lang="en-GB" b="0" dirty="0"/>
              <a:t>Parity Pathways: https://parityprojects.com/platform/pathways/</a:t>
            </a:r>
          </a:p>
          <a:p>
            <a:r>
              <a:rPr lang="en-GB" b="0" dirty="0"/>
              <a:t>Climate Outreach’s Britain Talks Climate: https://climateoutreach.org/britain-talks-climate/</a:t>
            </a:r>
          </a:p>
          <a:p>
            <a:r>
              <a:rPr lang="en-GB" b="0" dirty="0"/>
              <a:t>CSE maps based on Britain Talks Climate: https://www.cse.org.uk/data-innovation/targeted-climate-change-messaging/</a:t>
            </a:r>
          </a:p>
          <a:p>
            <a:r>
              <a:rPr lang="en-GB" b="0" dirty="0"/>
              <a:t>ONS local area mapping tool: https://www.ons.gov.uk/visualisations/customprofiles/draw/</a:t>
            </a:r>
          </a:p>
          <a:p>
            <a:r>
              <a:rPr lang="en-GB" b="0" dirty="0"/>
              <a:t>Nomis: https://www.nomisweb.co.uk/</a:t>
            </a:r>
          </a:p>
        </p:txBody>
      </p:sp>
      <p:sp>
        <p:nvSpPr>
          <p:cNvPr id="4" name="Slide Number Placeholder 3"/>
          <p:cNvSpPr>
            <a:spLocks noGrp="1"/>
          </p:cNvSpPr>
          <p:nvPr>
            <p:ph type="sldNum" sz="quarter" idx="5"/>
          </p:nvPr>
        </p:nvSpPr>
        <p:spPr/>
        <p:txBody>
          <a:bodyPr/>
          <a:lstStyle/>
          <a:p>
            <a:fld id="{7A4C522D-8C26-45B6-A80C-8745E168CB9E}" type="slidenum">
              <a:rPr lang="en-GB" smtClean="0"/>
              <a:t>4</a:t>
            </a:fld>
            <a:endParaRPr lang="en-GB"/>
          </a:p>
        </p:txBody>
      </p:sp>
    </p:spTree>
    <p:extLst>
      <p:ext uri="{BB962C8B-B14F-4D97-AF65-F5344CB8AC3E}">
        <p14:creationId xmlns:p14="http://schemas.microsoft.com/office/powerpoint/2010/main" val="279016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Your services need to meet the needs of your audience.</a:t>
            </a:r>
          </a:p>
          <a:p>
            <a:pPr marL="171450" indent="-171450">
              <a:buFont typeface="Arial" panose="020B0604020202020204" pitchFamily="34" charset="0"/>
              <a:buChar char="•"/>
            </a:pPr>
            <a:r>
              <a:rPr lang="en-GB" dirty="0"/>
              <a:t>Tenure is critical – renters have very limited options if their landlord is not onboard.</a:t>
            </a:r>
          </a:p>
          <a:p>
            <a:pPr marL="171450" indent="-171450">
              <a:buFont typeface="Arial" panose="020B0604020202020204" pitchFamily="34" charset="0"/>
              <a:buChar char="•"/>
            </a:pPr>
            <a:r>
              <a:rPr lang="en-GB" dirty="0"/>
              <a:t>If your audience is likely to be eligible for benefits-based retrofit grants such as ECO, they may need help accessing these.</a:t>
            </a:r>
          </a:p>
          <a:p>
            <a:pPr marL="171450" indent="-171450">
              <a:buFont typeface="Arial" panose="020B0604020202020204" pitchFamily="34" charset="0"/>
              <a:buChar char="•"/>
            </a:pPr>
            <a:r>
              <a:rPr lang="en-GB" dirty="0"/>
              <a:t>If your audience is self-funded, their disposable income level will influence the type of service they may want – from whole house retrofit assessments to behaviour change advice.</a:t>
            </a:r>
          </a:p>
          <a:p>
            <a:pPr marL="171450" indent="-171450">
              <a:buFont typeface="Arial" panose="020B0604020202020204" pitchFamily="34" charset="0"/>
              <a:buChar char="•"/>
            </a:pPr>
            <a:r>
              <a:rPr lang="en-GB" dirty="0"/>
              <a:t>It is easy to underestimate how many people are affected by barriers such as not having internet access, or low literacy. These people may need services with additional support.</a:t>
            </a:r>
          </a:p>
        </p:txBody>
      </p:sp>
      <p:sp>
        <p:nvSpPr>
          <p:cNvPr id="4" name="Slide Number Placeholder 3"/>
          <p:cNvSpPr>
            <a:spLocks noGrp="1"/>
          </p:cNvSpPr>
          <p:nvPr>
            <p:ph type="sldNum" sz="quarter" idx="5"/>
          </p:nvPr>
        </p:nvSpPr>
        <p:spPr/>
        <p:txBody>
          <a:bodyPr/>
          <a:lstStyle/>
          <a:p>
            <a:fld id="{7A4C522D-8C26-45B6-A80C-8745E168CB9E}" type="slidenum">
              <a:rPr lang="en-GB" smtClean="0"/>
              <a:t>5</a:t>
            </a:fld>
            <a:endParaRPr lang="en-GB"/>
          </a:p>
        </p:txBody>
      </p:sp>
    </p:spTree>
    <p:extLst>
      <p:ext uri="{BB962C8B-B14F-4D97-AF65-F5344CB8AC3E}">
        <p14:creationId xmlns:p14="http://schemas.microsoft.com/office/powerpoint/2010/main" val="186471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latin typeface="+mn-lt"/>
              </a:rPr>
              <a:t>When tailoring your message, think about what drives your audience.</a:t>
            </a:r>
          </a:p>
          <a:p>
            <a:pPr marL="171450" indent="-171450">
              <a:buFont typeface="Arial" panose="020B0604020202020204" pitchFamily="34" charset="0"/>
              <a:buChar char="•"/>
            </a:pPr>
            <a:r>
              <a:rPr lang="en-GB" dirty="0">
                <a:latin typeface="+mn-lt"/>
              </a:rPr>
              <a:t>Saving money on bills is important across nearly all audiences, including for people influenced by other factors.</a:t>
            </a:r>
          </a:p>
          <a:p>
            <a:pPr marL="171450" indent="-171450">
              <a:buFont typeface="Arial" panose="020B0604020202020204" pitchFamily="34" charset="0"/>
              <a:buChar char="•"/>
            </a:pPr>
            <a:r>
              <a:rPr lang="en-GB" dirty="0">
                <a:latin typeface="+mn-lt"/>
              </a:rPr>
              <a:t>Warmth and health are key motivators for people who are experiencing problems with cold homes and damp.</a:t>
            </a:r>
          </a:p>
          <a:p>
            <a:pPr marL="171450" indent="-171450">
              <a:buFont typeface="Arial" panose="020B0604020202020204" pitchFamily="34" charset="0"/>
              <a:buChar char="•"/>
            </a:pPr>
            <a:r>
              <a:rPr lang="en-GB" dirty="0">
                <a:latin typeface="+mn-lt"/>
              </a:rPr>
              <a:t>Those who are already comfortable in their homes may be motivated by using less energy for the environment.</a:t>
            </a:r>
          </a:p>
          <a:p>
            <a:pPr marL="171450" indent="-171450">
              <a:buFont typeface="Arial" panose="020B0604020202020204" pitchFamily="34" charset="0"/>
              <a:buChar char="•"/>
            </a:pPr>
            <a:r>
              <a:rPr lang="en-GB" dirty="0">
                <a:latin typeface="+mn-lt"/>
              </a:rPr>
              <a:t>Property value, such as through raising the EPC rating, is of most interest to landlords and people looking to sell their home in the near future.</a:t>
            </a:r>
          </a:p>
          <a:p>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mn-lt"/>
              </a:rPr>
              <a:t>Copyright info</a:t>
            </a:r>
          </a:p>
          <a:p>
            <a:r>
              <a:rPr lang="en-GB" b="0" dirty="0">
                <a:latin typeface="+mn-lt"/>
              </a:rPr>
              <a:t>Marketing example: Severn Wye 2024</a:t>
            </a:r>
            <a:r>
              <a:rPr lang="en-GB" sz="1200" dirty="0">
                <a:latin typeface="+mn-lt"/>
              </a:rPr>
              <a:t>, shared under CC BY-NC-ND 4.0: </a:t>
            </a:r>
            <a:r>
              <a:rPr lang="en-GB" b="0" i="0" u="none" strike="noStrike" dirty="0">
                <a:solidFill>
                  <a:srgbClr val="000000"/>
                </a:solidFill>
                <a:effectLst/>
                <a:latin typeface="+mn-lt"/>
              </a:rPr>
              <a:t>https://creativecommons.org/licenses/by-nc-nd/4.0/</a:t>
            </a:r>
            <a:endParaRPr lang="en-GB" b="0" dirty="0">
              <a:latin typeface="+mn-lt"/>
            </a:endParaRPr>
          </a:p>
        </p:txBody>
      </p:sp>
      <p:sp>
        <p:nvSpPr>
          <p:cNvPr id="4" name="Slide Number Placeholder 3"/>
          <p:cNvSpPr>
            <a:spLocks noGrp="1"/>
          </p:cNvSpPr>
          <p:nvPr>
            <p:ph type="sldNum" sz="quarter" idx="5"/>
          </p:nvPr>
        </p:nvSpPr>
        <p:spPr/>
        <p:txBody>
          <a:bodyPr/>
          <a:lstStyle/>
          <a:p>
            <a:fld id="{7A4C522D-8C26-45B6-A80C-8745E168CB9E}" type="slidenum">
              <a:rPr lang="en-GB" smtClean="0"/>
              <a:t>6</a:t>
            </a:fld>
            <a:endParaRPr lang="en-GB"/>
          </a:p>
        </p:txBody>
      </p:sp>
    </p:spTree>
    <p:extLst>
      <p:ext uri="{BB962C8B-B14F-4D97-AF65-F5344CB8AC3E}">
        <p14:creationId xmlns:p14="http://schemas.microsoft.com/office/powerpoint/2010/main" val="417949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There is existing research identifying different audiences that can help you with crafting your message and your choice of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 part of their LEAD project, Far South West Retrofit Consortium (led by Plymouth Energy Community) commissioned a market segmentation report and messaging toolkit for market segmentation in the South West, which identified three audiences likely to engage with retrofit at different life stages. The research report and toolkit are freely available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Britain Talks Climate is a well-regarded communications toolkit developed by Climate Outreach, which segments the British public based on their values and everyday concerns, and how this affects their attitudes towards climate change. The toolkit includes guidance on the best messages, language and messengers to influence each group. The toolkit is freely available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LEAD Market Segmentation Report: https://plymouthenergycommunity.com/about/news/understanding-retrofit-clients/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Climate Outreach’s Britain Talks Climate: https://climateoutreach.org/britain-talks-climate/</a:t>
            </a:r>
          </a:p>
        </p:txBody>
      </p:sp>
      <p:sp>
        <p:nvSpPr>
          <p:cNvPr id="4" name="Slide Number Placeholder 3"/>
          <p:cNvSpPr>
            <a:spLocks noGrp="1"/>
          </p:cNvSpPr>
          <p:nvPr>
            <p:ph type="sldNum" sz="quarter" idx="5"/>
          </p:nvPr>
        </p:nvSpPr>
        <p:spPr/>
        <p:txBody>
          <a:bodyPr/>
          <a:lstStyle/>
          <a:p>
            <a:fld id="{7A4C522D-8C26-45B6-A80C-8745E168CB9E}" type="slidenum">
              <a:rPr lang="en-GB" smtClean="0"/>
              <a:t>7</a:t>
            </a:fld>
            <a:endParaRPr lang="en-GB"/>
          </a:p>
        </p:txBody>
      </p:sp>
    </p:spTree>
    <p:extLst>
      <p:ext uri="{BB962C8B-B14F-4D97-AF65-F5344CB8AC3E}">
        <p14:creationId xmlns:p14="http://schemas.microsoft.com/office/powerpoint/2010/main" val="2140231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UK Green Buildings Council commissioned a report around whole-house retrofit, published in 2021. This report contains a wealth of advice when created messages for a range of audiences. The report is freely available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Audience Spectrum, created by The Audience Agency, is a free online tool based on cultural engagement, but can give insights helpful to reaching different groups. This is also freely available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UK Green Buildings Council: https://ukgbc.org/resources/consumer-insight-understanding-how-to-motivate-whole-house-retrofit/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Audience Agency’s Audience Spectrum: https://audiencespectrum.org/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7A4C522D-8C26-45B6-A80C-8745E168CB9E}" type="slidenum">
              <a:rPr lang="en-GB" smtClean="0"/>
              <a:t>8</a:t>
            </a:fld>
            <a:endParaRPr lang="en-GB"/>
          </a:p>
        </p:txBody>
      </p:sp>
    </p:spTree>
    <p:extLst>
      <p:ext uri="{BB962C8B-B14F-4D97-AF65-F5344CB8AC3E}">
        <p14:creationId xmlns:p14="http://schemas.microsoft.com/office/powerpoint/2010/main" val="273099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language you use is important. If your message doesn’t resonate with your audience, they will not engage – even if your service could really help them.</a:t>
            </a:r>
          </a:p>
          <a:p>
            <a:pPr marL="171450" indent="-171450">
              <a:buFont typeface="Arial" panose="020B0604020202020204" pitchFamily="34" charset="0"/>
              <a:buChar char="•"/>
            </a:pPr>
            <a:r>
              <a:rPr lang="en-GB" dirty="0"/>
              <a:t>Some of the tools mentioned in the previous slides give more advice on words and phrases to use – or to avoid – with different audiences.</a:t>
            </a:r>
          </a:p>
          <a:p>
            <a:pPr marL="171450" indent="-171450">
              <a:buFont typeface="Arial" panose="020B0604020202020204" pitchFamily="34" charset="0"/>
              <a:buChar char="•"/>
            </a:pPr>
            <a:r>
              <a:rPr lang="en-GB" dirty="0"/>
              <a:t>For example, lower income families may respond better to messages using language around warmth and lower bills, but landlords are more interested in investing in and futureproofing their property.</a:t>
            </a:r>
          </a:p>
        </p:txBody>
      </p:sp>
      <p:sp>
        <p:nvSpPr>
          <p:cNvPr id="4" name="Slide Number Placeholder 3"/>
          <p:cNvSpPr>
            <a:spLocks noGrp="1"/>
          </p:cNvSpPr>
          <p:nvPr>
            <p:ph type="sldNum" sz="quarter" idx="5"/>
          </p:nvPr>
        </p:nvSpPr>
        <p:spPr/>
        <p:txBody>
          <a:bodyPr/>
          <a:lstStyle/>
          <a:p>
            <a:fld id="{7A4C522D-8C26-45B6-A80C-8745E168CB9E}" type="slidenum">
              <a:rPr lang="en-GB" smtClean="0"/>
              <a:t>9</a:t>
            </a:fld>
            <a:endParaRPr lang="en-GB"/>
          </a:p>
        </p:txBody>
      </p:sp>
    </p:spTree>
    <p:extLst>
      <p:ext uri="{BB962C8B-B14F-4D97-AF65-F5344CB8AC3E}">
        <p14:creationId xmlns:p14="http://schemas.microsoft.com/office/powerpoint/2010/main" val="323779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ADEE-4BC5-CAF1-4453-971D76E0D1B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83B19D8-5C4F-3E49-AEFC-3D4A45D5F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5417023-C6AA-8EBB-E1B7-57EC0A8D38D8}"/>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5" name="Footer Placeholder 4">
            <a:extLst>
              <a:ext uri="{FF2B5EF4-FFF2-40B4-BE49-F238E27FC236}">
                <a16:creationId xmlns:a16="http://schemas.microsoft.com/office/drawing/2014/main" id="{4723790D-E808-2960-3975-1D14167AE7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E30B94-5174-E314-D1BD-5A4BBC435467}"/>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25747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8C91-1D7B-7B40-491A-AC8E7D0CD85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C0D741B-1FD8-4650-9996-BF0E209A219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8CAF03C-4BBC-95C7-C358-1F5FC03524E5}"/>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5" name="Footer Placeholder 4">
            <a:extLst>
              <a:ext uri="{FF2B5EF4-FFF2-40B4-BE49-F238E27FC236}">
                <a16:creationId xmlns:a16="http://schemas.microsoft.com/office/drawing/2014/main" id="{5DE98211-BC95-1EE9-2D89-C817FFD644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1D4A20-EC55-FCF7-6C1B-EF628C3F7A97}"/>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27496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42B5C5-F1CD-5460-BEB3-08CAC69D32D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421A70E-8D4F-E11C-5B60-3A0995A9A70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1C09B45-E113-03D1-4A14-C7DE868D576F}"/>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5" name="Footer Placeholder 4">
            <a:extLst>
              <a:ext uri="{FF2B5EF4-FFF2-40B4-BE49-F238E27FC236}">
                <a16:creationId xmlns:a16="http://schemas.microsoft.com/office/drawing/2014/main" id="{34CB8437-4648-1D68-D9C1-BC7CEC8ADF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F47D60-351F-9157-707E-212D2B6BD3D4}"/>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21276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668F-B439-F83E-32AC-7CDCC50595E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B641AA7-A867-8786-9305-E37DCB610F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A0BAC82-1285-DE20-0F10-C00B8BD72038}"/>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5" name="Footer Placeholder 4">
            <a:extLst>
              <a:ext uri="{FF2B5EF4-FFF2-40B4-BE49-F238E27FC236}">
                <a16:creationId xmlns:a16="http://schemas.microsoft.com/office/drawing/2014/main" id="{08780B67-7B7C-1028-2CA1-ABC9CAADF4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D7873D-4E3E-5AE3-5DD0-E487D15FA8C7}"/>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214101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F0C5-A9F4-AF85-7016-4D8EF7F7A51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7044F-C248-72BB-9F61-163F2E1CB9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4EEB1E9-8DF0-A588-06FA-A4EB700C84D9}"/>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5" name="Footer Placeholder 4">
            <a:extLst>
              <a:ext uri="{FF2B5EF4-FFF2-40B4-BE49-F238E27FC236}">
                <a16:creationId xmlns:a16="http://schemas.microsoft.com/office/drawing/2014/main" id="{A4438220-3215-D79A-3785-E8FB1A35F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F0432A-2A6A-07B8-0587-91AD6381A0A3}"/>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29847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7E63-BD48-8E25-89EE-28AFDEC2040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CA7C4DB-EDFF-07B9-1620-59D17F651FD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711002B-6EE6-F9D6-43A0-7027DFDA2A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3355497-2B18-CF81-2310-1FFE1E731F34}"/>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6" name="Footer Placeholder 5">
            <a:extLst>
              <a:ext uri="{FF2B5EF4-FFF2-40B4-BE49-F238E27FC236}">
                <a16:creationId xmlns:a16="http://schemas.microsoft.com/office/drawing/2014/main" id="{26BBE98A-9054-AFBF-73C9-B78F586058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8474CC-4979-92F3-2AFC-843DF0228217}"/>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323738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E5D8-541D-6025-A0C4-83F04CC5B43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71CDF9A-4DB8-D920-2781-E786AA5ADB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367CFEE-3D6D-1657-978E-34588C30AA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D8D3B91-279E-6D2C-4BAC-8A9A24863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82C248-4F81-8126-F918-FA03A5FEEF6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58206F4-A9B7-D292-FFBA-0A67F7C0CFA1}"/>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8" name="Footer Placeholder 7">
            <a:extLst>
              <a:ext uri="{FF2B5EF4-FFF2-40B4-BE49-F238E27FC236}">
                <a16:creationId xmlns:a16="http://schemas.microsoft.com/office/drawing/2014/main" id="{5CD0AEAE-2AB8-2BCE-45B6-F4E0D590CB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C324F6-964F-0960-2052-F070AD2B0125}"/>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182678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545B-3BA9-E2A8-4132-FEA4E3D336C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7002F9E-53AD-7084-0224-49180738D792}"/>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4" name="Footer Placeholder 3">
            <a:extLst>
              <a:ext uri="{FF2B5EF4-FFF2-40B4-BE49-F238E27FC236}">
                <a16:creationId xmlns:a16="http://schemas.microsoft.com/office/drawing/2014/main" id="{4D1262B1-0BCE-6272-C95E-9D60C2EA22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47C335-7C12-2087-D4F3-3ADA09E44C77}"/>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165260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5204B-4762-8070-99D5-BB38C8A202FC}"/>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3" name="Footer Placeholder 2">
            <a:extLst>
              <a:ext uri="{FF2B5EF4-FFF2-40B4-BE49-F238E27FC236}">
                <a16:creationId xmlns:a16="http://schemas.microsoft.com/office/drawing/2014/main" id="{907E3D46-1F09-3B5C-E9C3-63EE4660E2D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1EAD07-7148-CAB0-B2AA-8594654B7B22}"/>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4208949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F5D5-C0AF-F0A2-EB65-ED0D430FA6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C43DC6F-1482-275A-0F4A-F317B7B6D7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93B25B2-9E9C-15AE-F9BB-E5635C710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9EEAA1-663B-9316-6248-F2BE744327EB}"/>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6" name="Footer Placeholder 5">
            <a:extLst>
              <a:ext uri="{FF2B5EF4-FFF2-40B4-BE49-F238E27FC236}">
                <a16:creationId xmlns:a16="http://schemas.microsoft.com/office/drawing/2014/main" id="{8DD53A83-0084-3509-0F61-082500651D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773F43-CC12-9A61-617E-27FD5BA92646}"/>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414543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34C3-BC89-06AF-8724-7657338593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39C8182-97E7-9D24-8EB2-D893CDB85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DE351F-DE0B-B981-32A3-16307F416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15E284-E376-14FD-0657-1D60B015B6FD}"/>
              </a:ext>
            </a:extLst>
          </p:cNvPr>
          <p:cNvSpPr>
            <a:spLocks noGrp="1"/>
          </p:cNvSpPr>
          <p:nvPr>
            <p:ph type="dt" sz="half" idx="10"/>
          </p:nvPr>
        </p:nvSpPr>
        <p:spPr/>
        <p:txBody>
          <a:bodyPr/>
          <a:lstStyle/>
          <a:p>
            <a:fld id="{074462FF-8369-45EE-BCA4-7264662E36DD}" type="datetimeFigureOut">
              <a:rPr lang="en-GB" smtClean="0"/>
              <a:t>18/03/2025</a:t>
            </a:fld>
            <a:endParaRPr lang="en-GB"/>
          </a:p>
        </p:txBody>
      </p:sp>
      <p:sp>
        <p:nvSpPr>
          <p:cNvPr id="6" name="Footer Placeholder 5">
            <a:extLst>
              <a:ext uri="{FF2B5EF4-FFF2-40B4-BE49-F238E27FC236}">
                <a16:creationId xmlns:a16="http://schemas.microsoft.com/office/drawing/2014/main" id="{64304B41-4C41-1C67-5E10-B7810665DA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FA966A-3376-E8AC-56CE-E6856A3C8536}"/>
              </a:ext>
            </a:extLst>
          </p:cNvPr>
          <p:cNvSpPr>
            <a:spLocks noGrp="1"/>
          </p:cNvSpPr>
          <p:nvPr>
            <p:ph type="sldNum" sz="quarter" idx="12"/>
          </p:nvPr>
        </p:nvSpPr>
        <p:spPr/>
        <p:txBody>
          <a:bodyPr/>
          <a:lstStyle/>
          <a:p>
            <a:fld id="{AAC24D90-EA26-4592-9A84-F606F9790A93}" type="slidenum">
              <a:rPr lang="en-GB" smtClean="0"/>
              <a:t>‹#›</a:t>
            </a:fld>
            <a:endParaRPr lang="en-GB"/>
          </a:p>
        </p:txBody>
      </p:sp>
    </p:spTree>
    <p:extLst>
      <p:ext uri="{BB962C8B-B14F-4D97-AF65-F5344CB8AC3E}">
        <p14:creationId xmlns:p14="http://schemas.microsoft.com/office/powerpoint/2010/main" val="377087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9FEDCF-98DB-428C-BC31-F26D12517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A63C711-5546-E404-CCF1-9C4D9714BC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A345A98-5D46-3BAC-6966-B665FF427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462FF-8369-45EE-BCA4-7264662E36DD}" type="datetimeFigureOut">
              <a:rPr lang="en-GB" smtClean="0"/>
              <a:t>18/03/2025</a:t>
            </a:fld>
            <a:endParaRPr lang="en-GB"/>
          </a:p>
        </p:txBody>
      </p:sp>
      <p:sp>
        <p:nvSpPr>
          <p:cNvPr id="5" name="Footer Placeholder 4">
            <a:extLst>
              <a:ext uri="{FF2B5EF4-FFF2-40B4-BE49-F238E27FC236}">
                <a16:creationId xmlns:a16="http://schemas.microsoft.com/office/drawing/2014/main" id="{D5720F19-DE3E-21F2-8835-EC819A884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E6BD72-D008-0717-82F5-FDFA416D7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24D90-EA26-4592-9A84-F606F9790A93}" type="slidenum">
              <a:rPr lang="en-GB" smtClean="0"/>
              <a:t>‹#›</a:t>
            </a:fld>
            <a:endParaRPr lang="en-GB"/>
          </a:p>
        </p:txBody>
      </p:sp>
    </p:spTree>
    <p:extLst>
      <p:ext uri="{BB962C8B-B14F-4D97-AF65-F5344CB8AC3E}">
        <p14:creationId xmlns:p14="http://schemas.microsoft.com/office/powerpoint/2010/main" val="3154209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swnetzerohub.org.uk/" TargetMode="External"/><Relationship Id="rId5" Type="http://schemas.openxmlformats.org/officeDocument/2006/relationships/hyperlink" Target="https://www.nationalarchives.gov.uk/doc/open-government-licence/version/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creativecommons.org/licenses/by-nc-nd/4.0/" TargetMode="Externa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ons.gov.uk/visualisations/customprofiles/draw/"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cse.org.uk/data-innovation/targeted-climate-change-messaging/" TargetMode="External"/><Relationship Id="rId5" Type="http://schemas.openxmlformats.org/officeDocument/2006/relationships/hyperlink" Target="https://parityprojects.com/platform/pathways/" TargetMode="External"/><Relationship Id="rId4" Type="http://schemas.openxmlformats.org/officeDocument/2006/relationships/hyperlink" Target="https://www.experian.co.uk/business/platforms/mosaic/segmentation-group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creativecommons.org/licenses/by-nc-nd/4.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lymouthenergycommunity.com/about/news/understanding-retrofit-client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climateoutreach.org/britain-talks-climate/" TargetMode="Externa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ukgbc.org/resources/consumer-insight-understanding-how-to-motivate-whole-house-retrofit/" TargetMode="External"/><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audiencespectrum.or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F5DF40-52B5-3007-A9F0-CAEDF026BB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13187" y="230188"/>
            <a:ext cx="2534172" cy="1223909"/>
          </a:xfrm>
          <a:prstGeom prst="rect">
            <a:avLst/>
          </a:prstGeom>
        </p:spPr>
      </p:pic>
      <p:pic>
        <p:nvPicPr>
          <p:cNvPr id="11" name="Picture 10">
            <a:extLst>
              <a:ext uri="{FF2B5EF4-FFF2-40B4-BE49-F238E27FC236}">
                <a16:creationId xmlns:a16="http://schemas.microsoft.com/office/drawing/2014/main" id="{C6A3F1E8-1C7B-65CB-D028-B2BFEC8AFA2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6087979"/>
            <a:ext cx="12203184" cy="770021"/>
          </a:xfrm>
          <a:prstGeom prst="rect">
            <a:avLst/>
          </a:prstGeom>
        </p:spPr>
      </p:pic>
      <p:sp>
        <p:nvSpPr>
          <p:cNvPr id="12" name="Title 11">
            <a:extLst>
              <a:ext uri="{FF2B5EF4-FFF2-40B4-BE49-F238E27FC236}">
                <a16:creationId xmlns:a16="http://schemas.microsoft.com/office/drawing/2014/main" id="{4723A544-7A07-13C5-EC35-76747F0AD2B7}"/>
              </a:ext>
            </a:extLst>
          </p:cNvPr>
          <p:cNvSpPr>
            <a:spLocks noGrp="1"/>
          </p:cNvSpPr>
          <p:nvPr>
            <p:ph type="title"/>
          </p:nvPr>
        </p:nvSpPr>
        <p:spPr/>
        <p:txBody>
          <a:bodyPr>
            <a:normAutofit/>
          </a:bodyPr>
          <a:lstStyle/>
          <a:p>
            <a:pPr>
              <a:lnSpc>
                <a:spcPct val="100000"/>
              </a:lnSpc>
            </a:pPr>
            <a:r>
              <a:rPr lang="en-GB" sz="3600" dirty="0">
                <a:latin typeface="+mn-lt"/>
              </a:rPr>
              <a:t>White Label Presentation:</a:t>
            </a:r>
            <a:br>
              <a:rPr lang="en-GB" sz="3600" dirty="0">
                <a:latin typeface="+mn-lt"/>
              </a:rPr>
            </a:br>
            <a:r>
              <a:rPr lang="en-GB" sz="3600" b="1" dirty="0">
                <a:latin typeface="+mn-lt"/>
              </a:rPr>
              <a:t>Audience segmentation</a:t>
            </a:r>
          </a:p>
        </p:txBody>
      </p:sp>
      <p:sp>
        <p:nvSpPr>
          <p:cNvPr id="13" name="Content Placeholder 12">
            <a:extLst>
              <a:ext uri="{FF2B5EF4-FFF2-40B4-BE49-F238E27FC236}">
                <a16:creationId xmlns:a16="http://schemas.microsoft.com/office/drawing/2014/main" id="{B175A07C-1F10-F5B1-9D36-65696EA3E763}"/>
              </a:ext>
            </a:extLst>
          </p:cNvPr>
          <p:cNvSpPr>
            <a:spLocks noGrp="1"/>
          </p:cNvSpPr>
          <p:nvPr>
            <p:ph idx="1"/>
          </p:nvPr>
        </p:nvSpPr>
        <p:spPr/>
        <p:txBody>
          <a:bodyPr>
            <a:normAutofit/>
          </a:bodyPr>
          <a:lstStyle/>
          <a:p>
            <a:pPr>
              <a:lnSpc>
                <a:spcPct val="110000"/>
              </a:lnSpc>
            </a:pPr>
            <a:r>
              <a:rPr lang="en-GB" sz="2400" dirty="0"/>
              <a:t>This slide deck is available to use under </a:t>
            </a:r>
            <a:r>
              <a:rPr lang="en-GB" sz="2400" dirty="0">
                <a:hlinkClick r:id="rId5"/>
              </a:rPr>
              <a:t>Open Government Licence (OGL) v3.0</a:t>
            </a:r>
            <a:endParaRPr lang="en-GB" sz="2400" dirty="0"/>
          </a:p>
          <a:p>
            <a:pPr>
              <a:lnSpc>
                <a:spcPct val="110000"/>
              </a:lnSpc>
            </a:pPr>
            <a:r>
              <a:rPr lang="en-GB" sz="2400" dirty="0"/>
              <a:t>You can use or adapt the slides for your own presentations, including branding</a:t>
            </a:r>
          </a:p>
          <a:p>
            <a:pPr>
              <a:lnSpc>
                <a:spcPct val="110000"/>
              </a:lnSpc>
            </a:pPr>
            <a:r>
              <a:rPr lang="en-GB" sz="2400" dirty="0"/>
              <a:t>Images are not permitted for extraction and use in other formats</a:t>
            </a:r>
          </a:p>
          <a:p>
            <a:pPr>
              <a:lnSpc>
                <a:spcPct val="110000"/>
              </a:lnSpc>
            </a:pPr>
            <a:r>
              <a:rPr lang="en-GB" sz="2400" dirty="0"/>
              <a:t>Citations and credits within the slides must remain in place – this relates to the original copyright for content, e.g. images, and terms are provided in the notes</a:t>
            </a:r>
          </a:p>
          <a:p>
            <a:pPr>
              <a:lnSpc>
                <a:spcPct val="110000"/>
              </a:lnSpc>
            </a:pPr>
            <a:r>
              <a:rPr lang="en-GB" sz="2400" dirty="0"/>
              <a:t>Slide notes provide a suggested script or prompts to accompany presentations</a:t>
            </a:r>
          </a:p>
          <a:p>
            <a:pPr>
              <a:lnSpc>
                <a:spcPct val="110000"/>
              </a:lnSpc>
            </a:pPr>
            <a:r>
              <a:rPr lang="en-GB" sz="2400" dirty="0"/>
              <a:t>Please visit </a:t>
            </a:r>
            <a:r>
              <a:rPr lang="en-GB" sz="2400" dirty="0">
                <a:hlinkClick r:id="rId6"/>
              </a:rPr>
              <a:t>South West Net Zero Hub</a:t>
            </a:r>
            <a:r>
              <a:rPr lang="en-GB" sz="2400" dirty="0"/>
              <a:t> online for other LEAD Toolkit resources</a:t>
            </a:r>
          </a:p>
          <a:p>
            <a:pPr>
              <a:lnSpc>
                <a:spcPct val="110000"/>
              </a:lnSpc>
            </a:pPr>
            <a:endParaRPr lang="en-GB" sz="2400" dirty="0"/>
          </a:p>
        </p:txBody>
      </p:sp>
    </p:spTree>
    <p:extLst>
      <p:ext uri="{BB962C8B-B14F-4D97-AF65-F5344CB8AC3E}">
        <p14:creationId xmlns:p14="http://schemas.microsoft.com/office/powerpoint/2010/main" val="57270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4AA12-64F9-8801-01DB-7CCC59B13088}"/>
              </a:ext>
            </a:extLst>
          </p:cNvPr>
          <p:cNvSpPr>
            <a:spLocks noGrp="1"/>
          </p:cNvSpPr>
          <p:nvPr>
            <p:ph type="title"/>
          </p:nvPr>
        </p:nvSpPr>
        <p:spPr/>
        <p:txBody>
          <a:bodyPr/>
          <a:lstStyle/>
          <a:p>
            <a:pPr algn="ctr"/>
            <a:r>
              <a:rPr lang="en-GB" dirty="0"/>
              <a:t>Delivering your message</a:t>
            </a:r>
          </a:p>
        </p:txBody>
      </p:sp>
      <p:sp>
        <p:nvSpPr>
          <p:cNvPr id="3" name="Content Placeholder 2">
            <a:extLst>
              <a:ext uri="{FF2B5EF4-FFF2-40B4-BE49-F238E27FC236}">
                <a16:creationId xmlns:a16="http://schemas.microsoft.com/office/drawing/2014/main" id="{735BA7FF-18ED-E0E3-3B57-CA852AFBFF63}"/>
              </a:ext>
            </a:extLst>
          </p:cNvPr>
          <p:cNvSpPr>
            <a:spLocks noGrp="1"/>
          </p:cNvSpPr>
          <p:nvPr>
            <p:ph sz="half" idx="1"/>
          </p:nvPr>
        </p:nvSpPr>
        <p:spPr/>
        <p:txBody>
          <a:bodyPr>
            <a:normAutofit fontScale="85000" lnSpcReduction="20000"/>
          </a:bodyPr>
          <a:lstStyle/>
          <a:p>
            <a:pPr marL="0" indent="0">
              <a:buNone/>
            </a:pPr>
            <a:r>
              <a:rPr lang="en-GB" b="1" dirty="0"/>
              <a:t>How?</a:t>
            </a:r>
          </a:p>
          <a:p>
            <a:r>
              <a:rPr lang="en-GB" dirty="0"/>
              <a:t>Digital, face-to-face, outdoor adverts</a:t>
            </a:r>
          </a:p>
          <a:p>
            <a:pPr marL="0" indent="0">
              <a:buNone/>
            </a:pPr>
            <a:endParaRPr lang="en-GB" dirty="0"/>
          </a:p>
          <a:p>
            <a:pPr marL="0" indent="0">
              <a:buNone/>
            </a:pPr>
            <a:r>
              <a:rPr lang="en-GB" b="1" dirty="0"/>
              <a:t>Where?</a:t>
            </a:r>
          </a:p>
          <a:p>
            <a:r>
              <a:rPr lang="en-GB" dirty="0"/>
              <a:t>Places your audience already goes</a:t>
            </a:r>
          </a:p>
          <a:p>
            <a:endParaRPr lang="en-GB" dirty="0"/>
          </a:p>
          <a:p>
            <a:pPr marL="0" indent="0">
              <a:buNone/>
            </a:pPr>
            <a:r>
              <a:rPr lang="en-GB" b="1" dirty="0"/>
              <a:t>When?</a:t>
            </a:r>
          </a:p>
          <a:p>
            <a:r>
              <a:rPr lang="en-GB" dirty="0"/>
              <a:t>Trigger points, convenience</a:t>
            </a:r>
          </a:p>
          <a:p>
            <a:pPr marL="0" indent="0">
              <a:buNone/>
            </a:pPr>
            <a:endParaRPr lang="en-GB" dirty="0"/>
          </a:p>
          <a:p>
            <a:pPr marL="0" indent="0">
              <a:buNone/>
            </a:pPr>
            <a:r>
              <a:rPr lang="en-GB" b="1" dirty="0"/>
              <a:t>Who?</a:t>
            </a:r>
          </a:p>
          <a:p>
            <a:r>
              <a:rPr lang="en-GB" dirty="0"/>
              <a:t>Trusted messengers</a:t>
            </a:r>
          </a:p>
          <a:p>
            <a:pPr marL="0" indent="0">
              <a:buNone/>
            </a:pPr>
            <a:endParaRPr lang="en-GB" dirty="0"/>
          </a:p>
          <a:p>
            <a:endParaRPr lang="en-GB" dirty="0"/>
          </a:p>
        </p:txBody>
      </p:sp>
      <p:pic>
        <p:nvPicPr>
          <p:cNvPr id="9" name="Picture 8">
            <a:extLst>
              <a:ext uri="{FF2B5EF4-FFF2-40B4-BE49-F238E27FC236}">
                <a16:creationId xmlns:a16="http://schemas.microsoft.com/office/drawing/2014/main" id="{FF799E00-2DD8-1EE5-C86D-5E2C789677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427395" y="2641689"/>
            <a:ext cx="4352398" cy="2450400"/>
          </a:xfrm>
          <a:prstGeom prst="rect">
            <a:avLst/>
          </a:prstGeom>
        </p:spPr>
      </p:pic>
      <p:pic>
        <p:nvPicPr>
          <p:cNvPr id="11" name="Picture 10">
            <a:extLst>
              <a:ext uri="{FF2B5EF4-FFF2-40B4-BE49-F238E27FC236}">
                <a16:creationId xmlns:a16="http://schemas.microsoft.com/office/drawing/2014/main" id="{1C2DFA78-4172-2D74-89C1-2FB4F53FE8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5575" y="1690688"/>
            <a:ext cx="2448225" cy="4352400"/>
          </a:xfrm>
          <a:prstGeom prst="rect">
            <a:avLst/>
          </a:prstGeom>
        </p:spPr>
      </p:pic>
      <p:sp>
        <p:nvSpPr>
          <p:cNvPr id="12" name="TextBox 11">
            <a:extLst>
              <a:ext uri="{FF2B5EF4-FFF2-40B4-BE49-F238E27FC236}">
                <a16:creationId xmlns:a16="http://schemas.microsoft.com/office/drawing/2014/main" id="{C8D63FED-A3B8-63C8-BE18-B9FAEAFFF8A3}"/>
              </a:ext>
            </a:extLst>
          </p:cNvPr>
          <p:cNvSpPr txBox="1"/>
          <p:nvPr/>
        </p:nvSpPr>
        <p:spPr>
          <a:xfrm>
            <a:off x="6378394" y="6043088"/>
            <a:ext cx="4723504" cy="523220"/>
          </a:xfrm>
          <a:prstGeom prst="rect">
            <a:avLst/>
          </a:prstGeom>
          <a:noFill/>
        </p:spPr>
        <p:txBody>
          <a:bodyPr wrap="square" rtlCol="0">
            <a:spAutoFit/>
          </a:bodyPr>
          <a:lstStyle/>
          <a:p>
            <a:r>
              <a:rPr lang="en-GB" sz="1400" dirty="0">
                <a:latin typeface="+mj-lt"/>
              </a:rPr>
              <a:t>Image © Bristol Energy Network | Plymouth Energy Community, shared under </a:t>
            </a:r>
            <a:r>
              <a:rPr lang="en-GB" sz="1400" dirty="0">
                <a:latin typeface="+mj-lt"/>
                <a:hlinkClick r:id="rId5"/>
              </a:rPr>
              <a:t>CC BY-NC-ND 4.0</a:t>
            </a:r>
            <a:r>
              <a:rPr lang="en-GB" sz="1400" i="0" u="none" strike="noStrike" dirty="0">
                <a:solidFill>
                  <a:srgbClr val="000000"/>
                </a:solidFill>
                <a:effectLst/>
                <a:latin typeface="+mj-lt"/>
                <a:hlinkClick r:id="rId5"/>
              </a:rPr>
              <a:t> </a:t>
            </a:r>
            <a:endParaRPr lang="en-GB" sz="1400" dirty="0">
              <a:latin typeface="+mj-lt"/>
            </a:endParaRPr>
          </a:p>
        </p:txBody>
      </p:sp>
    </p:spTree>
    <p:extLst>
      <p:ext uri="{BB962C8B-B14F-4D97-AF65-F5344CB8AC3E}">
        <p14:creationId xmlns:p14="http://schemas.microsoft.com/office/powerpoint/2010/main" val="98210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C7ABF-1B76-F0B9-2AD2-AC30BC7EA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B98C37-740F-470C-E147-D48D2B3E5917}"/>
              </a:ext>
            </a:extLst>
          </p:cNvPr>
          <p:cNvSpPr>
            <a:spLocks noGrp="1"/>
          </p:cNvSpPr>
          <p:nvPr>
            <p:ph type="title"/>
          </p:nvPr>
        </p:nvSpPr>
        <p:spPr/>
        <p:txBody>
          <a:bodyPr/>
          <a:lstStyle/>
          <a:p>
            <a:pPr algn="ctr"/>
            <a:r>
              <a:rPr lang="en-GB" dirty="0"/>
              <a:t>What is audience segmentation?</a:t>
            </a:r>
          </a:p>
        </p:txBody>
      </p:sp>
      <p:sp>
        <p:nvSpPr>
          <p:cNvPr id="6" name="Content Placeholder 5">
            <a:extLst>
              <a:ext uri="{FF2B5EF4-FFF2-40B4-BE49-F238E27FC236}">
                <a16:creationId xmlns:a16="http://schemas.microsoft.com/office/drawing/2014/main" id="{5EA4FAB3-238E-E01E-9ABC-7F4770764EBD}"/>
              </a:ext>
            </a:extLst>
          </p:cNvPr>
          <p:cNvSpPr>
            <a:spLocks noGrp="1"/>
          </p:cNvSpPr>
          <p:nvPr>
            <p:ph sz="half" idx="1"/>
          </p:nvPr>
        </p:nvSpPr>
        <p:spPr>
          <a:xfrm>
            <a:off x="838199" y="1825625"/>
            <a:ext cx="5532121" cy="3996055"/>
          </a:xfrm>
        </p:spPr>
        <p:txBody>
          <a:bodyPr>
            <a:normAutofit fontScale="92500" lnSpcReduction="10000"/>
          </a:bodyPr>
          <a:lstStyle/>
          <a:p>
            <a:pPr marL="0" indent="0">
              <a:lnSpc>
                <a:spcPct val="120000"/>
              </a:lnSpc>
              <a:buNone/>
            </a:pPr>
            <a:r>
              <a:rPr lang="en-GB" dirty="0"/>
              <a:t>Large audience </a:t>
            </a:r>
            <a:r>
              <a:rPr lang="en-GB" dirty="0">
                <a:sym typeface="Wingdings" panose="05000000000000000000" pitchFamily="2" charset="2"/>
              </a:rPr>
              <a:t> smaller groups</a:t>
            </a:r>
          </a:p>
          <a:p>
            <a:pPr marL="0" indent="0">
              <a:lnSpc>
                <a:spcPct val="120000"/>
              </a:lnSpc>
              <a:buNone/>
            </a:pPr>
            <a:r>
              <a:rPr lang="en-GB" dirty="0"/>
              <a:t>Tailoring messages and services for these smaller groups</a:t>
            </a:r>
          </a:p>
          <a:p>
            <a:pPr>
              <a:lnSpc>
                <a:spcPct val="120000"/>
              </a:lnSpc>
            </a:pPr>
            <a:r>
              <a:rPr lang="en-GB" b="1" dirty="0"/>
              <a:t>Culture</a:t>
            </a:r>
            <a:r>
              <a:rPr lang="en-GB" dirty="0"/>
              <a:t> – values, interests</a:t>
            </a:r>
          </a:p>
          <a:p>
            <a:pPr>
              <a:lnSpc>
                <a:spcPct val="120000"/>
              </a:lnSpc>
            </a:pPr>
            <a:r>
              <a:rPr lang="en-GB" b="1" dirty="0"/>
              <a:t>Circumstances</a:t>
            </a:r>
            <a:r>
              <a:rPr lang="en-GB" dirty="0"/>
              <a:t> – income, tenure, household structure, housing type</a:t>
            </a:r>
          </a:p>
          <a:p>
            <a:pPr marL="0" indent="0">
              <a:lnSpc>
                <a:spcPct val="120000"/>
              </a:lnSpc>
              <a:spcBef>
                <a:spcPts val="2400"/>
              </a:spcBef>
              <a:buNone/>
            </a:pPr>
            <a:r>
              <a:rPr lang="en-GB" b="1" dirty="0"/>
              <a:t>Tailored message = better engagement</a:t>
            </a:r>
          </a:p>
        </p:txBody>
      </p:sp>
      <p:sp>
        <p:nvSpPr>
          <p:cNvPr id="5" name="Oval 4">
            <a:extLst>
              <a:ext uri="{FF2B5EF4-FFF2-40B4-BE49-F238E27FC236}">
                <a16:creationId xmlns:a16="http://schemas.microsoft.com/office/drawing/2014/main" id="{E5E1EBC4-05C3-98EF-0AFB-7C095821A170}"/>
              </a:ext>
            </a:extLst>
          </p:cNvPr>
          <p:cNvSpPr/>
          <p:nvPr/>
        </p:nvSpPr>
        <p:spPr>
          <a:xfrm>
            <a:off x="6454719" y="2570956"/>
            <a:ext cx="2590800" cy="2590800"/>
          </a:xfrm>
          <a:prstGeom prst="ellipse">
            <a:avLst/>
          </a:prstGeom>
          <a:solidFill>
            <a:srgbClr val="0070C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Oval 6">
            <a:extLst>
              <a:ext uri="{FF2B5EF4-FFF2-40B4-BE49-F238E27FC236}">
                <a16:creationId xmlns:a16="http://schemas.microsoft.com/office/drawing/2014/main" id="{E244869A-8706-C768-3367-7016AF98A977}"/>
              </a:ext>
            </a:extLst>
          </p:cNvPr>
          <p:cNvSpPr/>
          <p:nvPr/>
        </p:nvSpPr>
        <p:spPr>
          <a:xfrm>
            <a:off x="9913800" y="1690688"/>
            <a:ext cx="1440000" cy="1440000"/>
          </a:xfrm>
          <a:prstGeom prst="ellipse">
            <a:avLst/>
          </a:prstGeom>
          <a:solidFill>
            <a:schemeClr val="accent4"/>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a:extLst>
              <a:ext uri="{FF2B5EF4-FFF2-40B4-BE49-F238E27FC236}">
                <a16:creationId xmlns:a16="http://schemas.microsoft.com/office/drawing/2014/main" id="{EDADD277-2578-E316-19F0-46689BF24760}"/>
              </a:ext>
            </a:extLst>
          </p:cNvPr>
          <p:cNvSpPr/>
          <p:nvPr/>
        </p:nvSpPr>
        <p:spPr>
          <a:xfrm>
            <a:off x="9258207" y="3146355"/>
            <a:ext cx="1440000" cy="1440000"/>
          </a:xfrm>
          <a:prstGeom prst="ellipse">
            <a:avLst/>
          </a:prstGeom>
          <a:solidFill>
            <a:schemeClr val="accent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Oval 9">
            <a:extLst>
              <a:ext uri="{FF2B5EF4-FFF2-40B4-BE49-F238E27FC236}">
                <a16:creationId xmlns:a16="http://schemas.microsoft.com/office/drawing/2014/main" id="{B17289E5-DC84-CAD9-7F45-9F6C1B6125AF}"/>
              </a:ext>
            </a:extLst>
          </p:cNvPr>
          <p:cNvSpPr/>
          <p:nvPr/>
        </p:nvSpPr>
        <p:spPr>
          <a:xfrm>
            <a:off x="9913800" y="4602022"/>
            <a:ext cx="1440000" cy="1440000"/>
          </a:xfrm>
          <a:prstGeom prst="ellipse">
            <a:avLst/>
          </a:prstGeom>
          <a:solidFill>
            <a:schemeClr val="accent2"/>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12" name="Straight Arrow Connector 11">
            <a:extLst>
              <a:ext uri="{FF2B5EF4-FFF2-40B4-BE49-F238E27FC236}">
                <a16:creationId xmlns:a16="http://schemas.microsoft.com/office/drawing/2014/main" id="{352CF2FF-B0D5-F3B0-9BB3-9A79A90AB97E}"/>
              </a:ext>
            </a:extLst>
          </p:cNvPr>
          <p:cNvCxnSpPr>
            <a:cxnSpLocks/>
            <a:stCxn id="5" idx="7"/>
            <a:endCxn id="7" idx="2"/>
          </p:cNvCxnSpPr>
          <p:nvPr/>
        </p:nvCxnSpPr>
        <p:spPr>
          <a:xfrm flipV="1">
            <a:off x="8666105" y="2410688"/>
            <a:ext cx="1247695" cy="539682"/>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DF5016C2-76E5-DBE9-383E-C10B7B570F2D}"/>
              </a:ext>
            </a:extLst>
          </p:cNvPr>
          <p:cNvCxnSpPr>
            <a:cxnSpLocks/>
            <a:stCxn id="5" idx="6"/>
            <a:endCxn id="8" idx="2"/>
          </p:cNvCxnSpPr>
          <p:nvPr/>
        </p:nvCxnSpPr>
        <p:spPr>
          <a:xfrm flipV="1">
            <a:off x="9045519" y="3866355"/>
            <a:ext cx="212688" cy="1"/>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5E5523CC-A9B4-B658-108E-AFE5EF33A9EA}"/>
              </a:ext>
            </a:extLst>
          </p:cNvPr>
          <p:cNvCxnSpPr>
            <a:cxnSpLocks/>
            <a:stCxn id="5" idx="5"/>
            <a:endCxn id="10" idx="2"/>
          </p:cNvCxnSpPr>
          <p:nvPr/>
        </p:nvCxnSpPr>
        <p:spPr>
          <a:xfrm>
            <a:off x="8666105" y="4782342"/>
            <a:ext cx="1247695" cy="53968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pic>
        <p:nvPicPr>
          <p:cNvPr id="4" name="Graphic 3" descr="Users">
            <a:extLst>
              <a:ext uri="{FF2B5EF4-FFF2-40B4-BE49-F238E27FC236}">
                <a16:creationId xmlns:a16="http://schemas.microsoft.com/office/drawing/2014/main" id="{451AF5EA-3EEE-DA18-5343-C2185C36AC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0119" y="3056355"/>
            <a:ext cx="1620000" cy="1620000"/>
          </a:xfrm>
          <a:prstGeom prst="rect">
            <a:avLst/>
          </a:prstGeom>
        </p:spPr>
      </p:pic>
      <p:pic>
        <p:nvPicPr>
          <p:cNvPr id="22" name="Graphic 21" descr="Woman">
            <a:extLst>
              <a:ext uri="{FF2B5EF4-FFF2-40B4-BE49-F238E27FC236}">
                <a16:creationId xmlns:a16="http://schemas.microsoft.com/office/drawing/2014/main" id="{AF8A389F-B6AD-237F-6F50-E95D3071A5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79581" y="1953488"/>
            <a:ext cx="914400" cy="914400"/>
          </a:xfrm>
          <a:prstGeom prst="rect">
            <a:avLst/>
          </a:prstGeom>
        </p:spPr>
      </p:pic>
      <p:pic>
        <p:nvPicPr>
          <p:cNvPr id="24" name="Graphic 23" descr="Man with kid">
            <a:extLst>
              <a:ext uri="{FF2B5EF4-FFF2-40B4-BE49-F238E27FC236}">
                <a16:creationId xmlns:a16="http://schemas.microsoft.com/office/drawing/2014/main" id="{0054809A-92AA-9059-7FF7-9C5D4FAF51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30919" y="3366452"/>
            <a:ext cx="914400" cy="914400"/>
          </a:xfrm>
          <a:prstGeom prst="rect">
            <a:avLst/>
          </a:prstGeom>
        </p:spPr>
      </p:pic>
      <p:pic>
        <p:nvPicPr>
          <p:cNvPr id="26" name="Graphic 25" descr="Woman with cane">
            <a:extLst>
              <a:ext uri="{FF2B5EF4-FFF2-40B4-BE49-F238E27FC236}">
                <a16:creationId xmlns:a16="http://schemas.microsoft.com/office/drawing/2014/main" id="{295138A2-8959-98BF-666F-C6689F2A43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79581" y="4864822"/>
            <a:ext cx="914400" cy="914400"/>
          </a:xfrm>
          <a:prstGeom prst="rect">
            <a:avLst/>
          </a:prstGeom>
        </p:spPr>
      </p:pic>
    </p:spTree>
    <p:extLst>
      <p:ext uri="{BB962C8B-B14F-4D97-AF65-F5344CB8AC3E}">
        <p14:creationId xmlns:p14="http://schemas.microsoft.com/office/powerpoint/2010/main" val="127658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64D6-D666-0500-E919-56D7AD4BDF7E}"/>
              </a:ext>
            </a:extLst>
          </p:cNvPr>
          <p:cNvSpPr>
            <a:spLocks noGrp="1"/>
          </p:cNvSpPr>
          <p:nvPr>
            <p:ph type="title"/>
          </p:nvPr>
        </p:nvSpPr>
        <p:spPr/>
        <p:txBody>
          <a:bodyPr/>
          <a:lstStyle/>
          <a:p>
            <a:pPr algn="ctr"/>
            <a:r>
              <a:rPr lang="en-GB" dirty="0"/>
              <a:t>Defining your audience</a:t>
            </a:r>
          </a:p>
        </p:txBody>
      </p:sp>
      <p:sp>
        <p:nvSpPr>
          <p:cNvPr id="4" name="Content Placeholder 3">
            <a:extLst>
              <a:ext uri="{FF2B5EF4-FFF2-40B4-BE49-F238E27FC236}">
                <a16:creationId xmlns:a16="http://schemas.microsoft.com/office/drawing/2014/main" id="{5A65B5DF-0E76-B64E-A079-5B07B51EAA65}"/>
              </a:ext>
            </a:extLst>
          </p:cNvPr>
          <p:cNvSpPr>
            <a:spLocks noGrp="1"/>
          </p:cNvSpPr>
          <p:nvPr>
            <p:ph sz="half" idx="2"/>
          </p:nvPr>
        </p:nvSpPr>
        <p:spPr/>
        <p:txBody>
          <a:bodyPr/>
          <a:lstStyle/>
          <a:p>
            <a:pPr marL="0" indent="0">
              <a:lnSpc>
                <a:spcPct val="100000"/>
              </a:lnSpc>
              <a:buNone/>
            </a:pPr>
            <a:r>
              <a:rPr lang="en-GB" dirty="0"/>
              <a:t>If project is geographically based, with no audience defined:</a:t>
            </a:r>
          </a:p>
          <a:p>
            <a:pPr>
              <a:lnSpc>
                <a:spcPct val="100000"/>
              </a:lnSpc>
              <a:spcBef>
                <a:spcPts val="1800"/>
              </a:spcBef>
            </a:pPr>
            <a:r>
              <a:rPr lang="en-GB" b="1" dirty="0"/>
              <a:t>Understand who </a:t>
            </a:r>
            <a:r>
              <a:rPr lang="en-GB" dirty="0"/>
              <a:t>is in your area</a:t>
            </a:r>
          </a:p>
          <a:p>
            <a:pPr>
              <a:lnSpc>
                <a:spcPct val="100000"/>
              </a:lnSpc>
              <a:spcBef>
                <a:spcPts val="1800"/>
              </a:spcBef>
            </a:pPr>
            <a:r>
              <a:rPr lang="en-GB" b="1" dirty="0"/>
              <a:t>Split these </a:t>
            </a:r>
            <a:r>
              <a:rPr lang="en-GB" dirty="0"/>
              <a:t>into smaller groups</a:t>
            </a:r>
          </a:p>
          <a:p>
            <a:pPr>
              <a:lnSpc>
                <a:spcPct val="100000"/>
              </a:lnSpc>
              <a:spcBef>
                <a:spcPts val="1800"/>
              </a:spcBef>
            </a:pPr>
            <a:r>
              <a:rPr lang="en-GB" b="1" dirty="0"/>
              <a:t>Prioritise </a:t>
            </a:r>
            <a:r>
              <a:rPr lang="en-GB" dirty="0"/>
              <a:t>an audience, or run </a:t>
            </a:r>
            <a:r>
              <a:rPr lang="en-GB" b="1" dirty="0"/>
              <a:t>multiple campaigns</a:t>
            </a:r>
          </a:p>
          <a:p>
            <a:pPr>
              <a:lnSpc>
                <a:spcPct val="100000"/>
              </a:lnSpc>
            </a:pPr>
            <a:endParaRPr lang="en-GB" dirty="0"/>
          </a:p>
        </p:txBody>
      </p:sp>
      <p:sp>
        <p:nvSpPr>
          <p:cNvPr id="8" name="Content Placeholder 7">
            <a:extLst>
              <a:ext uri="{FF2B5EF4-FFF2-40B4-BE49-F238E27FC236}">
                <a16:creationId xmlns:a16="http://schemas.microsoft.com/office/drawing/2014/main" id="{AEAF547A-F18E-A9C5-3668-8C66B5CD3633}"/>
              </a:ext>
            </a:extLst>
          </p:cNvPr>
          <p:cNvSpPr>
            <a:spLocks noGrp="1"/>
          </p:cNvSpPr>
          <p:nvPr>
            <p:ph sz="half" idx="1"/>
          </p:nvPr>
        </p:nvSpPr>
        <p:spPr/>
        <p:txBody>
          <a:bodyPr/>
          <a:lstStyle/>
          <a:p>
            <a:pPr marL="0" indent="0">
              <a:buNone/>
            </a:pPr>
            <a:r>
              <a:rPr lang="en-GB" dirty="0"/>
              <a:t>Your project:</a:t>
            </a:r>
          </a:p>
          <a:p>
            <a:pPr marL="0" indent="0">
              <a:buNone/>
            </a:pPr>
            <a:endParaRPr lang="en-GB" dirty="0"/>
          </a:p>
          <a:p>
            <a:pPr marL="0" indent="0">
              <a:buNone/>
            </a:pPr>
            <a:r>
              <a:rPr lang="en-GB" dirty="0"/>
              <a:t>	Geographical constraints?</a:t>
            </a:r>
          </a:p>
          <a:p>
            <a:pPr marL="0" indent="0">
              <a:buNone/>
            </a:pPr>
            <a:r>
              <a:rPr lang="en-GB" dirty="0"/>
              <a:t>	</a:t>
            </a:r>
            <a:br>
              <a:rPr lang="en-GB" dirty="0"/>
            </a:br>
            <a:endParaRPr lang="en-GB" dirty="0"/>
          </a:p>
          <a:p>
            <a:pPr marL="0" indent="0">
              <a:buNone/>
            </a:pPr>
            <a:r>
              <a:rPr lang="en-GB" dirty="0"/>
              <a:t>	Existing target audience?</a:t>
            </a:r>
          </a:p>
        </p:txBody>
      </p:sp>
      <p:pic>
        <p:nvPicPr>
          <p:cNvPr id="11" name="Graphic 10" descr="Map with pin">
            <a:extLst>
              <a:ext uri="{FF2B5EF4-FFF2-40B4-BE49-F238E27FC236}">
                <a16:creationId xmlns:a16="http://schemas.microsoft.com/office/drawing/2014/main" id="{4C837E10-13B0-EADE-A56A-E3BFECFCA9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2549261"/>
            <a:ext cx="914400" cy="914400"/>
          </a:xfrm>
          <a:prstGeom prst="rect">
            <a:avLst/>
          </a:prstGeom>
        </p:spPr>
      </p:pic>
      <p:pic>
        <p:nvPicPr>
          <p:cNvPr id="13" name="Graphic 12" descr="Family with boy">
            <a:extLst>
              <a:ext uri="{FF2B5EF4-FFF2-40B4-BE49-F238E27FC236}">
                <a16:creationId xmlns:a16="http://schemas.microsoft.com/office/drawing/2014/main" id="{A7889367-B1F5-3965-CC65-E5F0598FAF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200" y="3886069"/>
            <a:ext cx="914400" cy="914400"/>
          </a:xfrm>
          <a:prstGeom prst="rect">
            <a:avLst/>
          </a:prstGeom>
        </p:spPr>
      </p:pic>
    </p:spTree>
    <p:extLst>
      <p:ext uri="{BB962C8B-B14F-4D97-AF65-F5344CB8AC3E}">
        <p14:creationId xmlns:p14="http://schemas.microsoft.com/office/powerpoint/2010/main" val="100613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FD6A74-0A97-A3CF-D34B-AA086FD471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67884" y="1827687"/>
            <a:ext cx="3812822" cy="3202625"/>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4C38F758-EC9B-C27D-4847-0B572DFBA260}"/>
              </a:ext>
            </a:extLst>
          </p:cNvPr>
          <p:cNvSpPr>
            <a:spLocks noGrp="1"/>
          </p:cNvSpPr>
          <p:nvPr>
            <p:ph type="title"/>
          </p:nvPr>
        </p:nvSpPr>
        <p:spPr/>
        <p:txBody>
          <a:bodyPr/>
          <a:lstStyle/>
          <a:p>
            <a:pPr algn="ctr"/>
            <a:r>
              <a:rPr lang="en-GB" dirty="0"/>
              <a:t>Finding out who lives here</a:t>
            </a:r>
          </a:p>
        </p:txBody>
      </p:sp>
      <p:sp>
        <p:nvSpPr>
          <p:cNvPr id="3" name="Content Placeholder 2">
            <a:extLst>
              <a:ext uri="{FF2B5EF4-FFF2-40B4-BE49-F238E27FC236}">
                <a16:creationId xmlns:a16="http://schemas.microsoft.com/office/drawing/2014/main" id="{A391712A-1162-7B9F-2563-2A023EE39BA1}"/>
              </a:ext>
            </a:extLst>
          </p:cNvPr>
          <p:cNvSpPr>
            <a:spLocks noGrp="1"/>
          </p:cNvSpPr>
          <p:nvPr>
            <p:ph sz="half" idx="1"/>
          </p:nvPr>
        </p:nvSpPr>
        <p:spPr>
          <a:xfrm>
            <a:off x="838198" y="1825625"/>
            <a:ext cx="8655757" cy="4667250"/>
          </a:xfrm>
          <a:ln>
            <a:noFill/>
          </a:ln>
        </p:spPr>
        <p:txBody>
          <a:bodyPr>
            <a:normAutofit fontScale="77500" lnSpcReduction="20000"/>
          </a:bodyPr>
          <a:lstStyle/>
          <a:p>
            <a:pPr marL="0" indent="0">
              <a:lnSpc>
                <a:spcPct val="130000"/>
              </a:lnSpc>
              <a:buNone/>
            </a:pPr>
            <a:r>
              <a:rPr lang="en-GB" b="1" dirty="0"/>
              <a:t>Local knowledge + data </a:t>
            </a:r>
            <a:r>
              <a:rPr lang="en-GB" dirty="0"/>
              <a:t>(check assumptions, fill gaps)</a:t>
            </a:r>
          </a:p>
          <a:p>
            <a:pPr marL="0" indent="0">
              <a:lnSpc>
                <a:spcPct val="130000"/>
              </a:lnSpc>
              <a:buNone/>
            </a:pPr>
            <a:r>
              <a:rPr lang="en-GB" dirty="0"/>
              <a:t>Dataset examples (others are available)</a:t>
            </a:r>
          </a:p>
          <a:p>
            <a:pPr lvl="1">
              <a:lnSpc>
                <a:spcPct val="130000"/>
              </a:lnSpc>
            </a:pPr>
            <a:r>
              <a:rPr lang="en-GB" dirty="0">
                <a:hlinkClick r:id="rId4"/>
              </a:rPr>
              <a:t>Experian Mosaic data</a:t>
            </a:r>
            <a:endParaRPr lang="en-GB" dirty="0"/>
          </a:p>
          <a:p>
            <a:pPr lvl="2">
              <a:lnSpc>
                <a:spcPct val="130000"/>
              </a:lnSpc>
            </a:pPr>
            <a:r>
              <a:rPr lang="en-GB" dirty="0"/>
              <a:t>Widely used, profiling at Output Area level</a:t>
            </a:r>
          </a:p>
          <a:p>
            <a:pPr lvl="2">
              <a:lnSpc>
                <a:spcPct val="130000"/>
              </a:lnSpc>
            </a:pPr>
            <a:r>
              <a:rPr lang="en-GB" dirty="0"/>
              <a:t>Fee required</a:t>
            </a:r>
          </a:p>
          <a:p>
            <a:pPr lvl="1">
              <a:lnSpc>
                <a:spcPct val="130000"/>
              </a:lnSpc>
            </a:pPr>
            <a:r>
              <a:rPr lang="en-GB" dirty="0"/>
              <a:t>Profiling data services with specific relevancy to retrofit</a:t>
            </a:r>
          </a:p>
          <a:p>
            <a:pPr lvl="2">
              <a:lnSpc>
                <a:spcPct val="130000"/>
              </a:lnSpc>
            </a:pPr>
            <a:r>
              <a:rPr lang="en-GB" dirty="0"/>
              <a:t>e.g. </a:t>
            </a:r>
            <a:r>
              <a:rPr lang="en-GB" dirty="0">
                <a:hlinkClick r:id="rId5"/>
              </a:rPr>
              <a:t>Parity Pathways</a:t>
            </a:r>
            <a:r>
              <a:rPr lang="en-GB" dirty="0"/>
              <a:t>, </a:t>
            </a:r>
            <a:r>
              <a:rPr lang="en-GB" dirty="0">
                <a:hlinkClick r:id="rId6"/>
              </a:rPr>
              <a:t>Britain Talks Climate Maps (CSE)</a:t>
            </a:r>
            <a:endParaRPr lang="en-GB" dirty="0"/>
          </a:p>
          <a:p>
            <a:pPr lvl="2">
              <a:lnSpc>
                <a:spcPct val="130000"/>
              </a:lnSpc>
            </a:pPr>
            <a:r>
              <a:rPr lang="en-GB" dirty="0"/>
              <a:t>Fee required</a:t>
            </a:r>
          </a:p>
          <a:p>
            <a:pPr lvl="1">
              <a:lnSpc>
                <a:spcPct val="130000"/>
              </a:lnSpc>
            </a:pPr>
            <a:r>
              <a:rPr lang="en-GB" dirty="0">
                <a:hlinkClick r:id="rId7"/>
              </a:rPr>
              <a:t>ONS local area mapping</a:t>
            </a:r>
            <a:endParaRPr lang="en-GB" dirty="0"/>
          </a:p>
          <a:p>
            <a:pPr lvl="2">
              <a:lnSpc>
                <a:spcPct val="130000"/>
              </a:lnSpc>
            </a:pPr>
            <a:r>
              <a:rPr lang="en-GB" dirty="0"/>
              <a:t>Free, based on Census 2021</a:t>
            </a:r>
          </a:p>
          <a:p>
            <a:pPr lvl="2">
              <a:lnSpc>
                <a:spcPct val="130000"/>
              </a:lnSpc>
            </a:pPr>
            <a:r>
              <a:rPr lang="en-GB" dirty="0"/>
              <a:t>Raw statistics, not profiles</a:t>
            </a:r>
          </a:p>
          <a:p>
            <a:pPr marL="0" indent="0">
              <a:lnSpc>
                <a:spcPct val="130000"/>
              </a:lnSpc>
              <a:buNone/>
            </a:pPr>
            <a:r>
              <a:rPr lang="en-GB" dirty="0"/>
              <a:t>… then use to target your </a:t>
            </a:r>
            <a:r>
              <a:rPr lang="en-GB" b="1" dirty="0"/>
              <a:t>services</a:t>
            </a:r>
            <a:r>
              <a:rPr lang="en-GB" dirty="0"/>
              <a:t>, </a:t>
            </a:r>
            <a:r>
              <a:rPr lang="en-GB" b="1" dirty="0"/>
              <a:t>messages</a:t>
            </a:r>
            <a:r>
              <a:rPr lang="en-GB" dirty="0"/>
              <a:t> and </a:t>
            </a:r>
            <a:r>
              <a:rPr lang="en-GB" b="1" dirty="0"/>
              <a:t>messaging channels</a:t>
            </a:r>
          </a:p>
        </p:txBody>
      </p:sp>
      <p:sp>
        <p:nvSpPr>
          <p:cNvPr id="17" name="TextBox 16">
            <a:extLst>
              <a:ext uri="{FF2B5EF4-FFF2-40B4-BE49-F238E27FC236}">
                <a16:creationId xmlns:a16="http://schemas.microsoft.com/office/drawing/2014/main" id="{B30836D3-78BD-606F-D2C6-2F052A8D8598}"/>
              </a:ext>
            </a:extLst>
          </p:cNvPr>
          <p:cNvSpPr txBox="1"/>
          <p:nvPr/>
        </p:nvSpPr>
        <p:spPr>
          <a:xfrm>
            <a:off x="7666284" y="5165249"/>
            <a:ext cx="2492029" cy="307777"/>
          </a:xfrm>
          <a:prstGeom prst="rect">
            <a:avLst/>
          </a:prstGeom>
          <a:noFill/>
        </p:spPr>
        <p:txBody>
          <a:bodyPr wrap="none" rtlCol="0">
            <a:spAutoFit/>
          </a:bodyPr>
          <a:lstStyle/>
          <a:p>
            <a:r>
              <a:rPr lang="en-GB" sz="1400" dirty="0">
                <a:hlinkClick r:id="rId7"/>
              </a:rPr>
              <a:t>ONS Build a custom area profile</a:t>
            </a:r>
            <a:endParaRPr lang="en-GB" sz="1400" dirty="0"/>
          </a:p>
        </p:txBody>
      </p:sp>
    </p:spTree>
    <p:extLst>
      <p:ext uri="{BB962C8B-B14F-4D97-AF65-F5344CB8AC3E}">
        <p14:creationId xmlns:p14="http://schemas.microsoft.com/office/powerpoint/2010/main" val="349272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5AEE-6870-9A99-9047-52C55B48BF68}"/>
              </a:ext>
            </a:extLst>
          </p:cNvPr>
          <p:cNvSpPr>
            <a:spLocks noGrp="1"/>
          </p:cNvSpPr>
          <p:nvPr>
            <p:ph type="title"/>
          </p:nvPr>
        </p:nvSpPr>
        <p:spPr/>
        <p:txBody>
          <a:bodyPr/>
          <a:lstStyle/>
          <a:p>
            <a:pPr algn="ctr"/>
            <a:r>
              <a:rPr lang="en-GB" dirty="0"/>
              <a:t>Designing and targeting services</a:t>
            </a:r>
          </a:p>
        </p:txBody>
      </p:sp>
      <p:sp>
        <p:nvSpPr>
          <p:cNvPr id="4" name="Content Placeholder 3">
            <a:extLst>
              <a:ext uri="{FF2B5EF4-FFF2-40B4-BE49-F238E27FC236}">
                <a16:creationId xmlns:a16="http://schemas.microsoft.com/office/drawing/2014/main" id="{D3A77CF8-CABA-A595-66B9-7EBA8D17D5E4}"/>
              </a:ext>
            </a:extLst>
          </p:cNvPr>
          <p:cNvSpPr>
            <a:spLocks noGrp="1"/>
          </p:cNvSpPr>
          <p:nvPr>
            <p:ph sz="half" idx="2"/>
          </p:nvPr>
        </p:nvSpPr>
        <p:spPr/>
        <p:txBody>
          <a:bodyPr>
            <a:normAutofit/>
          </a:bodyPr>
          <a:lstStyle/>
          <a:p>
            <a:pPr marL="0" indent="0">
              <a:buNone/>
            </a:pPr>
            <a:r>
              <a:rPr lang="en-GB" dirty="0"/>
              <a:t>Key considerations:</a:t>
            </a:r>
          </a:p>
          <a:p>
            <a:r>
              <a:rPr lang="en-GB" b="1" dirty="0"/>
              <a:t>Tenure</a:t>
            </a:r>
          </a:p>
          <a:p>
            <a:r>
              <a:rPr lang="en-GB" b="1" dirty="0"/>
              <a:t>Grant eligibility</a:t>
            </a:r>
          </a:p>
          <a:p>
            <a:r>
              <a:rPr lang="en-GB" b="1" dirty="0"/>
              <a:t>Disposable income</a:t>
            </a:r>
          </a:p>
          <a:p>
            <a:endParaRPr lang="en-GB" dirty="0"/>
          </a:p>
          <a:p>
            <a:pPr marL="0" indent="0">
              <a:buNone/>
            </a:pPr>
            <a:r>
              <a:rPr lang="en-GB" dirty="0"/>
              <a:t>Access:</a:t>
            </a:r>
          </a:p>
          <a:p>
            <a:r>
              <a:rPr lang="en-GB" dirty="0"/>
              <a:t>Digital inclusion</a:t>
            </a:r>
          </a:p>
          <a:p>
            <a:r>
              <a:rPr lang="en-GB" dirty="0"/>
              <a:t>Literacy or English language skills</a:t>
            </a:r>
          </a:p>
        </p:txBody>
      </p:sp>
      <p:pic>
        <p:nvPicPr>
          <p:cNvPr id="8" name="Content Placeholder 7" descr="Thought bubble">
            <a:extLst>
              <a:ext uri="{FF2B5EF4-FFF2-40B4-BE49-F238E27FC236}">
                <a16:creationId xmlns:a16="http://schemas.microsoft.com/office/drawing/2014/main" id="{7BEA08F7-430A-7033-0CEA-1EC5DA844CB7}"/>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1447800" y="1690688"/>
            <a:ext cx="4196080" cy="4196080"/>
          </a:xfrm>
        </p:spPr>
      </p:pic>
    </p:spTree>
    <p:extLst>
      <p:ext uri="{BB962C8B-B14F-4D97-AF65-F5344CB8AC3E}">
        <p14:creationId xmlns:p14="http://schemas.microsoft.com/office/powerpoint/2010/main" val="3661537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BC44-F029-F4FB-AEA8-7036F2DE25B1}"/>
              </a:ext>
            </a:extLst>
          </p:cNvPr>
          <p:cNvSpPr>
            <a:spLocks noGrp="1"/>
          </p:cNvSpPr>
          <p:nvPr>
            <p:ph type="title"/>
          </p:nvPr>
        </p:nvSpPr>
        <p:spPr/>
        <p:txBody>
          <a:bodyPr/>
          <a:lstStyle/>
          <a:p>
            <a:pPr algn="ctr"/>
            <a:r>
              <a:rPr lang="en-GB" dirty="0"/>
              <a:t>Creating your message</a:t>
            </a:r>
          </a:p>
        </p:txBody>
      </p:sp>
      <p:sp>
        <p:nvSpPr>
          <p:cNvPr id="4" name="Content Placeholder 3">
            <a:extLst>
              <a:ext uri="{FF2B5EF4-FFF2-40B4-BE49-F238E27FC236}">
                <a16:creationId xmlns:a16="http://schemas.microsoft.com/office/drawing/2014/main" id="{D3B4C435-A115-6317-156A-77DA0E9AFBF9}"/>
              </a:ext>
            </a:extLst>
          </p:cNvPr>
          <p:cNvSpPr>
            <a:spLocks noGrp="1"/>
          </p:cNvSpPr>
          <p:nvPr>
            <p:ph sz="half" idx="2"/>
          </p:nvPr>
        </p:nvSpPr>
        <p:spPr/>
        <p:txBody>
          <a:bodyPr/>
          <a:lstStyle/>
          <a:p>
            <a:pPr marL="0" indent="0">
              <a:buNone/>
            </a:pPr>
            <a:r>
              <a:rPr lang="en-GB" b="1" dirty="0"/>
              <a:t>What matters to your audience?</a:t>
            </a:r>
          </a:p>
          <a:p>
            <a:pPr marL="0" indent="0">
              <a:buNone/>
            </a:pPr>
            <a:endParaRPr lang="en-GB" dirty="0"/>
          </a:p>
          <a:p>
            <a:pPr marL="0" indent="0">
              <a:buNone/>
            </a:pPr>
            <a:r>
              <a:rPr lang="en-GB" dirty="0"/>
              <a:t>Key drivers:</a:t>
            </a:r>
          </a:p>
          <a:p>
            <a:r>
              <a:rPr lang="en-GB" sz="2400" dirty="0"/>
              <a:t>Lower bills</a:t>
            </a:r>
          </a:p>
          <a:p>
            <a:r>
              <a:rPr lang="en-GB" sz="2400" dirty="0"/>
              <a:t>Warmth and health</a:t>
            </a:r>
          </a:p>
          <a:p>
            <a:r>
              <a:rPr lang="en-GB" sz="2400" dirty="0"/>
              <a:t>Environmental impact</a:t>
            </a:r>
          </a:p>
          <a:p>
            <a:r>
              <a:rPr lang="en-GB" sz="2400" dirty="0"/>
              <a:t>Property value</a:t>
            </a:r>
          </a:p>
        </p:txBody>
      </p:sp>
      <p:pic>
        <p:nvPicPr>
          <p:cNvPr id="5" name="Picture 4">
            <a:extLst>
              <a:ext uri="{FF2B5EF4-FFF2-40B4-BE49-F238E27FC236}">
                <a16:creationId xmlns:a16="http://schemas.microsoft.com/office/drawing/2014/main" id="{0C8A3042-B158-4908-6FCB-07FF0490C1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119" y="1825626"/>
            <a:ext cx="4732585" cy="3967316"/>
          </a:xfrm>
          <a:prstGeom prst="rect">
            <a:avLst/>
          </a:prstGeom>
        </p:spPr>
      </p:pic>
      <p:sp>
        <p:nvSpPr>
          <p:cNvPr id="8" name="TextBox 7">
            <a:extLst>
              <a:ext uri="{FF2B5EF4-FFF2-40B4-BE49-F238E27FC236}">
                <a16:creationId xmlns:a16="http://schemas.microsoft.com/office/drawing/2014/main" id="{C9D57776-5C3E-8539-6FE4-BD3E451853EE}"/>
              </a:ext>
            </a:extLst>
          </p:cNvPr>
          <p:cNvSpPr txBox="1"/>
          <p:nvPr/>
        </p:nvSpPr>
        <p:spPr>
          <a:xfrm>
            <a:off x="838200" y="5792942"/>
            <a:ext cx="4723504" cy="307777"/>
          </a:xfrm>
          <a:prstGeom prst="rect">
            <a:avLst/>
          </a:prstGeom>
          <a:noFill/>
        </p:spPr>
        <p:txBody>
          <a:bodyPr wrap="square" rtlCol="0">
            <a:spAutoFit/>
          </a:bodyPr>
          <a:lstStyle/>
          <a:p>
            <a:r>
              <a:rPr lang="en-GB" sz="1400" dirty="0">
                <a:latin typeface="+mj-lt"/>
              </a:rPr>
              <a:t>Image © Severn Wye 2024, shared under </a:t>
            </a:r>
            <a:r>
              <a:rPr lang="en-GB" sz="1400" dirty="0">
                <a:latin typeface="+mj-lt"/>
                <a:hlinkClick r:id="rId4"/>
              </a:rPr>
              <a:t>CC BY-NC-ND 4.0</a:t>
            </a:r>
            <a:r>
              <a:rPr lang="en-GB" sz="1400" i="0" u="none" strike="noStrike" dirty="0">
                <a:solidFill>
                  <a:srgbClr val="000000"/>
                </a:solidFill>
                <a:effectLst/>
                <a:latin typeface="+mj-lt"/>
                <a:hlinkClick r:id="rId4"/>
              </a:rPr>
              <a:t> </a:t>
            </a:r>
            <a:endParaRPr lang="en-GB" sz="1400" dirty="0">
              <a:latin typeface="+mj-lt"/>
            </a:endParaRPr>
          </a:p>
        </p:txBody>
      </p:sp>
    </p:spTree>
    <p:extLst>
      <p:ext uri="{BB962C8B-B14F-4D97-AF65-F5344CB8AC3E}">
        <p14:creationId xmlns:p14="http://schemas.microsoft.com/office/powerpoint/2010/main" val="155646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F08903-5A7E-0455-BFC8-5154718AD091}"/>
              </a:ext>
            </a:extLst>
          </p:cNvPr>
          <p:cNvSpPr>
            <a:spLocks noGrp="1"/>
          </p:cNvSpPr>
          <p:nvPr>
            <p:ph type="title"/>
          </p:nvPr>
        </p:nvSpPr>
        <p:spPr/>
        <p:txBody>
          <a:bodyPr/>
          <a:lstStyle/>
          <a:p>
            <a:pPr algn="ctr"/>
            <a:r>
              <a:rPr lang="en-GB" dirty="0"/>
              <a:t>Audience segmentation – research examples </a:t>
            </a:r>
            <a:r>
              <a:rPr lang="en-GB" sz="2200" dirty="0"/>
              <a:t>(1 of 2)</a:t>
            </a:r>
          </a:p>
        </p:txBody>
      </p:sp>
      <p:sp>
        <p:nvSpPr>
          <p:cNvPr id="6" name="Text Placeholder 5">
            <a:extLst>
              <a:ext uri="{FF2B5EF4-FFF2-40B4-BE49-F238E27FC236}">
                <a16:creationId xmlns:a16="http://schemas.microsoft.com/office/drawing/2014/main" id="{0C4C88A5-AE92-C97A-5A84-EC3B91820B9D}"/>
              </a:ext>
            </a:extLst>
          </p:cNvPr>
          <p:cNvSpPr>
            <a:spLocks noGrp="1"/>
          </p:cNvSpPr>
          <p:nvPr>
            <p:ph type="body" idx="1"/>
          </p:nvPr>
        </p:nvSpPr>
        <p:spPr/>
        <p:txBody>
          <a:bodyPr anchor="ctr" anchorCtr="0">
            <a:normAutofit lnSpcReduction="10000"/>
          </a:bodyPr>
          <a:lstStyle/>
          <a:p>
            <a:pPr algn="ctr"/>
            <a:r>
              <a:rPr lang="en-GB" dirty="0">
                <a:hlinkClick r:id="rId3"/>
              </a:rPr>
              <a:t>LEAD Market Segmentation Report</a:t>
            </a:r>
            <a:endParaRPr lang="en-GB" dirty="0"/>
          </a:p>
          <a:p>
            <a:pPr algn="ctr"/>
            <a:r>
              <a:rPr lang="en-GB" b="0" dirty="0"/>
              <a:t>Far South West Retrofit Consortium</a:t>
            </a:r>
          </a:p>
        </p:txBody>
      </p:sp>
      <p:sp>
        <p:nvSpPr>
          <p:cNvPr id="8" name="Text Placeholder 7">
            <a:extLst>
              <a:ext uri="{FF2B5EF4-FFF2-40B4-BE49-F238E27FC236}">
                <a16:creationId xmlns:a16="http://schemas.microsoft.com/office/drawing/2014/main" id="{4F06934A-2331-7795-703E-332A0006843E}"/>
              </a:ext>
            </a:extLst>
          </p:cNvPr>
          <p:cNvSpPr>
            <a:spLocks noGrp="1"/>
          </p:cNvSpPr>
          <p:nvPr>
            <p:ph type="body" sz="quarter" idx="3"/>
          </p:nvPr>
        </p:nvSpPr>
        <p:spPr/>
        <p:txBody>
          <a:bodyPr anchor="ctr" anchorCtr="0">
            <a:normAutofit lnSpcReduction="10000"/>
          </a:bodyPr>
          <a:lstStyle/>
          <a:p>
            <a:pPr algn="ctr"/>
            <a:r>
              <a:rPr lang="en-GB" dirty="0">
                <a:hlinkClick r:id="rId4"/>
              </a:rPr>
              <a:t>Britain Talks Climate </a:t>
            </a:r>
            <a:br>
              <a:rPr lang="en-GB" dirty="0"/>
            </a:br>
            <a:r>
              <a:rPr lang="en-GB" b="0" dirty="0" err="1"/>
              <a:t>Climate</a:t>
            </a:r>
            <a:r>
              <a:rPr lang="en-GB" b="0" dirty="0"/>
              <a:t> Outreach</a:t>
            </a:r>
          </a:p>
        </p:txBody>
      </p:sp>
      <p:pic>
        <p:nvPicPr>
          <p:cNvPr id="10" name="Picture 9">
            <a:extLst>
              <a:ext uri="{FF2B5EF4-FFF2-40B4-BE49-F238E27FC236}">
                <a16:creationId xmlns:a16="http://schemas.microsoft.com/office/drawing/2014/main" id="{BB385CD9-48DE-D07A-B1FB-F77AEC6AAFF9}"/>
              </a:ext>
            </a:extLst>
          </p:cNvPr>
          <p:cNvPicPr>
            <a:picLocks noChangeAspect="1"/>
          </p:cNvPicPr>
          <p:nvPr/>
        </p:nvPicPr>
        <p:blipFill>
          <a:blip r:embed="rId5"/>
          <a:stretch>
            <a:fillRect/>
          </a:stretch>
        </p:blipFill>
        <p:spPr>
          <a:xfrm>
            <a:off x="1149587" y="2910473"/>
            <a:ext cx="4528192" cy="3133433"/>
          </a:xfrm>
          <a:prstGeom prst="rect">
            <a:avLst/>
          </a:prstGeom>
          <a:effectLst>
            <a:outerShdw blurRad="63500" sx="102000" sy="102000" algn="ctr" rotWithShape="0">
              <a:prstClr val="black">
                <a:alpha val="40000"/>
              </a:prstClr>
            </a:outerShdw>
          </a:effectLst>
        </p:spPr>
      </p:pic>
      <p:pic>
        <p:nvPicPr>
          <p:cNvPr id="11" name="Picture 10" descr="Chart&#10;&#10;Description automatically generated">
            <a:extLst>
              <a:ext uri="{FF2B5EF4-FFF2-40B4-BE49-F238E27FC236}">
                <a16:creationId xmlns:a16="http://schemas.microsoft.com/office/drawing/2014/main" id="{6DD43A4D-04BD-4228-1158-F29FD1DB12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95633" y="2911906"/>
            <a:ext cx="4246780" cy="313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7091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38259-D92D-C9AC-0B2C-216DC8AED90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3614E0-B8E5-8E32-EC3B-FBE146C1311D}"/>
              </a:ext>
            </a:extLst>
          </p:cNvPr>
          <p:cNvSpPr>
            <a:spLocks noGrp="1"/>
          </p:cNvSpPr>
          <p:nvPr>
            <p:ph type="title"/>
          </p:nvPr>
        </p:nvSpPr>
        <p:spPr/>
        <p:txBody>
          <a:bodyPr/>
          <a:lstStyle/>
          <a:p>
            <a:pPr algn="ctr"/>
            <a:r>
              <a:rPr lang="en-GB" dirty="0"/>
              <a:t>Audience segmentation – research examples </a:t>
            </a:r>
            <a:r>
              <a:rPr lang="en-GB" sz="2200" dirty="0"/>
              <a:t>(2 of 2)</a:t>
            </a:r>
          </a:p>
        </p:txBody>
      </p:sp>
      <p:sp>
        <p:nvSpPr>
          <p:cNvPr id="6" name="Text Placeholder 5">
            <a:extLst>
              <a:ext uri="{FF2B5EF4-FFF2-40B4-BE49-F238E27FC236}">
                <a16:creationId xmlns:a16="http://schemas.microsoft.com/office/drawing/2014/main" id="{31ED342B-332A-2791-F262-3F351393E433}"/>
              </a:ext>
            </a:extLst>
          </p:cNvPr>
          <p:cNvSpPr>
            <a:spLocks noGrp="1"/>
          </p:cNvSpPr>
          <p:nvPr>
            <p:ph type="body" idx="1"/>
          </p:nvPr>
        </p:nvSpPr>
        <p:spPr/>
        <p:txBody>
          <a:bodyPr anchor="ctr" anchorCtr="0">
            <a:normAutofit fontScale="92500"/>
          </a:bodyPr>
          <a:lstStyle/>
          <a:p>
            <a:pPr algn="ctr"/>
            <a:r>
              <a:rPr lang="en-GB" dirty="0">
                <a:hlinkClick r:id="rId3"/>
              </a:rPr>
              <a:t>Report on motivating whole-house retrofit</a:t>
            </a:r>
            <a:endParaRPr lang="en-GB" dirty="0"/>
          </a:p>
          <a:p>
            <a:pPr algn="ctr"/>
            <a:r>
              <a:rPr lang="en-GB" b="0" dirty="0"/>
              <a:t>UK Green Buildings Council</a:t>
            </a:r>
          </a:p>
        </p:txBody>
      </p:sp>
      <p:sp>
        <p:nvSpPr>
          <p:cNvPr id="8" name="Text Placeholder 7">
            <a:extLst>
              <a:ext uri="{FF2B5EF4-FFF2-40B4-BE49-F238E27FC236}">
                <a16:creationId xmlns:a16="http://schemas.microsoft.com/office/drawing/2014/main" id="{D51F06E6-68AB-A293-B357-D4CA9512033E}"/>
              </a:ext>
            </a:extLst>
          </p:cNvPr>
          <p:cNvSpPr>
            <a:spLocks noGrp="1"/>
          </p:cNvSpPr>
          <p:nvPr>
            <p:ph type="body" sz="quarter" idx="3"/>
          </p:nvPr>
        </p:nvSpPr>
        <p:spPr/>
        <p:txBody>
          <a:bodyPr anchor="ctr" anchorCtr="0">
            <a:normAutofit fontScale="92500"/>
          </a:bodyPr>
          <a:lstStyle/>
          <a:p>
            <a:pPr algn="ctr"/>
            <a:r>
              <a:rPr lang="en-GB" dirty="0">
                <a:hlinkClick r:id="rId4"/>
              </a:rPr>
              <a:t>Audience Spectrum</a:t>
            </a:r>
            <a:endParaRPr lang="en-GB" dirty="0"/>
          </a:p>
          <a:p>
            <a:pPr algn="ctr"/>
            <a:r>
              <a:rPr lang="en-GB" b="0" dirty="0"/>
              <a:t>The Audience Agency</a:t>
            </a:r>
          </a:p>
        </p:txBody>
      </p:sp>
      <p:pic>
        <p:nvPicPr>
          <p:cNvPr id="2" name="Picture 1">
            <a:extLst>
              <a:ext uri="{FF2B5EF4-FFF2-40B4-BE49-F238E27FC236}">
                <a16:creationId xmlns:a16="http://schemas.microsoft.com/office/drawing/2014/main" id="{7D8692A8-3DD7-0098-5D2C-4077EFE642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39454" y="3006726"/>
            <a:ext cx="2188760" cy="3109266"/>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F8E89020-24C9-A3C6-69EB-0A66450FC7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12279" y="3821113"/>
            <a:ext cx="4074370" cy="2346181"/>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11FFA2D3-BA1C-E169-2D89-6319818B0117}"/>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172201" y="2711306"/>
            <a:ext cx="3645568" cy="16730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33630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2858-DA6C-D89E-2F29-C6C999AAB219}"/>
              </a:ext>
            </a:extLst>
          </p:cNvPr>
          <p:cNvSpPr>
            <a:spLocks noGrp="1"/>
          </p:cNvSpPr>
          <p:nvPr>
            <p:ph type="title"/>
          </p:nvPr>
        </p:nvSpPr>
        <p:spPr/>
        <p:txBody>
          <a:bodyPr/>
          <a:lstStyle/>
          <a:p>
            <a:r>
              <a:rPr lang="en-GB" dirty="0"/>
              <a:t>Language matters!</a:t>
            </a:r>
          </a:p>
        </p:txBody>
      </p:sp>
      <p:pic>
        <p:nvPicPr>
          <p:cNvPr id="6" name="Content Placeholder 5" descr="Speech">
            <a:extLst>
              <a:ext uri="{FF2B5EF4-FFF2-40B4-BE49-F238E27FC236}">
                <a16:creationId xmlns:a16="http://schemas.microsoft.com/office/drawing/2014/main" id="{472E384C-E6ED-9AC7-4F5D-AB663ECCBD5D}"/>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flipH="1">
            <a:off x="-165955" y="1348299"/>
            <a:ext cx="4320000" cy="4320000"/>
          </a:xfrm>
        </p:spPr>
      </p:pic>
      <p:sp>
        <p:nvSpPr>
          <p:cNvPr id="7" name="TextBox 6">
            <a:extLst>
              <a:ext uri="{FF2B5EF4-FFF2-40B4-BE49-F238E27FC236}">
                <a16:creationId xmlns:a16="http://schemas.microsoft.com/office/drawing/2014/main" id="{829407E6-CB20-DE7C-8079-B1BB2D077E02}"/>
              </a:ext>
            </a:extLst>
          </p:cNvPr>
          <p:cNvSpPr txBox="1"/>
          <p:nvPr/>
        </p:nvSpPr>
        <p:spPr>
          <a:xfrm>
            <a:off x="775020" y="2416527"/>
            <a:ext cx="2637772" cy="1446550"/>
          </a:xfrm>
          <a:prstGeom prst="rect">
            <a:avLst/>
          </a:prstGeom>
          <a:noFill/>
        </p:spPr>
        <p:txBody>
          <a:bodyPr wrap="square" rtlCol="0">
            <a:spAutoFit/>
          </a:bodyPr>
          <a:lstStyle/>
          <a:p>
            <a:r>
              <a:rPr lang="en-GB" sz="2200" dirty="0"/>
              <a:t>“I’d like to </a:t>
            </a:r>
            <a:r>
              <a:rPr lang="en-GB" sz="2200" b="1" dirty="0"/>
              <a:t>improve my home</a:t>
            </a:r>
            <a:r>
              <a:rPr lang="en-GB" sz="2200" dirty="0"/>
              <a:t>, and make it </a:t>
            </a:r>
            <a:r>
              <a:rPr lang="en-GB" sz="2200" b="1" dirty="0"/>
              <a:t>warmer</a:t>
            </a:r>
            <a:r>
              <a:rPr lang="en-GB" sz="2200" dirty="0"/>
              <a:t> and </a:t>
            </a:r>
            <a:r>
              <a:rPr lang="en-GB" sz="2200" b="1" dirty="0"/>
              <a:t>cheaper</a:t>
            </a:r>
            <a:r>
              <a:rPr lang="en-GB" sz="2200" dirty="0"/>
              <a:t> to heat”</a:t>
            </a:r>
          </a:p>
        </p:txBody>
      </p:sp>
      <p:pic>
        <p:nvPicPr>
          <p:cNvPr id="10" name="Content Placeholder 5" descr="Speech">
            <a:extLst>
              <a:ext uri="{FF2B5EF4-FFF2-40B4-BE49-F238E27FC236}">
                <a16:creationId xmlns:a16="http://schemas.microsoft.com/office/drawing/2014/main" id="{62D02E97-6D4E-0181-8817-80FEB94C84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78621" y="-345275"/>
            <a:ext cx="4320000" cy="4320000"/>
          </a:xfrm>
          <a:prstGeom prst="rect">
            <a:avLst/>
          </a:prstGeom>
        </p:spPr>
      </p:pic>
      <p:sp>
        <p:nvSpPr>
          <p:cNvPr id="11" name="TextBox 10">
            <a:extLst>
              <a:ext uri="{FF2B5EF4-FFF2-40B4-BE49-F238E27FC236}">
                <a16:creationId xmlns:a16="http://schemas.microsoft.com/office/drawing/2014/main" id="{6325DE31-A96F-E84D-3980-91D435C2643D}"/>
              </a:ext>
            </a:extLst>
          </p:cNvPr>
          <p:cNvSpPr txBox="1"/>
          <p:nvPr/>
        </p:nvSpPr>
        <p:spPr>
          <a:xfrm>
            <a:off x="9068736" y="623237"/>
            <a:ext cx="2473959" cy="1785104"/>
          </a:xfrm>
          <a:prstGeom prst="rect">
            <a:avLst/>
          </a:prstGeom>
          <a:noFill/>
        </p:spPr>
        <p:txBody>
          <a:bodyPr wrap="square" rtlCol="0">
            <a:spAutoFit/>
          </a:bodyPr>
          <a:lstStyle/>
          <a:p>
            <a:r>
              <a:rPr lang="en-GB" sz="2200" dirty="0"/>
              <a:t>“I’d like a </a:t>
            </a:r>
            <a:r>
              <a:rPr lang="en-GB" sz="2200" b="1" dirty="0"/>
              <a:t>warmer home </a:t>
            </a:r>
            <a:r>
              <a:rPr lang="en-GB" sz="2200" dirty="0"/>
              <a:t>and to help protect the </a:t>
            </a:r>
            <a:r>
              <a:rPr lang="en-GB" sz="2200" b="1" dirty="0"/>
              <a:t>environment</a:t>
            </a:r>
            <a:r>
              <a:rPr lang="en-GB" sz="2200" dirty="0"/>
              <a:t> for</a:t>
            </a:r>
            <a:r>
              <a:rPr lang="en-GB" sz="2200" b="1" dirty="0"/>
              <a:t> future generations</a:t>
            </a:r>
            <a:r>
              <a:rPr lang="en-GB" sz="2200" dirty="0"/>
              <a:t>”</a:t>
            </a:r>
          </a:p>
        </p:txBody>
      </p:sp>
      <p:pic>
        <p:nvPicPr>
          <p:cNvPr id="12" name="Content Placeholder 5" descr="Speech">
            <a:extLst>
              <a:ext uri="{FF2B5EF4-FFF2-40B4-BE49-F238E27FC236}">
                <a16:creationId xmlns:a16="http://schemas.microsoft.com/office/drawing/2014/main" id="{3BE525DD-B09A-E178-A960-84559327B9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09196" y="2241994"/>
            <a:ext cx="4320000" cy="4320000"/>
          </a:xfrm>
          <a:prstGeom prst="rect">
            <a:avLst/>
          </a:prstGeom>
        </p:spPr>
      </p:pic>
      <p:sp>
        <p:nvSpPr>
          <p:cNvPr id="13" name="TextBox 12">
            <a:extLst>
              <a:ext uri="{FF2B5EF4-FFF2-40B4-BE49-F238E27FC236}">
                <a16:creationId xmlns:a16="http://schemas.microsoft.com/office/drawing/2014/main" id="{80A530C2-2E69-1822-C731-86B1DD2F5580}"/>
              </a:ext>
            </a:extLst>
          </p:cNvPr>
          <p:cNvSpPr txBox="1"/>
          <p:nvPr/>
        </p:nvSpPr>
        <p:spPr>
          <a:xfrm>
            <a:off x="7901542" y="3508299"/>
            <a:ext cx="2473959" cy="1107996"/>
          </a:xfrm>
          <a:prstGeom prst="rect">
            <a:avLst/>
          </a:prstGeom>
          <a:noFill/>
        </p:spPr>
        <p:txBody>
          <a:bodyPr wrap="square" rtlCol="0">
            <a:spAutoFit/>
          </a:bodyPr>
          <a:lstStyle/>
          <a:p>
            <a:r>
              <a:rPr lang="en-GB" sz="2200" dirty="0"/>
              <a:t>“I’d like to </a:t>
            </a:r>
            <a:r>
              <a:rPr lang="en-GB" sz="2200" b="1" dirty="0"/>
              <a:t>invest </a:t>
            </a:r>
            <a:r>
              <a:rPr lang="en-GB" sz="2200" dirty="0"/>
              <a:t>in my property and </a:t>
            </a:r>
            <a:r>
              <a:rPr lang="en-GB" sz="2200" b="1" dirty="0"/>
              <a:t>futureproof</a:t>
            </a:r>
            <a:r>
              <a:rPr lang="en-GB" sz="2200" dirty="0"/>
              <a:t> it”</a:t>
            </a:r>
          </a:p>
        </p:txBody>
      </p:sp>
      <p:grpSp>
        <p:nvGrpSpPr>
          <p:cNvPr id="24" name="Group 23">
            <a:extLst>
              <a:ext uri="{FF2B5EF4-FFF2-40B4-BE49-F238E27FC236}">
                <a16:creationId xmlns:a16="http://schemas.microsoft.com/office/drawing/2014/main" id="{3ABB46A7-1EA1-B65B-7C7E-C427E7DB1F62}"/>
              </a:ext>
            </a:extLst>
          </p:cNvPr>
          <p:cNvGrpSpPr/>
          <p:nvPr/>
        </p:nvGrpSpPr>
        <p:grpSpPr>
          <a:xfrm>
            <a:off x="5223845" y="1081835"/>
            <a:ext cx="1685351" cy="1456165"/>
            <a:chOff x="5181600" y="365125"/>
            <a:chExt cx="1240407" cy="1071728"/>
          </a:xfrm>
        </p:grpSpPr>
        <p:pic>
          <p:nvPicPr>
            <p:cNvPr id="15" name="Graphic 14" descr="Megaphone">
              <a:extLst>
                <a:ext uri="{FF2B5EF4-FFF2-40B4-BE49-F238E27FC236}">
                  <a16:creationId xmlns:a16="http://schemas.microsoft.com/office/drawing/2014/main" id="{DA0843AE-2598-5EB5-3A20-D9413E2972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81600" y="522453"/>
              <a:ext cx="914400" cy="914400"/>
            </a:xfrm>
            <a:prstGeom prst="rect">
              <a:avLst/>
            </a:prstGeom>
          </p:spPr>
        </p:pic>
        <p:cxnSp>
          <p:nvCxnSpPr>
            <p:cNvPr id="17" name="Straight Connector 16">
              <a:extLst>
                <a:ext uri="{FF2B5EF4-FFF2-40B4-BE49-F238E27FC236}">
                  <a16:creationId xmlns:a16="http://schemas.microsoft.com/office/drawing/2014/main" id="{47F6FF3D-6271-4019-A11D-ED23CB057D07}"/>
                </a:ext>
              </a:extLst>
            </p:cNvPr>
            <p:cNvCxnSpPr>
              <a:cxnSpLocks/>
            </p:cNvCxnSpPr>
            <p:nvPr/>
          </p:nvCxnSpPr>
          <p:spPr>
            <a:xfrm flipV="1">
              <a:off x="6040932" y="592301"/>
              <a:ext cx="267301" cy="159539"/>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73FAC826-DBFC-E09D-1950-771DC8B1CFF8}"/>
                </a:ext>
              </a:extLst>
            </p:cNvPr>
            <p:cNvCxnSpPr>
              <a:cxnSpLocks/>
            </p:cNvCxnSpPr>
            <p:nvPr/>
          </p:nvCxnSpPr>
          <p:spPr>
            <a:xfrm>
              <a:off x="6094873" y="883920"/>
              <a:ext cx="32713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Straight Connector 21">
              <a:extLst>
                <a:ext uri="{FF2B5EF4-FFF2-40B4-BE49-F238E27FC236}">
                  <a16:creationId xmlns:a16="http://schemas.microsoft.com/office/drawing/2014/main" id="{B8A1E6B5-BBD6-5217-A42D-813D768D9D88}"/>
                </a:ext>
              </a:extLst>
            </p:cNvPr>
            <p:cNvCxnSpPr>
              <a:cxnSpLocks/>
              <a:endCxn id="2" idx="0"/>
            </p:cNvCxnSpPr>
            <p:nvPr/>
          </p:nvCxnSpPr>
          <p:spPr>
            <a:xfrm flipV="1">
              <a:off x="5981099" y="365125"/>
              <a:ext cx="114901" cy="227176"/>
            </a:xfrm>
            <a:prstGeom prst="line">
              <a:avLst/>
            </a:prstGeom>
          </p:spPr>
          <p:style>
            <a:lnRef idx="3">
              <a:schemeClr val="accent3"/>
            </a:lnRef>
            <a:fillRef idx="0">
              <a:schemeClr val="accent3"/>
            </a:fillRef>
            <a:effectRef idx="2">
              <a:schemeClr val="accent3"/>
            </a:effectRef>
            <a:fontRef idx="minor">
              <a:schemeClr val="tx1"/>
            </a:fontRef>
          </p:style>
        </p:cxnSp>
      </p:grpSp>
      <p:pic>
        <p:nvPicPr>
          <p:cNvPr id="25" name="Content Placeholder 5" descr="Speech">
            <a:extLst>
              <a:ext uri="{FF2B5EF4-FFF2-40B4-BE49-F238E27FC236}">
                <a16:creationId xmlns:a16="http://schemas.microsoft.com/office/drawing/2014/main" id="{A5F2E5B7-2DE7-F715-14F3-59A2EADA6D8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3271203" y="2575705"/>
            <a:ext cx="4320000" cy="4320000"/>
          </a:xfrm>
          <a:prstGeom prst="rect">
            <a:avLst/>
          </a:prstGeom>
        </p:spPr>
      </p:pic>
      <p:sp>
        <p:nvSpPr>
          <p:cNvPr id="26" name="TextBox 25">
            <a:extLst>
              <a:ext uri="{FF2B5EF4-FFF2-40B4-BE49-F238E27FC236}">
                <a16:creationId xmlns:a16="http://schemas.microsoft.com/office/drawing/2014/main" id="{2CDFDAC6-A845-FDC3-F4D7-BB84414DD391}"/>
              </a:ext>
            </a:extLst>
          </p:cNvPr>
          <p:cNvSpPr txBox="1"/>
          <p:nvPr/>
        </p:nvSpPr>
        <p:spPr>
          <a:xfrm>
            <a:off x="4152916" y="3657652"/>
            <a:ext cx="2734303" cy="1446550"/>
          </a:xfrm>
          <a:prstGeom prst="rect">
            <a:avLst/>
          </a:prstGeom>
          <a:noFill/>
        </p:spPr>
        <p:txBody>
          <a:bodyPr wrap="square" rtlCol="0">
            <a:spAutoFit/>
          </a:bodyPr>
          <a:lstStyle/>
          <a:p>
            <a:r>
              <a:rPr lang="en-GB" sz="2200" dirty="0"/>
              <a:t>“If it’s </a:t>
            </a:r>
            <a:r>
              <a:rPr lang="en-GB" sz="2200" b="1" dirty="0"/>
              <a:t>free</a:t>
            </a:r>
            <a:r>
              <a:rPr lang="en-GB" sz="2200" dirty="0"/>
              <a:t>, there must be </a:t>
            </a:r>
            <a:r>
              <a:rPr lang="en-GB" sz="2200" b="1" dirty="0"/>
              <a:t>a catch </a:t>
            </a:r>
            <a:r>
              <a:rPr lang="en-GB" sz="2200" dirty="0"/>
              <a:t>– you don’t get something for nothing”</a:t>
            </a:r>
          </a:p>
        </p:txBody>
      </p:sp>
    </p:spTree>
    <p:extLst>
      <p:ext uri="{BB962C8B-B14F-4D97-AF65-F5344CB8AC3E}">
        <p14:creationId xmlns:p14="http://schemas.microsoft.com/office/powerpoint/2010/main" val="864742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52CAE215133747B3E2C29D4F3F773D" ma:contentTypeVersion="19" ma:contentTypeDescription="Create a new document." ma:contentTypeScope="" ma:versionID="78787cb9a0d786a5ffddef7e0160b556">
  <xsd:schema xmlns:xsd="http://www.w3.org/2001/XMLSchema" xmlns:xs="http://www.w3.org/2001/XMLSchema" xmlns:p="http://schemas.microsoft.com/office/2006/metadata/properties" xmlns:ns2="8ea2b450-505b-41b4-bae7-dfeb254f3094" xmlns:ns3="ae11946e-e2fd-4c60-8682-e4a1ed729ce0" targetNamespace="http://schemas.microsoft.com/office/2006/metadata/properties" ma:root="true" ma:fieldsID="4e23c8a680531cb1453d3b5b942b23f3" ns2:_="" ns3:_="">
    <xsd:import namespace="8ea2b450-505b-41b4-bae7-dfeb254f3094"/>
    <xsd:import namespace="ae11946e-e2fd-4c60-8682-e4a1ed729c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element ref="ns2:RecordI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a2b450-505b-41b4-bae7-dfeb254f30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c3c99c-be24-4810-9e61-24813d7dc94a" ma:termSetId="09814cd3-568e-fe90-9814-8d621ff8fb84" ma:anchorId="fba54fb3-c3e1-fe81-a776-ca4b69148c4d" ma:open="true" ma:isKeyword="false">
      <xsd:complexType>
        <xsd:sequence>
          <xsd:element ref="pc:Terms" minOccurs="0" maxOccurs="1"/>
        </xsd:sequence>
      </xsd:complexType>
    </xsd:element>
    <xsd:element name="RecordID" ma:index="24" nillable="true" ma:displayName="RecordID" ma:format="Dropdown" ma:internalName="RecordID">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11946e-e2fd-4c60-8682-e4a1ed729ce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0cd5724-9332-4031-af10-108d224b2056}" ma:internalName="TaxCatchAll" ma:showField="CatchAllData" ma:web="ae11946e-e2fd-4c60-8682-e4a1ed729c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a2b450-505b-41b4-bae7-dfeb254f3094">
      <Terms xmlns="http://schemas.microsoft.com/office/infopath/2007/PartnerControls"/>
    </lcf76f155ced4ddcb4097134ff3c332f>
    <RecordID xmlns="8ea2b450-505b-41b4-bae7-dfeb254f3094" xsi:nil="true"/>
    <TaxCatchAll xmlns="ae11946e-e2fd-4c60-8682-e4a1ed729ce0" xsi:nil="true"/>
  </documentManagement>
</p:properties>
</file>

<file path=customXml/itemProps1.xml><?xml version="1.0" encoding="utf-8"?>
<ds:datastoreItem xmlns:ds="http://schemas.openxmlformats.org/officeDocument/2006/customXml" ds:itemID="{27C5DF07-074B-4512-A0B0-4123AFC3C96D}"/>
</file>

<file path=customXml/itemProps2.xml><?xml version="1.0" encoding="utf-8"?>
<ds:datastoreItem xmlns:ds="http://schemas.openxmlformats.org/officeDocument/2006/customXml" ds:itemID="{0AD8E1B0-5E1B-425F-B5C1-243DE07B2272}"/>
</file>

<file path=customXml/itemProps3.xml><?xml version="1.0" encoding="utf-8"?>
<ds:datastoreItem xmlns:ds="http://schemas.openxmlformats.org/officeDocument/2006/customXml" ds:itemID="{FE29B9CF-8C6E-4A2C-A6E9-F95EFEFB309C}"/>
</file>

<file path=docProps/app.xml><?xml version="1.0" encoding="utf-8"?>
<Properties xmlns="http://schemas.openxmlformats.org/officeDocument/2006/extended-properties" xmlns:vt="http://schemas.openxmlformats.org/officeDocument/2006/docPropsVTypes">
  <TotalTime>927</TotalTime>
  <Words>1869</Words>
  <Application>Microsoft Office PowerPoint</Application>
  <PresentationFormat>Widescreen</PresentationFormat>
  <Paragraphs>157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White Label Presentation: Audience segmentation</vt:lpstr>
      <vt:lpstr>What is audience segmentation?</vt:lpstr>
      <vt:lpstr>Defining your audience</vt:lpstr>
      <vt:lpstr>Finding out who lives here</vt:lpstr>
      <vt:lpstr>Designing and targeting services</vt:lpstr>
      <vt:lpstr>Creating your message</vt:lpstr>
      <vt:lpstr>Audience segmentation – research examples (1 of 2)</vt:lpstr>
      <vt:lpstr>Audience segmentation – research examples (2 of 2)</vt:lpstr>
      <vt:lpstr>Language matters!</vt:lpstr>
      <vt:lpstr>Delivering your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Ruth Gerrard</dc:creator>
  <cp:lastModifiedBy>Ruth Gerrard</cp:lastModifiedBy>
  <cp:revision>178</cp:revision>
  <dcterms:created xsi:type="dcterms:W3CDTF">2025-01-13T13:58:51Z</dcterms:created>
  <dcterms:modified xsi:type="dcterms:W3CDTF">2025-03-18T13:23:14Z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0x0101005552CAE215133747B3E2C29D4F3F773D</vt:lpwstr>
  </property>
</Properties>
</file>