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6" r:id="rId2"/>
    <p:sldId id="267" r:id="rId3"/>
    <p:sldId id="275" r:id="rId4"/>
    <p:sldId id="269" r:id="rId5"/>
    <p:sldId id="270" r:id="rId6"/>
    <p:sldId id="271" r:id="rId7"/>
    <p:sldId id="272" r:id="rId8"/>
    <p:sldId id="273" r:id="rId9"/>
    <p:sldId id="27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B5B5B5"/>
    <a:srgbClr val="C4C4C4"/>
    <a:srgbClr val="D4D4D4"/>
    <a:srgbClr val="E3E3E3"/>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532" autoAdjust="0"/>
  </p:normalViewPr>
  <p:slideViewPr>
    <p:cSldViewPr snapToGrid="0">
      <p:cViewPr varScale="1">
        <p:scale>
          <a:sx n="59" d="100"/>
          <a:sy n="59" d="100"/>
        </p:scale>
        <p:origin x="1618" y="6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D5BCD0-9986-4409-B6D8-B6FF2C2EA32D}" type="datetimeFigureOut">
              <a:rPr lang="en-GB" smtClean="0"/>
              <a:t>18/03/2025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4C522D-8C26-45B6-A80C-8745E168CB9E}" type="slidenum">
              <a:rPr lang="en-GB" smtClean="0"/>
              <a:t>‹#›</a:t>
            </a:fld>
            <a:endParaRPr lang="en-GB"/>
          </a:p>
        </p:txBody>
      </p:sp>
    </p:spTree>
    <p:extLst>
      <p:ext uri="{BB962C8B-B14F-4D97-AF65-F5344CB8AC3E}">
        <p14:creationId xmlns:p14="http://schemas.microsoft.com/office/powerpoint/2010/main" val="2404545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has been partly informed by content delivered for the LEAD Webinars on ‘Power in Partnerships’ and ‘Retrofit as a Service’, particularly presentations by Plymouth Energy Community and Green Isle of Wight.</a:t>
            </a:r>
          </a:p>
          <a:p>
            <a:endParaRPr lang="en-GB" dirty="0"/>
          </a:p>
          <a:p>
            <a:r>
              <a:rPr lang="en-GB" b="1" dirty="0"/>
              <a:t>References</a:t>
            </a:r>
          </a:p>
          <a:p>
            <a:r>
              <a:rPr lang="en-GB" dirty="0"/>
              <a:t>https://www.swnetzerohub.org.uk/knowledge/events/webinars/innovations-in-domestic-retrofit-advice/</a:t>
            </a:r>
          </a:p>
        </p:txBody>
      </p:sp>
      <p:sp>
        <p:nvSpPr>
          <p:cNvPr id="4" name="Slide Number Placeholder 3"/>
          <p:cNvSpPr>
            <a:spLocks noGrp="1"/>
          </p:cNvSpPr>
          <p:nvPr>
            <p:ph type="sldNum" sz="quarter" idx="5"/>
          </p:nvPr>
        </p:nvSpPr>
        <p:spPr/>
        <p:txBody>
          <a:bodyPr/>
          <a:lstStyle/>
          <a:p>
            <a:fld id="{7A4C522D-8C26-45B6-A80C-8745E168CB9E}" type="slidenum">
              <a:rPr lang="en-GB" smtClean="0"/>
              <a:t>1</a:t>
            </a:fld>
            <a:endParaRPr lang="en-GB"/>
          </a:p>
        </p:txBody>
      </p:sp>
    </p:spTree>
    <p:extLst>
      <p:ext uri="{BB962C8B-B14F-4D97-AF65-F5344CB8AC3E}">
        <p14:creationId xmlns:p14="http://schemas.microsoft.com/office/powerpoint/2010/main" val="3553207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This slide gives a broad overview of the retrofit process.</a:t>
            </a:r>
          </a:p>
          <a:p>
            <a:pPr marL="171450" indent="-171450">
              <a:buFont typeface="Arial" panose="020B0604020202020204" pitchFamily="34" charset="0"/>
              <a:buChar char="•"/>
            </a:pPr>
            <a:r>
              <a:rPr lang="en-GB" dirty="0"/>
              <a:t>When designing a retrofit service, it’s important to consider how this service will fit into the whole process – whether you will be helping people throughout the process, or providing an intervention to help people overcome a barrier at a particular stage.</a:t>
            </a:r>
          </a:p>
          <a:p>
            <a:pPr marL="171450" indent="-171450">
              <a:buFont typeface="Arial" panose="020B0604020202020204" pitchFamily="34" charset="0"/>
              <a:buChar char="•"/>
            </a:pPr>
            <a:r>
              <a:rPr lang="en-GB" dirty="0"/>
              <a:t>Best results often occur with a full-journey approach, especially if the householder has a consistent trusted point of contact who can give them the resources and confidence they need to keep progressing towards completion.</a:t>
            </a:r>
          </a:p>
          <a:p>
            <a:pPr marL="171450" indent="-171450">
              <a:buFont typeface="Arial" panose="020B0604020202020204" pitchFamily="34" charset="0"/>
              <a:buChar char="•"/>
            </a:pPr>
            <a:r>
              <a:rPr lang="en-GB" dirty="0"/>
              <a:t>If you’re only going to provide support for part of the process, it’s important to consider how your service will dovetail with others.</a:t>
            </a:r>
          </a:p>
        </p:txBody>
      </p:sp>
      <p:sp>
        <p:nvSpPr>
          <p:cNvPr id="4" name="Slide Number Placeholder 3"/>
          <p:cNvSpPr>
            <a:spLocks noGrp="1"/>
          </p:cNvSpPr>
          <p:nvPr>
            <p:ph type="sldNum" sz="quarter" idx="5"/>
          </p:nvPr>
        </p:nvSpPr>
        <p:spPr/>
        <p:txBody>
          <a:bodyPr/>
          <a:lstStyle/>
          <a:p>
            <a:fld id="{7A4C522D-8C26-45B6-A80C-8745E168CB9E}" type="slidenum">
              <a:rPr lang="en-GB" smtClean="0"/>
              <a:t>2</a:t>
            </a:fld>
            <a:endParaRPr lang="en-GB"/>
          </a:p>
        </p:txBody>
      </p:sp>
    </p:spTree>
    <p:extLst>
      <p:ext uri="{BB962C8B-B14F-4D97-AF65-F5344CB8AC3E}">
        <p14:creationId xmlns:p14="http://schemas.microsoft.com/office/powerpoint/2010/main" val="4180762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This slide suggests some of the roles that can be taken on by a community energy organisations within a local authority-owned retrofit scheme.</a:t>
            </a:r>
          </a:p>
          <a:p>
            <a:pPr marL="171450" indent="-171450">
              <a:buFont typeface="Arial" panose="020B0604020202020204" pitchFamily="34" charset="0"/>
              <a:buChar char="•"/>
            </a:pPr>
            <a:r>
              <a:rPr lang="en-GB" dirty="0"/>
              <a:t>Simpler, entry-level projects for community groups might just deal with household recruitment and initial advice and eligibility checks.</a:t>
            </a:r>
          </a:p>
          <a:p>
            <a:pPr marL="171450" indent="-171450">
              <a:buFont typeface="Arial" panose="020B0604020202020204" pitchFamily="34" charset="0"/>
              <a:buChar char="•"/>
            </a:pPr>
            <a:r>
              <a:rPr lang="en-GB" dirty="0"/>
              <a:t>If a community organisation decides to take on some of the more technical roles, there’s an advantage to be had in extending this impartiality to other stages of the process, particularly when it comes to installation design, evaluation and quality assurance.</a:t>
            </a:r>
          </a:p>
          <a:p>
            <a:pPr marL="171450" indent="-171450">
              <a:buFont typeface="Arial" panose="020B0604020202020204" pitchFamily="34" charset="0"/>
              <a:buChar char="•"/>
            </a:pPr>
            <a:r>
              <a:rPr lang="en-GB" dirty="0"/>
              <a:t>Within a local authority scheme, installers might be part of a framework contract with the local authority, which can give more certainty around availability and pricing, and handle vetting upfront. Another approach is an installer vetting scheme, where households can still shop around for quotes and installers can be more easily dropped if the quality of their work or services is poor – but this approach does require more ongoing management (e.g. maintenance of an installer directory).</a:t>
            </a:r>
          </a:p>
          <a:p>
            <a:endParaRPr lang="en-GB" dirty="0"/>
          </a:p>
          <a:p>
            <a:r>
              <a:rPr lang="en-GB" b="1" dirty="0"/>
              <a:t>References</a:t>
            </a:r>
          </a:p>
          <a:p>
            <a:r>
              <a:rPr lang="en-GB" dirty="0"/>
              <a:t>Adapted from Plymouth Energy Community’s LEAD Webinar presentation ‘Power in Partnerships’: https://www.swnetzerohub.org.uk/knowledge/events/webinars/innovations-in-domestic-retrofit-advice/</a:t>
            </a:r>
          </a:p>
        </p:txBody>
      </p:sp>
      <p:sp>
        <p:nvSpPr>
          <p:cNvPr id="4" name="Slide Number Placeholder 3"/>
          <p:cNvSpPr>
            <a:spLocks noGrp="1"/>
          </p:cNvSpPr>
          <p:nvPr>
            <p:ph type="sldNum" sz="quarter" idx="5"/>
          </p:nvPr>
        </p:nvSpPr>
        <p:spPr/>
        <p:txBody>
          <a:bodyPr/>
          <a:lstStyle/>
          <a:p>
            <a:fld id="{7A4C522D-8C26-45B6-A80C-8745E168CB9E}" type="slidenum">
              <a:rPr lang="en-GB" smtClean="0"/>
              <a:t>3</a:t>
            </a:fld>
            <a:endParaRPr lang="en-GB"/>
          </a:p>
        </p:txBody>
      </p:sp>
    </p:spTree>
    <p:extLst>
      <p:ext uri="{BB962C8B-B14F-4D97-AF65-F5344CB8AC3E}">
        <p14:creationId xmlns:p14="http://schemas.microsoft.com/office/powerpoint/2010/main" val="2027591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latin typeface="+mn-lt"/>
              </a:rPr>
              <a:t>Community organisations are ideally placed for the first stage.</a:t>
            </a:r>
          </a:p>
          <a:p>
            <a:pPr marL="171450" indent="-171450">
              <a:buFont typeface="Arial" panose="020B0604020202020204" pitchFamily="34" charset="0"/>
              <a:buChar char="•"/>
            </a:pPr>
            <a:r>
              <a:rPr lang="en-GB" dirty="0">
                <a:latin typeface="+mn-lt"/>
              </a:rPr>
              <a:t>Audiences will differ in what services they need, how they can be reached, and what messages and language will engage them.</a:t>
            </a:r>
          </a:p>
          <a:p>
            <a:pPr marL="171450" indent="-171450">
              <a:buFont typeface="Arial" panose="020B0604020202020204" pitchFamily="34" charset="0"/>
              <a:buChar char="•"/>
            </a:pPr>
            <a:r>
              <a:rPr lang="en-GB" dirty="0">
                <a:latin typeface="+mn-lt"/>
              </a:rPr>
              <a:t>It’s important to understand who your audience is from the start, and tailor your messages and services to suit them, to get the best engagement.</a:t>
            </a:r>
          </a:p>
          <a:p>
            <a:pPr marL="171450" indent="-171450">
              <a:buFont typeface="Arial" panose="020B0604020202020204" pitchFamily="34" charset="0"/>
              <a:buChar char="•"/>
            </a:pPr>
            <a:r>
              <a:rPr lang="en-GB" dirty="0">
                <a:latin typeface="+mn-lt"/>
              </a:rPr>
              <a:t>Trigger points are particular times when people are most receptive to retrofit messages, and include other major renovations or moving house.</a:t>
            </a:r>
          </a:p>
          <a:p>
            <a:pPr marL="171450" indent="-171450">
              <a:buFont typeface="Arial" panose="020B0604020202020204" pitchFamily="34" charset="0"/>
              <a:buChar char="•"/>
            </a:pPr>
            <a:r>
              <a:rPr lang="en-GB" dirty="0">
                <a:latin typeface="+mn-lt"/>
              </a:rPr>
              <a:t>The LEAD Toolkit has more information and factsheets on different methods for engaging with audiences, such as community outreach or community champions.</a:t>
            </a:r>
          </a:p>
          <a:p>
            <a:pPr marL="171450" indent="-171450">
              <a:buFont typeface="Arial" panose="020B0604020202020204" pitchFamily="34" charset="0"/>
              <a:buChar char="•"/>
            </a:pPr>
            <a:r>
              <a:rPr lang="en-GB" dirty="0">
                <a:latin typeface="+mn-lt"/>
              </a:rPr>
              <a:t>Entry level advice can focus on easy wins like behaviour change, repair and maintenance, draughtproofing and better use of heating controls.</a:t>
            </a:r>
          </a:p>
          <a:p>
            <a:pPr marL="171450" indent="-171450">
              <a:buFont typeface="Arial" panose="020B0604020202020204" pitchFamily="34" charset="0"/>
              <a:buChar char="•"/>
            </a:pPr>
            <a:r>
              <a:rPr lang="en-GB" dirty="0">
                <a:latin typeface="+mn-lt"/>
              </a:rPr>
              <a:t>These are good starting points for any household. For some, this basic advice is necessary to build trust and confidence in advice, before suggesting options for insulation or new heating systems.</a:t>
            </a:r>
          </a:p>
          <a:p>
            <a:pPr marL="171450" indent="-171450">
              <a:buFont typeface="Arial" panose="020B0604020202020204" pitchFamily="34" charset="0"/>
              <a:buChar char="•"/>
            </a:pPr>
            <a:r>
              <a:rPr lang="en-GB" dirty="0">
                <a:latin typeface="+mn-lt"/>
              </a:rPr>
              <a:t>This is also a good time to talk about what grants might be available.</a:t>
            </a:r>
          </a:p>
          <a:p>
            <a:endParaRPr lang="en-GB" dirty="0">
              <a:latin typeface="+mn-lt"/>
            </a:endParaRPr>
          </a:p>
          <a:p>
            <a:r>
              <a:rPr lang="en-GB" b="1" dirty="0">
                <a:latin typeface="+mn-lt"/>
              </a:rPr>
              <a:t>Copyright info</a:t>
            </a:r>
          </a:p>
          <a:p>
            <a:r>
              <a:rPr lang="en-GB" dirty="0">
                <a:latin typeface="+mn-lt"/>
              </a:rPr>
              <a:t>Top photo: Centre for Sustainable Energy 2024</a:t>
            </a:r>
            <a:r>
              <a:rPr lang="en-GB" sz="1200" dirty="0">
                <a:latin typeface="+mn-lt"/>
              </a:rPr>
              <a:t>, shared under CC BY-NC-ND 4.0: </a:t>
            </a:r>
            <a:r>
              <a:rPr lang="en-GB" b="0" i="0" u="none" strike="noStrike" dirty="0">
                <a:solidFill>
                  <a:srgbClr val="000000"/>
                </a:solidFill>
                <a:effectLst/>
                <a:latin typeface="+mn-lt"/>
              </a:rPr>
              <a:t>https://creativecommons.org/licenses/by-nc-nd/4.0/</a:t>
            </a:r>
            <a:endParaRPr lang="en-GB" dirty="0">
              <a:latin typeface="+mn-lt"/>
            </a:endParaRPr>
          </a:p>
          <a:p>
            <a:r>
              <a:rPr lang="en-GB" dirty="0">
                <a:latin typeface="+mn-lt"/>
              </a:rPr>
              <a:t>Bottom photo: Green Isle of Wight CIC 2024</a:t>
            </a:r>
            <a:r>
              <a:rPr lang="en-GB" sz="1200" dirty="0">
                <a:latin typeface="+mn-lt"/>
              </a:rPr>
              <a:t>, shared under CC BY-NC-ND 4.0: </a:t>
            </a:r>
            <a:r>
              <a:rPr lang="en-GB" b="0" i="0" u="none" strike="noStrike" dirty="0">
                <a:solidFill>
                  <a:srgbClr val="000000"/>
                </a:solidFill>
                <a:effectLst/>
                <a:latin typeface="+mn-lt"/>
              </a:rPr>
              <a:t>https://creativecommons.org/licenses/by-nc-nd/4.0/</a:t>
            </a:r>
            <a:endParaRPr lang="en-GB" b="1" dirty="0">
              <a:highlight>
                <a:srgbClr val="FFFF00"/>
              </a:highlight>
              <a:latin typeface="+mn-lt"/>
            </a:endParaRPr>
          </a:p>
        </p:txBody>
      </p:sp>
      <p:sp>
        <p:nvSpPr>
          <p:cNvPr id="4" name="Slide Number Placeholder 3"/>
          <p:cNvSpPr>
            <a:spLocks noGrp="1"/>
          </p:cNvSpPr>
          <p:nvPr>
            <p:ph type="sldNum" sz="quarter" idx="5"/>
          </p:nvPr>
        </p:nvSpPr>
        <p:spPr/>
        <p:txBody>
          <a:bodyPr/>
          <a:lstStyle/>
          <a:p>
            <a:fld id="{7A4C522D-8C26-45B6-A80C-8745E168CB9E}" type="slidenum">
              <a:rPr lang="en-GB" smtClean="0"/>
              <a:t>4</a:t>
            </a:fld>
            <a:endParaRPr lang="en-GB"/>
          </a:p>
        </p:txBody>
      </p:sp>
    </p:spTree>
    <p:extLst>
      <p:ext uri="{BB962C8B-B14F-4D97-AF65-F5344CB8AC3E}">
        <p14:creationId xmlns:p14="http://schemas.microsoft.com/office/powerpoint/2010/main" val="1852703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a household can be referred into a grant scheme to help finance retrofit, it’s important to know early on, as any retrofit assessment or suppliers used in the next stages of the process will need to be appropriately qualified and compliant with grant rules.</a:t>
            </a:r>
          </a:p>
          <a:p>
            <a:endParaRPr lang="en-GB" dirty="0"/>
          </a:p>
          <a:p>
            <a:r>
              <a:rPr lang="en-GB" dirty="0"/>
              <a:t>Grants for retrofit are typically aimed at:</a:t>
            </a:r>
          </a:p>
          <a:p>
            <a:pPr marL="228600" indent="-228600">
              <a:buAutoNum type="arabicParenR"/>
            </a:pPr>
            <a:r>
              <a:rPr lang="en-GB" dirty="0"/>
              <a:t>reducing fuel poverty, by helping people in receipt of benefits, or </a:t>
            </a:r>
          </a:p>
          <a:p>
            <a:pPr marL="228600" indent="-228600">
              <a:buAutoNum type="arabicParenR"/>
            </a:pPr>
            <a:r>
              <a:rPr lang="en-GB" dirty="0"/>
              <a:t>reducing the cost of newer technologies (such as heat pumps) to boost uptake and help establish a market.</a:t>
            </a:r>
          </a:p>
          <a:p>
            <a:endParaRPr lang="en-GB" dirty="0"/>
          </a:p>
          <a:p>
            <a:r>
              <a:rPr lang="en-GB" dirty="0"/>
              <a:t>Availability changes over time, as the retrofit market changes and government policy responds in kind.</a:t>
            </a:r>
          </a:p>
          <a:p>
            <a:r>
              <a:rPr lang="en-GB" dirty="0"/>
              <a:t>Large and medium sized energy companies have a well-established legal requirement to provide funding for households through the Energy Company Obligation.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There is often geographical variation too, as local authorities make different decisions about investing in local retrofit.</a:t>
            </a:r>
          </a:p>
          <a:p>
            <a:endParaRPr lang="en-GB" dirty="0"/>
          </a:p>
          <a:p>
            <a:r>
              <a:rPr lang="en-GB" dirty="0"/>
              <a:t>The self-funded sector is often referred to as ‘able to pay’, but this is misleading as many people in this group cannot afford more advanced retrofit. They may need advice on other options, such as suggesting remortgaging as a route to financing retrofit, or they may need time to save up after receiving a retrofit assessment.</a:t>
            </a:r>
          </a:p>
          <a:p>
            <a:endParaRPr lang="en-GB" dirty="0"/>
          </a:p>
        </p:txBody>
      </p:sp>
      <p:sp>
        <p:nvSpPr>
          <p:cNvPr id="4" name="Slide Number Placeholder 3"/>
          <p:cNvSpPr>
            <a:spLocks noGrp="1"/>
          </p:cNvSpPr>
          <p:nvPr>
            <p:ph type="sldNum" sz="quarter" idx="5"/>
          </p:nvPr>
        </p:nvSpPr>
        <p:spPr/>
        <p:txBody>
          <a:bodyPr/>
          <a:lstStyle/>
          <a:p>
            <a:fld id="{7A4C522D-8C26-45B6-A80C-8745E168CB9E}" type="slidenum">
              <a:rPr lang="en-GB" smtClean="0"/>
              <a:t>5</a:t>
            </a:fld>
            <a:endParaRPr lang="en-GB"/>
          </a:p>
        </p:txBody>
      </p:sp>
    </p:spTree>
    <p:extLst>
      <p:ext uri="{BB962C8B-B14F-4D97-AF65-F5344CB8AC3E}">
        <p14:creationId xmlns:p14="http://schemas.microsoft.com/office/powerpoint/2010/main" val="2376444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mn-lt"/>
              </a:rPr>
              <a:t>The retrofit assessment process, which often involves an Energy Performance Certificate (EPC) assessment alongside, requires a depth of skill.</a:t>
            </a:r>
          </a:p>
          <a:p>
            <a:r>
              <a:rPr lang="en-GB" dirty="0">
                <a:latin typeface="+mn-lt"/>
              </a:rPr>
              <a:t>Qualified assessors are recommended, and must be used if you’re accessing grants or producing an EPC.</a:t>
            </a:r>
          </a:p>
          <a:p>
            <a:r>
              <a:rPr lang="en-GB" dirty="0">
                <a:latin typeface="+mn-lt"/>
              </a:rPr>
              <a:t>If the assessment is for a traditional building (built before 1919), it’s important to use an assessor who understands how energy and moisture work in older buildings, to ensure that recommendations are not made that could damage the building fabric, cause damp and compromise thermal performance.</a:t>
            </a:r>
          </a:p>
          <a:p>
            <a:endParaRPr lang="en-GB" dirty="0">
              <a:latin typeface="+mn-lt"/>
            </a:endParaRPr>
          </a:p>
          <a:p>
            <a:r>
              <a:rPr lang="en-GB" b="1" dirty="0">
                <a:latin typeface="+mn-lt"/>
              </a:rPr>
              <a:t>References</a:t>
            </a:r>
          </a:p>
          <a:p>
            <a:r>
              <a:rPr lang="en-GB" dirty="0">
                <a:latin typeface="+mn-lt"/>
              </a:rPr>
              <a:t>https://www.ofgem.gov.uk/environmental-and-social-schemes/energy-company-obligation-eco/energy-company-obligation-eco-supply-chain</a:t>
            </a:r>
          </a:p>
          <a:p>
            <a:r>
              <a:rPr lang="en-GB" dirty="0">
                <a:latin typeface="+mn-lt"/>
              </a:rPr>
              <a:t>https://www.gov.uk/selling-a-home/energy-performance-certificates</a:t>
            </a:r>
          </a:p>
          <a:p>
            <a:endParaRPr lang="en-GB" dirty="0">
              <a:latin typeface="+mn-lt"/>
            </a:endParaRPr>
          </a:p>
          <a:p>
            <a:r>
              <a:rPr lang="en-GB" b="1" dirty="0">
                <a:latin typeface="+mn-lt"/>
              </a:rPr>
              <a:t>Copyright info</a:t>
            </a:r>
          </a:p>
          <a:p>
            <a:r>
              <a:rPr lang="en-GB" dirty="0">
                <a:latin typeface="+mn-lt"/>
              </a:rPr>
              <a:t>Photo: Severn Wye 2024</a:t>
            </a:r>
            <a:r>
              <a:rPr lang="en-GB" sz="1200" dirty="0">
                <a:latin typeface="+mn-lt"/>
              </a:rPr>
              <a:t>, shared under CC BY-NC-ND 4.0: </a:t>
            </a:r>
            <a:r>
              <a:rPr lang="en-GB" b="0" i="0" u="none" strike="noStrike" dirty="0">
                <a:solidFill>
                  <a:srgbClr val="000000"/>
                </a:solidFill>
                <a:effectLst/>
                <a:latin typeface="+mn-lt"/>
              </a:rPr>
              <a:t>https://creativecommons.org/licenses/by-nc-nd/4.0/</a:t>
            </a:r>
            <a:endParaRPr lang="en-GB" dirty="0">
              <a:latin typeface="+mn-lt"/>
            </a:endParaRPr>
          </a:p>
        </p:txBody>
      </p:sp>
      <p:sp>
        <p:nvSpPr>
          <p:cNvPr id="4" name="Slide Number Placeholder 3"/>
          <p:cNvSpPr>
            <a:spLocks noGrp="1"/>
          </p:cNvSpPr>
          <p:nvPr>
            <p:ph type="sldNum" sz="quarter" idx="5"/>
          </p:nvPr>
        </p:nvSpPr>
        <p:spPr/>
        <p:txBody>
          <a:bodyPr/>
          <a:lstStyle/>
          <a:p>
            <a:fld id="{7A4C522D-8C26-45B6-A80C-8745E168CB9E}" type="slidenum">
              <a:rPr lang="en-GB" smtClean="0"/>
              <a:t>6</a:t>
            </a:fld>
            <a:endParaRPr lang="en-GB"/>
          </a:p>
        </p:txBody>
      </p:sp>
    </p:spTree>
    <p:extLst>
      <p:ext uri="{BB962C8B-B14F-4D97-AF65-F5344CB8AC3E}">
        <p14:creationId xmlns:p14="http://schemas.microsoft.com/office/powerpoint/2010/main" val="3345180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mn-lt"/>
              </a:rPr>
              <a:t>Once a household has had a retrofit assessment and decided to go ahead with installation, they may need additional support.</a:t>
            </a:r>
          </a:p>
          <a:p>
            <a:endParaRPr lang="en-GB" dirty="0">
              <a:latin typeface="+mn-lt"/>
            </a:endParaRPr>
          </a:p>
          <a:p>
            <a:r>
              <a:rPr lang="en-GB" dirty="0" err="1">
                <a:latin typeface="+mn-lt"/>
              </a:rPr>
              <a:t>TrustMark</a:t>
            </a:r>
            <a:r>
              <a:rPr lang="en-GB" dirty="0">
                <a:latin typeface="+mn-lt"/>
              </a:rPr>
              <a:t> is the quality scheme running under PAS 2035, so households accessing grants will need a </a:t>
            </a:r>
            <a:r>
              <a:rPr lang="en-GB" dirty="0" err="1">
                <a:latin typeface="+mn-lt"/>
              </a:rPr>
              <a:t>TrustMark</a:t>
            </a:r>
            <a:r>
              <a:rPr lang="en-GB" dirty="0">
                <a:latin typeface="+mn-lt"/>
              </a:rPr>
              <a:t> accredited installer. Many households will need information and education about </a:t>
            </a:r>
            <a:r>
              <a:rPr lang="en-GB" dirty="0" err="1">
                <a:latin typeface="+mn-lt"/>
              </a:rPr>
              <a:t>TrustMark</a:t>
            </a:r>
            <a:r>
              <a:rPr lang="en-GB" dirty="0">
                <a:latin typeface="+mn-lt"/>
              </a:rPr>
              <a:t> and other quality assurance schemes.</a:t>
            </a:r>
          </a:p>
          <a:p>
            <a:endParaRPr lang="en-GB" dirty="0">
              <a:latin typeface="+mn-lt"/>
            </a:endParaRPr>
          </a:p>
          <a:p>
            <a:r>
              <a:rPr lang="en-GB" dirty="0">
                <a:latin typeface="+mn-lt"/>
              </a:rPr>
              <a:t>There may be an existing local authority framework, register or other vetting scheme for installers in your local area, or you may want to establish one as part of your project.</a:t>
            </a:r>
          </a:p>
          <a:p>
            <a:endParaRPr lang="en-GB" dirty="0">
              <a:latin typeface="+mn-lt"/>
            </a:endParaRPr>
          </a:p>
          <a:p>
            <a:r>
              <a:rPr lang="en-GB" dirty="0">
                <a:latin typeface="+mn-lt"/>
              </a:rPr>
              <a:t>Householders often find quotes from installers hard to understand, and it can be hard to make comparisons when they are not clearly like-for-like. A quote review service is a really helpful way to give householders confidence to understand the information and decide whether to proceed. Otherwise, they may get stuck at the quote stage, being unsure of whether the work specified is the right work for a reasonable price.</a:t>
            </a:r>
          </a:p>
          <a:p>
            <a:endParaRPr lang="en-GB" dirty="0">
              <a:latin typeface="+mn-lt"/>
            </a:endParaRPr>
          </a:p>
          <a:p>
            <a:r>
              <a:rPr lang="en-GB" dirty="0">
                <a:latin typeface="+mn-lt"/>
              </a:rPr>
              <a:t>Plan to follow up on retrofit assessments and advice, to help nudge households along, and help with any problems that have arisen. Six months is a good timescale, though progress can take much longer, especially for self-funded audiences trying to secure the necessary funds.</a:t>
            </a:r>
          </a:p>
          <a:p>
            <a:endParaRPr lang="en-GB" dirty="0">
              <a:latin typeface="+mn-lt"/>
            </a:endParaRPr>
          </a:p>
          <a:p>
            <a:r>
              <a:rPr lang="en-GB" b="1" dirty="0">
                <a:latin typeface="+mn-lt"/>
              </a:rPr>
              <a:t>Copyright info</a:t>
            </a:r>
          </a:p>
          <a:p>
            <a:r>
              <a:rPr lang="en-GB" dirty="0">
                <a:latin typeface="+mn-lt"/>
              </a:rPr>
              <a:t>Photo: Plymouth Energy Community 2024</a:t>
            </a:r>
            <a:r>
              <a:rPr lang="en-GB" sz="1200" dirty="0">
                <a:latin typeface="+mn-lt"/>
              </a:rPr>
              <a:t>, shared under CC BY-NC-ND 4.0: </a:t>
            </a:r>
            <a:r>
              <a:rPr lang="en-GB" b="0" i="0" u="none" strike="noStrike" dirty="0">
                <a:solidFill>
                  <a:srgbClr val="000000"/>
                </a:solidFill>
                <a:effectLst/>
                <a:latin typeface="+mn-lt"/>
              </a:rPr>
              <a:t>https://creativecommons.org/licenses/by-nc-nd/4.0/</a:t>
            </a:r>
            <a:endParaRPr lang="en-GB" dirty="0">
              <a:latin typeface="+mn-lt"/>
            </a:endParaRPr>
          </a:p>
        </p:txBody>
      </p:sp>
      <p:sp>
        <p:nvSpPr>
          <p:cNvPr id="4" name="Slide Number Placeholder 3"/>
          <p:cNvSpPr>
            <a:spLocks noGrp="1"/>
          </p:cNvSpPr>
          <p:nvPr>
            <p:ph type="sldNum" sz="quarter" idx="5"/>
          </p:nvPr>
        </p:nvSpPr>
        <p:spPr/>
        <p:txBody>
          <a:bodyPr/>
          <a:lstStyle/>
          <a:p>
            <a:fld id="{7A4C522D-8C26-45B6-A80C-8745E168CB9E}" type="slidenum">
              <a:rPr lang="en-GB" smtClean="0"/>
              <a:t>7</a:t>
            </a:fld>
            <a:endParaRPr lang="en-GB"/>
          </a:p>
        </p:txBody>
      </p:sp>
    </p:spTree>
    <p:extLst>
      <p:ext uri="{BB962C8B-B14F-4D97-AF65-F5344CB8AC3E}">
        <p14:creationId xmlns:p14="http://schemas.microsoft.com/office/powerpoint/2010/main" val="2921604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mn-lt"/>
              </a:rPr>
              <a:t>For many households, this stage won’t be required.</a:t>
            </a:r>
          </a:p>
          <a:p>
            <a:endParaRPr lang="en-GB" dirty="0">
              <a:latin typeface="+mn-lt"/>
            </a:endParaRPr>
          </a:p>
          <a:p>
            <a:r>
              <a:rPr lang="en-GB" dirty="0">
                <a:latin typeface="+mn-lt"/>
              </a:rPr>
              <a:t>However, for particularly vulnerable households, or for households undertaking complex and costly, they may benefit from an impartial onsite presence to help them feel confident when dealing with contractors and reduce anxiety.</a:t>
            </a:r>
          </a:p>
          <a:p>
            <a:endParaRPr lang="en-GB" dirty="0">
              <a:latin typeface="+mn-lt"/>
            </a:endParaRPr>
          </a:p>
          <a:p>
            <a:r>
              <a:rPr lang="en-GB" b="1" dirty="0">
                <a:latin typeface="+mn-lt"/>
              </a:rPr>
              <a:t>Copyright info</a:t>
            </a:r>
          </a:p>
          <a:p>
            <a:r>
              <a:rPr lang="en-GB" dirty="0">
                <a:latin typeface="+mn-lt"/>
              </a:rPr>
              <a:t>Photo: West of England Combined Authority</a:t>
            </a:r>
            <a:r>
              <a:rPr lang="en-GB" sz="1200" dirty="0">
                <a:latin typeface="+mn-lt"/>
              </a:rPr>
              <a:t>, shared under OGL 3.0 https://www.nationalarchives.gov.uk/doc/open-government-licence/version/3/</a:t>
            </a:r>
            <a:endParaRPr lang="en-GB" dirty="0">
              <a:latin typeface="+mn-lt"/>
            </a:endParaRPr>
          </a:p>
        </p:txBody>
      </p:sp>
      <p:sp>
        <p:nvSpPr>
          <p:cNvPr id="4" name="Slide Number Placeholder 3"/>
          <p:cNvSpPr>
            <a:spLocks noGrp="1"/>
          </p:cNvSpPr>
          <p:nvPr>
            <p:ph type="sldNum" sz="quarter" idx="5"/>
          </p:nvPr>
        </p:nvSpPr>
        <p:spPr/>
        <p:txBody>
          <a:bodyPr/>
          <a:lstStyle/>
          <a:p>
            <a:fld id="{7A4C522D-8C26-45B6-A80C-8745E168CB9E}" type="slidenum">
              <a:rPr lang="en-GB" smtClean="0"/>
              <a:t>8</a:t>
            </a:fld>
            <a:endParaRPr lang="en-GB"/>
          </a:p>
        </p:txBody>
      </p:sp>
    </p:spTree>
    <p:extLst>
      <p:ext uri="{BB962C8B-B14F-4D97-AF65-F5344CB8AC3E}">
        <p14:creationId xmlns:p14="http://schemas.microsoft.com/office/powerpoint/2010/main" val="1886969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mn-lt"/>
              </a:rPr>
              <a:t>Once the installation is complete, depending on the technology, householders might need additional help to get the best out of their new systems.</a:t>
            </a:r>
          </a:p>
          <a:p>
            <a:endParaRPr lang="en-GB" dirty="0">
              <a:latin typeface="+mn-lt"/>
            </a:endParaRPr>
          </a:p>
          <a:p>
            <a:r>
              <a:rPr lang="en-GB" dirty="0">
                <a:latin typeface="+mn-lt"/>
              </a:rPr>
              <a:t>For example, heat pumps don’t warm houses quickly like gas boilers, and need a different approach to heating timing.</a:t>
            </a:r>
          </a:p>
          <a:p>
            <a:r>
              <a:rPr lang="en-GB" dirty="0">
                <a:latin typeface="+mn-lt"/>
              </a:rPr>
              <a:t>If the household has a new solar or battery system, they may need help to plan when to use electricity generated onsite, when to store it, and how to get the best out of time-of-use tariffs.</a:t>
            </a:r>
          </a:p>
          <a:p>
            <a:endParaRPr lang="en-GB" dirty="0">
              <a:latin typeface="+mn-lt"/>
            </a:endParaRPr>
          </a:p>
          <a:p>
            <a:r>
              <a:rPr lang="en-GB" dirty="0">
                <a:latin typeface="+mn-lt"/>
              </a:rPr>
              <a:t>Many people will also need help understanding new controls or apps - particularly audiences who are older, offline or have low literacy levels.</a:t>
            </a:r>
          </a:p>
          <a:p>
            <a:endParaRPr lang="en-GB" dirty="0">
              <a:latin typeface="+mn-lt"/>
            </a:endParaRPr>
          </a:p>
          <a:p>
            <a:r>
              <a:rPr lang="en-GB" b="1" dirty="0">
                <a:latin typeface="+mn-lt"/>
              </a:rPr>
              <a:t>Copyright info</a:t>
            </a:r>
          </a:p>
          <a:p>
            <a:r>
              <a:rPr lang="en-GB" dirty="0">
                <a:latin typeface="+mn-lt"/>
              </a:rPr>
              <a:t>Photo: West of England Combined Authority</a:t>
            </a:r>
            <a:r>
              <a:rPr lang="en-GB" sz="1200" dirty="0">
                <a:latin typeface="+mn-lt"/>
              </a:rPr>
              <a:t>, shared under OGL 3.0 https://www.nationalarchives.gov.uk/doc/open-government-licence/version/3/</a:t>
            </a:r>
            <a:endParaRPr lang="en-GB" dirty="0">
              <a:latin typeface="+mn-lt"/>
            </a:endParaRPr>
          </a:p>
        </p:txBody>
      </p:sp>
      <p:sp>
        <p:nvSpPr>
          <p:cNvPr id="4" name="Slide Number Placeholder 3"/>
          <p:cNvSpPr>
            <a:spLocks noGrp="1"/>
          </p:cNvSpPr>
          <p:nvPr>
            <p:ph type="sldNum" sz="quarter" idx="5"/>
          </p:nvPr>
        </p:nvSpPr>
        <p:spPr/>
        <p:txBody>
          <a:bodyPr/>
          <a:lstStyle/>
          <a:p>
            <a:fld id="{7A4C522D-8C26-45B6-A80C-8745E168CB9E}" type="slidenum">
              <a:rPr lang="en-GB" smtClean="0"/>
              <a:t>9</a:t>
            </a:fld>
            <a:endParaRPr lang="en-GB"/>
          </a:p>
        </p:txBody>
      </p:sp>
    </p:spTree>
    <p:extLst>
      <p:ext uri="{BB962C8B-B14F-4D97-AF65-F5344CB8AC3E}">
        <p14:creationId xmlns:p14="http://schemas.microsoft.com/office/powerpoint/2010/main" val="3499470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ADEE-4BC5-CAF1-4453-971D76E0D1B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83B19D8-5C4F-3E49-AEFC-3D4A45D5F5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5417023-C6AA-8EBB-E1B7-57EC0A8D38D8}"/>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4723790D-E808-2960-3975-1D14167AE7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E30B94-5174-E314-D1BD-5A4BBC435467}"/>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25747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B8C91-1D7B-7B40-491A-AC8E7D0CD85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C0D741B-1FD8-4650-9996-BF0E209A219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CAF03C-4BBC-95C7-C358-1F5FC03524E5}"/>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5DE98211-BC95-1EE9-2D89-C817FFD644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1D4A20-EC55-FCF7-6C1B-EF628C3F7A97}"/>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274961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42B5C5-F1CD-5460-BEB3-08CAC69D32D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421A70E-8D4F-E11C-5B60-3A0995A9A70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1C09B45-E113-03D1-4A14-C7DE868D576F}"/>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34CB8437-4648-1D68-D9C1-BC7CEC8ADF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F47D60-351F-9157-707E-212D2B6BD3D4}"/>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21276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8668F-B439-F83E-32AC-7CDCC50595E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B641AA7-A867-8786-9305-E37DCB610F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A0BAC82-1285-DE20-0F10-C00B8BD72038}"/>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08780B67-7B7C-1028-2CA1-ABC9CAADF4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D7873D-4E3E-5AE3-5DD0-E487D15FA8C7}"/>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214101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AF0C5-A9F4-AF85-7016-4D8EF7F7A51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FB7044F-C248-72BB-9F61-163F2E1CB9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4EEB1E9-8DF0-A588-06FA-A4EB700C84D9}"/>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A4438220-3215-D79A-3785-E8FB1A35FF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F0432A-2A6A-07B8-0587-91AD6381A0A3}"/>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29847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A7E63-BD48-8E25-89EE-28AFDEC2040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CA7C4DB-EDFF-07B9-1620-59D17F651FD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711002B-6EE6-F9D6-43A0-7027DFDA2A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3355497-2B18-CF81-2310-1FFE1E731F34}"/>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6" name="Footer Placeholder 5">
            <a:extLst>
              <a:ext uri="{FF2B5EF4-FFF2-40B4-BE49-F238E27FC236}">
                <a16:creationId xmlns:a16="http://schemas.microsoft.com/office/drawing/2014/main" id="{26BBE98A-9054-AFBF-73C9-B78F586058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8474CC-4979-92F3-2AFC-843DF0228217}"/>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323738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BE5D8-541D-6025-A0C4-83F04CC5B43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71CDF9A-4DB8-D920-2781-E786AA5ADB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367CFEE-3D6D-1657-978E-34588C30AA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D8D3B91-279E-6D2C-4BAC-8A9A24863A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82C248-4F81-8126-F918-FA03A5FEEF6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58206F4-A9B7-D292-FFBA-0A67F7C0CFA1}"/>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8" name="Footer Placeholder 7">
            <a:extLst>
              <a:ext uri="{FF2B5EF4-FFF2-40B4-BE49-F238E27FC236}">
                <a16:creationId xmlns:a16="http://schemas.microsoft.com/office/drawing/2014/main" id="{5CD0AEAE-2AB8-2BCE-45B6-F4E0D590CB7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CC324F6-964F-0960-2052-F070AD2B0125}"/>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1826785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C545B-3BA9-E2A8-4132-FEA4E3D336C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7002F9E-53AD-7084-0224-49180738D792}"/>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4" name="Footer Placeholder 3">
            <a:extLst>
              <a:ext uri="{FF2B5EF4-FFF2-40B4-BE49-F238E27FC236}">
                <a16:creationId xmlns:a16="http://schemas.microsoft.com/office/drawing/2014/main" id="{4D1262B1-0BCE-6272-C95E-9D60C2EA22E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7C335-7C12-2087-D4F3-3ADA09E44C77}"/>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165260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05204B-4762-8070-99D5-BB38C8A202FC}"/>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3" name="Footer Placeholder 2">
            <a:extLst>
              <a:ext uri="{FF2B5EF4-FFF2-40B4-BE49-F238E27FC236}">
                <a16:creationId xmlns:a16="http://schemas.microsoft.com/office/drawing/2014/main" id="{907E3D46-1F09-3B5C-E9C3-63EE4660E2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51EAD07-7148-CAB0-B2AA-8594654B7B22}"/>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4208949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4F5D5-C0AF-F0A2-EB65-ED0D430FA6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C43DC6F-1482-275A-0F4A-F317B7B6D7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93B25B2-9E9C-15AE-F9BB-E5635C7100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B9EEAA1-663B-9316-6248-F2BE744327EB}"/>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6" name="Footer Placeholder 5">
            <a:extLst>
              <a:ext uri="{FF2B5EF4-FFF2-40B4-BE49-F238E27FC236}">
                <a16:creationId xmlns:a16="http://schemas.microsoft.com/office/drawing/2014/main" id="{8DD53A83-0084-3509-0F61-082500651D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773F43-CC12-9A61-617E-27FD5BA92646}"/>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4145439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C34C3-BC89-06AF-8724-7657338593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39C8182-97E7-9D24-8EB2-D893CDB85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9DE351F-DE0B-B981-32A3-16307F416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515E284-E376-14FD-0657-1D60B015B6FD}"/>
              </a:ext>
            </a:extLst>
          </p:cNvPr>
          <p:cNvSpPr>
            <a:spLocks noGrp="1"/>
          </p:cNvSpPr>
          <p:nvPr>
            <p:ph type="dt" sz="half" idx="10"/>
          </p:nvPr>
        </p:nvSpPr>
        <p:spPr/>
        <p:txBody>
          <a:bodyPr/>
          <a:lstStyle/>
          <a:p>
            <a:fld id="{074462FF-8369-45EE-BCA4-7264662E36DD}" type="datetimeFigureOut">
              <a:rPr lang="en-GB" smtClean="0"/>
              <a:t>18/03/2025</a:t>
            </a:fld>
            <a:endParaRPr lang="en-GB"/>
          </a:p>
        </p:txBody>
      </p:sp>
      <p:sp>
        <p:nvSpPr>
          <p:cNvPr id="6" name="Footer Placeholder 5">
            <a:extLst>
              <a:ext uri="{FF2B5EF4-FFF2-40B4-BE49-F238E27FC236}">
                <a16:creationId xmlns:a16="http://schemas.microsoft.com/office/drawing/2014/main" id="{64304B41-4C41-1C67-5E10-B7810665DA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FA966A-3376-E8AC-56CE-E6856A3C8536}"/>
              </a:ext>
            </a:extLst>
          </p:cNvPr>
          <p:cNvSpPr>
            <a:spLocks noGrp="1"/>
          </p:cNvSpPr>
          <p:nvPr>
            <p:ph type="sldNum" sz="quarter" idx="12"/>
          </p:nvPr>
        </p:nvSpPr>
        <p:spPr/>
        <p:txBody>
          <a:bodyPr/>
          <a:lstStyle/>
          <a:p>
            <a:fld id="{AAC24D90-EA26-4592-9A84-F606F9790A93}" type="slidenum">
              <a:rPr lang="en-GB" smtClean="0"/>
              <a:t>‹#›</a:t>
            </a:fld>
            <a:endParaRPr lang="en-GB"/>
          </a:p>
        </p:txBody>
      </p:sp>
    </p:spTree>
    <p:extLst>
      <p:ext uri="{BB962C8B-B14F-4D97-AF65-F5344CB8AC3E}">
        <p14:creationId xmlns:p14="http://schemas.microsoft.com/office/powerpoint/2010/main" val="3770871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9FEDCF-98DB-428C-BC31-F26D12517D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A63C711-5546-E404-CCF1-9C4D9714BC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A345A98-5D46-3BAC-6966-B665FF4270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462FF-8369-45EE-BCA4-7264662E36DD}" type="datetimeFigureOut">
              <a:rPr lang="en-GB" smtClean="0"/>
              <a:t>18/03/2025</a:t>
            </a:fld>
            <a:endParaRPr lang="en-GB"/>
          </a:p>
        </p:txBody>
      </p:sp>
      <p:sp>
        <p:nvSpPr>
          <p:cNvPr id="5" name="Footer Placeholder 4">
            <a:extLst>
              <a:ext uri="{FF2B5EF4-FFF2-40B4-BE49-F238E27FC236}">
                <a16:creationId xmlns:a16="http://schemas.microsoft.com/office/drawing/2014/main" id="{D5720F19-DE3E-21F2-8835-EC819A8842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E6BD72-D008-0717-82F5-FDFA416D7E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C24D90-EA26-4592-9A84-F606F9790A93}" type="slidenum">
              <a:rPr lang="en-GB" smtClean="0"/>
              <a:t>‹#›</a:t>
            </a:fld>
            <a:endParaRPr lang="en-GB"/>
          </a:p>
        </p:txBody>
      </p:sp>
    </p:spTree>
    <p:extLst>
      <p:ext uri="{BB962C8B-B14F-4D97-AF65-F5344CB8AC3E}">
        <p14:creationId xmlns:p14="http://schemas.microsoft.com/office/powerpoint/2010/main" val="3154209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swnetzerohub.org.uk/" TargetMode="External"/><Relationship Id="rId5" Type="http://schemas.openxmlformats.org/officeDocument/2006/relationships/hyperlink" Target="https://www.nationalarchives.gov.uk/doc/open-government-licence/version/3/"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hyperlink" Target="https://creativecommons.org/licenses/by-nc-nd/4.0/" TargetMode="External"/><Relationship Id="rId3" Type="http://schemas.openxmlformats.org/officeDocument/2006/relationships/image" Target="../media/image4.jpe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jpe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creativecommons.org/licenses/by-nc-nd/4.0/"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hyperlink" Target="https://creativecommons.org/licenses/by-nc-nd/4.0/" TargetMode="External"/><Relationship Id="rId4" Type="http://schemas.openxmlformats.org/officeDocument/2006/relationships/image" Target="../media/image18.svg"/><Relationship Id="rId9" Type="http://schemas.openxmlformats.org/officeDocument/2006/relationships/image" Target="../media/image23.jpeg"/></Relationships>
</file>

<file path=ppt/slides/_rels/slide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www.nationalarchives.gov.uk/doc/open-government-licence/version/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s://www.nationalarchives.gov.uk/doc/open-government-licence/version/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8F5DF40-52B5-3007-A9F0-CAEDF026BBE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13187" y="230188"/>
            <a:ext cx="2534172" cy="1223909"/>
          </a:xfrm>
          <a:prstGeom prst="rect">
            <a:avLst/>
          </a:prstGeom>
        </p:spPr>
      </p:pic>
      <p:pic>
        <p:nvPicPr>
          <p:cNvPr id="11" name="Picture 10">
            <a:extLst>
              <a:ext uri="{FF2B5EF4-FFF2-40B4-BE49-F238E27FC236}">
                <a16:creationId xmlns:a16="http://schemas.microsoft.com/office/drawing/2014/main" id="{C6A3F1E8-1C7B-65CB-D028-B2BFEC8AFA2F}"/>
              </a:ext>
            </a:extLst>
          </p:cNvPr>
          <p:cNvPicPr>
            <a:picLocks noChangeAspect="1"/>
          </p:cNvPicPr>
          <p:nvPr/>
        </p:nvPicPr>
        <p:blipFill>
          <a:blip r:embed="rId4" cstate="print">
            <a:extLst>
              <a:ext uri="{28A0092B-C50C-407E-A947-70E740481C1C}">
                <a14:useLocalDpi xmlns:a14="http://schemas.microsoft.com/office/drawing/2010/main"/>
              </a:ext>
            </a:extLst>
          </a:blip>
          <a:srcRect/>
          <a:stretch/>
        </p:blipFill>
        <p:spPr>
          <a:xfrm>
            <a:off x="0" y="6087979"/>
            <a:ext cx="12203184" cy="770021"/>
          </a:xfrm>
          <a:prstGeom prst="rect">
            <a:avLst/>
          </a:prstGeom>
        </p:spPr>
      </p:pic>
      <p:sp>
        <p:nvSpPr>
          <p:cNvPr id="12" name="Title 11">
            <a:extLst>
              <a:ext uri="{FF2B5EF4-FFF2-40B4-BE49-F238E27FC236}">
                <a16:creationId xmlns:a16="http://schemas.microsoft.com/office/drawing/2014/main" id="{4723A544-7A07-13C5-EC35-76747F0AD2B7}"/>
              </a:ext>
            </a:extLst>
          </p:cNvPr>
          <p:cNvSpPr>
            <a:spLocks noGrp="1"/>
          </p:cNvSpPr>
          <p:nvPr>
            <p:ph type="title"/>
          </p:nvPr>
        </p:nvSpPr>
        <p:spPr/>
        <p:txBody>
          <a:bodyPr>
            <a:normAutofit/>
          </a:bodyPr>
          <a:lstStyle/>
          <a:p>
            <a:pPr>
              <a:lnSpc>
                <a:spcPct val="100000"/>
              </a:lnSpc>
            </a:pPr>
            <a:r>
              <a:rPr lang="en-GB" sz="3600" dirty="0">
                <a:latin typeface="+mn-lt"/>
              </a:rPr>
              <a:t>White Label Presentation:</a:t>
            </a:r>
            <a:br>
              <a:rPr lang="en-GB" sz="3600" dirty="0">
                <a:latin typeface="+mn-lt"/>
              </a:rPr>
            </a:br>
            <a:r>
              <a:rPr lang="en-GB" sz="3600" b="1" dirty="0">
                <a:latin typeface="+mn-lt"/>
              </a:rPr>
              <a:t>Designing the retrofit customer journey</a:t>
            </a:r>
          </a:p>
        </p:txBody>
      </p:sp>
      <p:sp>
        <p:nvSpPr>
          <p:cNvPr id="13" name="Content Placeholder 12">
            <a:extLst>
              <a:ext uri="{FF2B5EF4-FFF2-40B4-BE49-F238E27FC236}">
                <a16:creationId xmlns:a16="http://schemas.microsoft.com/office/drawing/2014/main" id="{B175A07C-1F10-F5B1-9D36-65696EA3E763}"/>
              </a:ext>
            </a:extLst>
          </p:cNvPr>
          <p:cNvSpPr>
            <a:spLocks noGrp="1"/>
          </p:cNvSpPr>
          <p:nvPr>
            <p:ph idx="1"/>
          </p:nvPr>
        </p:nvSpPr>
        <p:spPr/>
        <p:txBody>
          <a:bodyPr>
            <a:normAutofit/>
          </a:bodyPr>
          <a:lstStyle/>
          <a:p>
            <a:pPr>
              <a:lnSpc>
                <a:spcPct val="110000"/>
              </a:lnSpc>
            </a:pPr>
            <a:r>
              <a:rPr lang="en-GB" sz="2400" dirty="0"/>
              <a:t>This slide deck is available to use under </a:t>
            </a:r>
            <a:r>
              <a:rPr lang="en-GB" sz="2400" dirty="0">
                <a:hlinkClick r:id="rId5"/>
              </a:rPr>
              <a:t>Open Government Licence (OGL) v3.0</a:t>
            </a:r>
            <a:endParaRPr lang="en-GB" sz="2400" dirty="0"/>
          </a:p>
          <a:p>
            <a:pPr>
              <a:lnSpc>
                <a:spcPct val="110000"/>
              </a:lnSpc>
            </a:pPr>
            <a:r>
              <a:rPr lang="en-GB" sz="2400" dirty="0"/>
              <a:t>You can use or adapt the slides for your own presentations, including branding</a:t>
            </a:r>
          </a:p>
          <a:p>
            <a:pPr>
              <a:lnSpc>
                <a:spcPct val="110000"/>
              </a:lnSpc>
            </a:pPr>
            <a:r>
              <a:rPr lang="en-GB" sz="2400" dirty="0"/>
              <a:t>Images are not permitted for extraction and use in other formats</a:t>
            </a:r>
          </a:p>
          <a:p>
            <a:pPr>
              <a:lnSpc>
                <a:spcPct val="110000"/>
              </a:lnSpc>
            </a:pPr>
            <a:r>
              <a:rPr lang="en-GB" sz="2400" dirty="0"/>
              <a:t>Citations and credits within the slides must remain in place – this relates to the original copyright for content, e.g. images, and terms are provided in the notes</a:t>
            </a:r>
          </a:p>
          <a:p>
            <a:pPr>
              <a:lnSpc>
                <a:spcPct val="110000"/>
              </a:lnSpc>
            </a:pPr>
            <a:r>
              <a:rPr lang="en-GB" sz="2400" dirty="0"/>
              <a:t>Slide notes provide a suggested script or prompts to accompany presentations</a:t>
            </a:r>
          </a:p>
          <a:p>
            <a:pPr>
              <a:lnSpc>
                <a:spcPct val="110000"/>
              </a:lnSpc>
            </a:pPr>
            <a:r>
              <a:rPr lang="en-GB" sz="2400" dirty="0"/>
              <a:t>Please visit </a:t>
            </a:r>
            <a:r>
              <a:rPr lang="en-GB" sz="2400" dirty="0">
                <a:hlinkClick r:id="rId6"/>
              </a:rPr>
              <a:t>South West Net Zero Hub</a:t>
            </a:r>
            <a:r>
              <a:rPr lang="en-GB" sz="2400" dirty="0"/>
              <a:t> online for other LEAD Toolkit resources</a:t>
            </a:r>
          </a:p>
          <a:p>
            <a:pPr>
              <a:lnSpc>
                <a:spcPct val="110000"/>
              </a:lnSpc>
            </a:pPr>
            <a:endParaRPr lang="en-GB" sz="2400" dirty="0"/>
          </a:p>
        </p:txBody>
      </p:sp>
    </p:spTree>
    <p:extLst>
      <p:ext uri="{BB962C8B-B14F-4D97-AF65-F5344CB8AC3E}">
        <p14:creationId xmlns:p14="http://schemas.microsoft.com/office/powerpoint/2010/main" val="57270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8C9CB-9F6B-A556-B7BD-84B3A252D8EA}"/>
              </a:ext>
            </a:extLst>
          </p:cNvPr>
          <p:cNvSpPr>
            <a:spLocks noGrp="1"/>
          </p:cNvSpPr>
          <p:nvPr>
            <p:ph type="title"/>
          </p:nvPr>
        </p:nvSpPr>
        <p:spPr/>
        <p:txBody>
          <a:bodyPr/>
          <a:lstStyle/>
          <a:p>
            <a:pPr algn="ctr"/>
            <a:r>
              <a:rPr lang="en-GB" dirty="0"/>
              <a:t>Retrofit process</a:t>
            </a:r>
          </a:p>
        </p:txBody>
      </p:sp>
      <p:sp>
        <p:nvSpPr>
          <p:cNvPr id="3" name="Content Placeholder 2">
            <a:extLst>
              <a:ext uri="{FF2B5EF4-FFF2-40B4-BE49-F238E27FC236}">
                <a16:creationId xmlns:a16="http://schemas.microsoft.com/office/drawing/2014/main" id="{A6EB8D89-CA63-D73D-6A25-AB6AB8A368B6}"/>
              </a:ext>
            </a:extLst>
          </p:cNvPr>
          <p:cNvSpPr>
            <a:spLocks noGrp="1"/>
          </p:cNvSpPr>
          <p:nvPr>
            <p:ph idx="1"/>
          </p:nvPr>
        </p:nvSpPr>
        <p:spPr>
          <a:xfrm>
            <a:off x="838200" y="4663439"/>
            <a:ext cx="10515600" cy="1513523"/>
          </a:xfrm>
        </p:spPr>
        <p:txBody>
          <a:bodyPr>
            <a:normAutofit fontScale="92500"/>
          </a:bodyPr>
          <a:lstStyle/>
          <a:p>
            <a:pPr>
              <a:lnSpc>
                <a:spcPct val="110000"/>
              </a:lnSpc>
              <a:spcAft>
                <a:spcPts val="1200"/>
              </a:spcAft>
            </a:pPr>
            <a:r>
              <a:rPr lang="en-GB" dirty="0"/>
              <a:t>Customer journey </a:t>
            </a:r>
            <a:r>
              <a:rPr lang="en-GB" dirty="0">
                <a:sym typeface="Wingdings" panose="05000000000000000000" pitchFamily="2" charset="2"/>
              </a:rPr>
              <a:t> helping people travel along the process</a:t>
            </a:r>
          </a:p>
          <a:p>
            <a:pPr>
              <a:lnSpc>
                <a:spcPct val="110000"/>
              </a:lnSpc>
              <a:spcAft>
                <a:spcPts val="1200"/>
              </a:spcAft>
            </a:pPr>
            <a:r>
              <a:rPr lang="en-GB" dirty="0">
                <a:sym typeface="Wingdings" panose="05000000000000000000" pitchFamily="2" charset="2"/>
              </a:rPr>
              <a:t>Consistent point of contact throughout process  builds trust, gets results</a:t>
            </a:r>
            <a:endParaRPr lang="en-GB" dirty="0"/>
          </a:p>
        </p:txBody>
      </p:sp>
      <p:pic>
        <p:nvPicPr>
          <p:cNvPr id="5" name="Picture 4">
            <a:extLst>
              <a:ext uri="{FF2B5EF4-FFF2-40B4-BE49-F238E27FC236}">
                <a16:creationId xmlns:a16="http://schemas.microsoft.com/office/drawing/2014/main" id="{7F8D1046-8EA7-1BDE-040D-5A98BEDD1C8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26591" y="1696904"/>
            <a:ext cx="11338817" cy="2637654"/>
          </a:xfrm>
          <a:prstGeom prst="rect">
            <a:avLst/>
          </a:prstGeom>
        </p:spPr>
      </p:pic>
    </p:spTree>
    <p:extLst>
      <p:ext uri="{BB962C8B-B14F-4D97-AF65-F5344CB8AC3E}">
        <p14:creationId xmlns:p14="http://schemas.microsoft.com/office/powerpoint/2010/main" val="3478030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2C0C0-9C4B-3F47-0943-0AF1E6ADC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8ECD6A-2DBB-98B6-3F63-16A2D2FEA8CC}"/>
              </a:ext>
            </a:extLst>
          </p:cNvPr>
          <p:cNvSpPr>
            <a:spLocks noGrp="1"/>
          </p:cNvSpPr>
          <p:nvPr>
            <p:ph type="title"/>
          </p:nvPr>
        </p:nvSpPr>
        <p:spPr/>
        <p:txBody>
          <a:bodyPr/>
          <a:lstStyle/>
          <a:p>
            <a:pPr algn="ctr"/>
            <a:r>
              <a:rPr lang="en-GB" dirty="0"/>
              <a:t>Roles within the retrofit process</a:t>
            </a:r>
          </a:p>
        </p:txBody>
      </p:sp>
      <p:graphicFrame>
        <p:nvGraphicFramePr>
          <p:cNvPr id="9" name="Content Placeholder 8">
            <a:extLst>
              <a:ext uri="{FF2B5EF4-FFF2-40B4-BE49-F238E27FC236}">
                <a16:creationId xmlns:a16="http://schemas.microsoft.com/office/drawing/2014/main" id="{0A426EA9-B961-8337-4412-5F7807C05660}"/>
              </a:ext>
            </a:extLst>
          </p:cNvPr>
          <p:cNvGraphicFramePr>
            <a:graphicFrameLocks noGrp="1"/>
          </p:cNvGraphicFramePr>
          <p:nvPr>
            <p:ph idx="1"/>
            <p:extLst>
              <p:ext uri="{D42A27DB-BD31-4B8C-83A1-F6EECF244321}">
                <p14:modId xmlns:p14="http://schemas.microsoft.com/office/powerpoint/2010/main" val="1105235014"/>
              </p:ext>
            </p:extLst>
          </p:nvPr>
        </p:nvGraphicFramePr>
        <p:xfrm>
          <a:off x="838200" y="1825625"/>
          <a:ext cx="10515600" cy="4175760"/>
        </p:xfrm>
        <a:graphic>
          <a:graphicData uri="http://schemas.openxmlformats.org/drawingml/2006/table">
            <a:tbl>
              <a:tblPr firstRow="1" bandRow="1">
                <a:tableStyleId>{5940675A-B579-460E-94D1-54222C63F5DA}</a:tableStyleId>
              </a:tblPr>
              <a:tblGrid>
                <a:gridCol w="4206240">
                  <a:extLst>
                    <a:ext uri="{9D8B030D-6E8A-4147-A177-3AD203B41FA5}">
                      <a16:colId xmlns:a16="http://schemas.microsoft.com/office/drawing/2014/main" val="797670518"/>
                    </a:ext>
                  </a:extLst>
                </a:gridCol>
                <a:gridCol w="2103120">
                  <a:extLst>
                    <a:ext uri="{9D8B030D-6E8A-4147-A177-3AD203B41FA5}">
                      <a16:colId xmlns:a16="http://schemas.microsoft.com/office/drawing/2014/main" val="1811518228"/>
                    </a:ext>
                  </a:extLst>
                </a:gridCol>
                <a:gridCol w="2103120">
                  <a:extLst>
                    <a:ext uri="{9D8B030D-6E8A-4147-A177-3AD203B41FA5}">
                      <a16:colId xmlns:a16="http://schemas.microsoft.com/office/drawing/2014/main" val="2715781572"/>
                    </a:ext>
                  </a:extLst>
                </a:gridCol>
                <a:gridCol w="2103120">
                  <a:extLst>
                    <a:ext uri="{9D8B030D-6E8A-4147-A177-3AD203B41FA5}">
                      <a16:colId xmlns:a16="http://schemas.microsoft.com/office/drawing/2014/main" val="1096357322"/>
                    </a:ext>
                  </a:extLst>
                </a:gridCol>
              </a:tblGrid>
              <a:tr h="370840">
                <a:tc>
                  <a:txBody>
                    <a:bodyPr/>
                    <a:lstStyle/>
                    <a:p>
                      <a:endParaRPr lang="en-GB" sz="2200" dirty="0"/>
                    </a:p>
                  </a:txBody>
                  <a:tcPr/>
                </a:tc>
                <a:tc>
                  <a:txBody>
                    <a:bodyPr/>
                    <a:lstStyle/>
                    <a:p>
                      <a:pPr algn="ctr"/>
                      <a:r>
                        <a:rPr lang="en-GB" sz="2200" b="1" dirty="0"/>
                        <a:t>Local authority</a:t>
                      </a:r>
                    </a:p>
                  </a:txBody>
                  <a:tcPr anchor="ctr"/>
                </a:tc>
                <a:tc>
                  <a:txBody>
                    <a:bodyPr/>
                    <a:lstStyle/>
                    <a:p>
                      <a:pPr algn="ctr"/>
                      <a:r>
                        <a:rPr lang="en-GB" sz="2200" b="1" dirty="0"/>
                        <a:t>Community</a:t>
                      </a:r>
                    </a:p>
                  </a:txBody>
                  <a:tcPr anchor="ctr"/>
                </a:tc>
                <a:tc>
                  <a:txBody>
                    <a:bodyPr/>
                    <a:lstStyle/>
                    <a:p>
                      <a:pPr algn="ctr"/>
                      <a:r>
                        <a:rPr lang="en-GB" sz="2200" b="1" dirty="0"/>
                        <a:t>Installer / private sector</a:t>
                      </a:r>
                    </a:p>
                  </a:txBody>
                  <a:tcPr anchor="ctr"/>
                </a:tc>
                <a:extLst>
                  <a:ext uri="{0D108BD9-81ED-4DB2-BD59-A6C34878D82A}">
                    <a16:rowId xmlns:a16="http://schemas.microsoft.com/office/drawing/2014/main" val="2952552910"/>
                  </a:ext>
                </a:extLst>
              </a:tr>
              <a:tr h="370840">
                <a:tc>
                  <a:txBody>
                    <a:bodyPr/>
                    <a:lstStyle/>
                    <a:p>
                      <a:r>
                        <a:rPr lang="en-GB" sz="2200" dirty="0"/>
                        <a:t>Recruiting households</a:t>
                      </a:r>
                    </a:p>
                  </a:txBody>
                  <a:tcPr/>
                </a:tc>
                <a:tc>
                  <a:txBody>
                    <a:bodyPr/>
                    <a:lstStyle/>
                    <a:p>
                      <a:pPr algn="ctr"/>
                      <a:endParaRPr lang="en-GB" sz="2200" b="1" dirty="0">
                        <a:solidFill>
                          <a:srgbClr val="00B050"/>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algn="ctr"/>
                      <a:endParaRPr lang="en-GB" sz="2200"/>
                    </a:p>
                  </a:txBody>
                  <a:tcPr anchor="ctr"/>
                </a:tc>
                <a:extLst>
                  <a:ext uri="{0D108BD9-81ED-4DB2-BD59-A6C34878D82A}">
                    <a16:rowId xmlns:a16="http://schemas.microsoft.com/office/drawing/2014/main" val="3737875878"/>
                  </a:ext>
                </a:extLst>
              </a:tr>
              <a:tr h="370840">
                <a:tc>
                  <a:txBody>
                    <a:bodyPr/>
                    <a:lstStyle/>
                    <a:p>
                      <a:r>
                        <a:rPr lang="en-GB" sz="2200" dirty="0"/>
                        <a:t>Advice and eligibility</a:t>
                      </a:r>
                    </a:p>
                  </a:txBody>
                  <a:tcPr/>
                </a:tc>
                <a:tc>
                  <a:txBody>
                    <a:bodyPr/>
                    <a:lstStyle/>
                    <a:p>
                      <a:pPr algn="ctr"/>
                      <a:endParaRPr lang="en-GB" sz="2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algn="ctr"/>
                      <a:endParaRPr lang="en-GB" sz="2200"/>
                    </a:p>
                  </a:txBody>
                  <a:tcPr anchor="ctr"/>
                </a:tc>
                <a:extLst>
                  <a:ext uri="{0D108BD9-81ED-4DB2-BD59-A6C34878D82A}">
                    <a16:rowId xmlns:a16="http://schemas.microsoft.com/office/drawing/2014/main" val="577784569"/>
                  </a:ext>
                </a:extLst>
              </a:tr>
              <a:tr h="370840">
                <a:tc>
                  <a:txBody>
                    <a:bodyPr/>
                    <a:lstStyle/>
                    <a:p>
                      <a:r>
                        <a:rPr lang="en-GB" sz="2200" dirty="0"/>
                        <a:t>Retrofit assessment</a:t>
                      </a:r>
                    </a:p>
                  </a:txBody>
                  <a:tcPr/>
                </a:tc>
                <a:tc>
                  <a:txBody>
                    <a:bodyPr/>
                    <a:lstStyle/>
                    <a:p>
                      <a:pPr algn="ctr"/>
                      <a:endParaRPr lang="en-GB" sz="2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algn="ctr"/>
                      <a:r>
                        <a:rPr lang="en-GB" sz="2200" b="1" dirty="0">
                          <a:solidFill>
                            <a:schemeClr val="bg1"/>
                          </a:solidFill>
                          <a:sym typeface="Wingdings 2" panose="05020102010507070707" pitchFamily="18" charset="2"/>
                        </a:rPr>
                        <a:t></a:t>
                      </a:r>
                      <a:endParaRPr lang="en-GB" sz="2200" dirty="0"/>
                    </a:p>
                  </a:txBody>
                  <a:tcPr anchor="ctr">
                    <a:solidFill>
                      <a:schemeClr val="accent5">
                        <a:lumMod val="50000"/>
                      </a:schemeClr>
                    </a:solidFill>
                  </a:tcPr>
                </a:tc>
                <a:extLst>
                  <a:ext uri="{0D108BD9-81ED-4DB2-BD59-A6C34878D82A}">
                    <a16:rowId xmlns:a16="http://schemas.microsoft.com/office/drawing/2014/main" val="1970947854"/>
                  </a:ext>
                </a:extLst>
              </a:tr>
              <a:tr h="370840">
                <a:tc>
                  <a:txBody>
                    <a:bodyPr/>
                    <a:lstStyle/>
                    <a:p>
                      <a:r>
                        <a:rPr lang="en-GB" sz="2200" dirty="0"/>
                        <a:t>Retrofit coordination</a:t>
                      </a:r>
                    </a:p>
                  </a:txBody>
                  <a:tcPr/>
                </a:tc>
                <a:tc>
                  <a:txBody>
                    <a:bodyPr/>
                    <a:lstStyle/>
                    <a:p>
                      <a:pPr algn="ctr"/>
                      <a:endParaRPr lang="en-GB" sz="2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algn="ctr"/>
                      <a:r>
                        <a:rPr lang="en-GB" sz="2200" b="1" dirty="0">
                          <a:solidFill>
                            <a:schemeClr val="bg1"/>
                          </a:solidFill>
                          <a:sym typeface="Wingdings 2" panose="05020102010507070707" pitchFamily="18" charset="2"/>
                        </a:rPr>
                        <a:t></a:t>
                      </a:r>
                      <a:endParaRPr lang="en-GB" sz="2200" dirty="0"/>
                    </a:p>
                  </a:txBody>
                  <a:tcPr anchor="ctr">
                    <a:solidFill>
                      <a:schemeClr val="accent5">
                        <a:lumMod val="50000"/>
                      </a:schemeClr>
                    </a:solidFill>
                  </a:tcPr>
                </a:tc>
                <a:extLst>
                  <a:ext uri="{0D108BD9-81ED-4DB2-BD59-A6C34878D82A}">
                    <a16:rowId xmlns:a16="http://schemas.microsoft.com/office/drawing/2014/main" val="1749354622"/>
                  </a:ext>
                </a:extLst>
              </a:tr>
              <a:tr h="370840">
                <a:tc>
                  <a:txBody>
                    <a:bodyPr/>
                    <a:lstStyle/>
                    <a:p>
                      <a:r>
                        <a:rPr lang="en-GB" sz="2200" dirty="0"/>
                        <a:t>Retrofit design</a:t>
                      </a:r>
                    </a:p>
                  </a:txBody>
                  <a:tcPr/>
                </a:tc>
                <a:tc>
                  <a:txBody>
                    <a:bodyPr/>
                    <a:lstStyle/>
                    <a:p>
                      <a:pPr algn="ctr"/>
                      <a:endParaRPr lang="en-GB" sz="2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5">
                        <a:lumMod val="50000"/>
                      </a:schemeClr>
                    </a:solidFill>
                  </a:tcPr>
                </a:tc>
                <a:extLst>
                  <a:ext uri="{0D108BD9-81ED-4DB2-BD59-A6C34878D82A}">
                    <a16:rowId xmlns:a16="http://schemas.microsoft.com/office/drawing/2014/main" val="2758618062"/>
                  </a:ext>
                </a:extLst>
              </a:tr>
              <a:tr h="370840">
                <a:tc>
                  <a:txBody>
                    <a:bodyPr/>
                    <a:lstStyle/>
                    <a:p>
                      <a:r>
                        <a:rPr lang="en-GB" sz="2200" dirty="0"/>
                        <a:t>Installation</a:t>
                      </a:r>
                    </a:p>
                  </a:txBody>
                  <a:tcPr/>
                </a:tc>
                <a:tc>
                  <a:txBody>
                    <a:bodyPr/>
                    <a:lstStyle/>
                    <a:p>
                      <a:pPr algn="ctr"/>
                      <a:endParaRPr lang="en-GB" sz="2200"/>
                    </a:p>
                  </a:txBody>
                  <a:tcPr anchor="ctr"/>
                </a:tc>
                <a:tc>
                  <a:txBody>
                    <a:bodyPr/>
                    <a:lstStyle/>
                    <a:p>
                      <a:pPr algn="ctr"/>
                      <a:endParaRPr lang="en-GB" sz="2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5">
                        <a:lumMod val="50000"/>
                      </a:schemeClr>
                    </a:solidFill>
                  </a:tcPr>
                </a:tc>
                <a:extLst>
                  <a:ext uri="{0D108BD9-81ED-4DB2-BD59-A6C34878D82A}">
                    <a16:rowId xmlns:a16="http://schemas.microsoft.com/office/drawing/2014/main" val="128701393"/>
                  </a:ext>
                </a:extLst>
              </a:tr>
              <a:tr h="370840">
                <a:tc>
                  <a:txBody>
                    <a:bodyPr/>
                    <a:lstStyle/>
                    <a:p>
                      <a:r>
                        <a:rPr lang="en-GB" sz="2200" dirty="0"/>
                        <a:t>Sign-off</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6">
                        <a:lumMod val="50000"/>
                      </a:schemeClr>
                    </a:solidFill>
                  </a:tcPr>
                </a:tc>
                <a:tc>
                  <a:txBody>
                    <a:bodyPr/>
                    <a:lstStyle/>
                    <a:p>
                      <a:pPr algn="ctr"/>
                      <a:endParaRPr lang="en-GB" sz="2200"/>
                    </a:p>
                  </a:txBody>
                  <a:tcPr anchor="ctr"/>
                </a:tc>
                <a:tc>
                  <a:txBody>
                    <a:bodyPr/>
                    <a:lstStyle/>
                    <a:p>
                      <a:pPr algn="ctr"/>
                      <a:endParaRPr lang="en-GB" sz="2200" dirty="0"/>
                    </a:p>
                  </a:txBody>
                  <a:tcPr anchor="ctr"/>
                </a:tc>
                <a:extLst>
                  <a:ext uri="{0D108BD9-81ED-4DB2-BD59-A6C34878D82A}">
                    <a16:rowId xmlns:a16="http://schemas.microsoft.com/office/drawing/2014/main" val="1731602756"/>
                  </a:ext>
                </a:extLst>
              </a:tr>
              <a:tr h="370840">
                <a:tc>
                  <a:txBody>
                    <a:bodyPr/>
                    <a:lstStyle/>
                    <a:p>
                      <a:r>
                        <a:rPr lang="en-GB" sz="2200" dirty="0"/>
                        <a:t>Evaluation and quality assurance</a:t>
                      </a:r>
                    </a:p>
                  </a:txBody>
                  <a:tcPr/>
                </a:tc>
                <a:tc>
                  <a:txBody>
                    <a:bodyPr/>
                    <a:lstStyle/>
                    <a:p>
                      <a:pPr algn="ctr"/>
                      <a:endParaRPr lang="en-GB" sz="2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4">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200" b="1" dirty="0">
                          <a:solidFill>
                            <a:schemeClr val="bg1"/>
                          </a:solidFill>
                          <a:sym typeface="Wingdings 2" panose="05020102010507070707" pitchFamily="18" charset="2"/>
                        </a:rPr>
                        <a:t></a:t>
                      </a:r>
                      <a:endParaRPr lang="en-GB" sz="2200" b="1" dirty="0">
                        <a:solidFill>
                          <a:schemeClr val="bg1"/>
                        </a:solidFill>
                      </a:endParaRPr>
                    </a:p>
                  </a:txBody>
                  <a:tcPr anchor="ctr">
                    <a:solidFill>
                      <a:schemeClr val="accent5">
                        <a:lumMod val="50000"/>
                      </a:schemeClr>
                    </a:solidFill>
                  </a:tcPr>
                </a:tc>
                <a:extLst>
                  <a:ext uri="{0D108BD9-81ED-4DB2-BD59-A6C34878D82A}">
                    <a16:rowId xmlns:a16="http://schemas.microsoft.com/office/drawing/2014/main" val="95344074"/>
                  </a:ext>
                </a:extLst>
              </a:tr>
            </a:tbl>
          </a:graphicData>
        </a:graphic>
      </p:graphicFrame>
    </p:spTree>
    <p:extLst>
      <p:ext uri="{BB962C8B-B14F-4D97-AF65-F5344CB8AC3E}">
        <p14:creationId xmlns:p14="http://schemas.microsoft.com/office/powerpoint/2010/main" val="2350854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E0C51-F35B-9ED3-C6A2-F5831F4AE124}"/>
              </a:ext>
            </a:extLst>
          </p:cNvPr>
          <p:cNvSpPr>
            <a:spLocks noGrp="1"/>
          </p:cNvSpPr>
          <p:nvPr>
            <p:ph type="title"/>
          </p:nvPr>
        </p:nvSpPr>
        <p:spPr/>
        <p:txBody>
          <a:bodyPr/>
          <a:lstStyle/>
          <a:p>
            <a:pPr algn="ctr"/>
            <a:r>
              <a:rPr lang="en-GB" dirty="0"/>
              <a:t>Initial engagement and advice</a:t>
            </a:r>
          </a:p>
        </p:txBody>
      </p:sp>
      <p:graphicFrame>
        <p:nvGraphicFramePr>
          <p:cNvPr id="17" name="Content Placeholder 16">
            <a:extLst>
              <a:ext uri="{FF2B5EF4-FFF2-40B4-BE49-F238E27FC236}">
                <a16:creationId xmlns:a16="http://schemas.microsoft.com/office/drawing/2014/main" id="{BDA548A6-BA03-A63A-74AE-4CB675E3A598}"/>
              </a:ext>
            </a:extLst>
          </p:cNvPr>
          <p:cNvGraphicFramePr>
            <a:graphicFrameLocks noGrp="1"/>
          </p:cNvGraphicFramePr>
          <p:nvPr>
            <p:ph sz="half" idx="2"/>
            <p:extLst>
              <p:ext uri="{D42A27DB-BD31-4B8C-83A1-F6EECF244321}">
                <p14:modId xmlns:p14="http://schemas.microsoft.com/office/powerpoint/2010/main" val="4001854528"/>
              </p:ext>
            </p:extLst>
          </p:nvPr>
        </p:nvGraphicFramePr>
        <p:xfrm>
          <a:off x="2155370" y="1812494"/>
          <a:ext cx="3670663" cy="4377600"/>
        </p:xfrm>
        <a:graphic>
          <a:graphicData uri="http://schemas.openxmlformats.org/drawingml/2006/table">
            <a:tbl>
              <a:tblPr firstRow="1" bandRow="1">
                <a:tableStyleId>{5940675A-B579-460E-94D1-54222C63F5DA}</a:tableStyleId>
              </a:tblPr>
              <a:tblGrid>
                <a:gridCol w="3670663">
                  <a:extLst>
                    <a:ext uri="{9D8B030D-6E8A-4147-A177-3AD203B41FA5}">
                      <a16:colId xmlns:a16="http://schemas.microsoft.com/office/drawing/2014/main" val="4017792575"/>
                    </a:ext>
                  </a:extLst>
                </a:gridCol>
              </a:tblGrid>
              <a:tr h="109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Identify your audience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7882755"/>
                  </a:ext>
                </a:extLst>
              </a:tr>
              <a:tr h="109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Tailor messages and services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59680722"/>
                  </a:ext>
                </a:extLst>
              </a:tr>
              <a:tr h="109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Engage your audience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22504670"/>
                  </a:ext>
                </a:extLst>
              </a:tr>
              <a:tr h="109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Provide initial advice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18193347"/>
                  </a:ext>
                </a:extLst>
              </a:tr>
            </a:tbl>
          </a:graphicData>
        </a:graphic>
      </p:graphicFrame>
      <p:pic>
        <p:nvPicPr>
          <p:cNvPr id="6" name="Picture 5">
            <a:extLst>
              <a:ext uri="{FF2B5EF4-FFF2-40B4-BE49-F238E27FC236}">
                <a16:creationId xmlns:a16="http://schemas.microsoft.com/office/drawing/2014/main" id="{A413565F-CEF5-4C5C-BA74-A3F36361773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72200" y="1822736"/>
            <a:ext cx="5184648" cy="2178558"/>
          </a:xfrm>
          <a:prstGeom prst="rect">
            <a:avLst/>
          </a:prstGeom>
        </p:spPr>
      </p:pic>
      <p:pic>
        <p:nvPicPr>
          <p:cNvPr id="8" name="Picture 7">
            <a:extLst>
              <a:ext uri="{FF2B5EF4-FFF2-40B4-BE49-F238E27FC236}">
                <a16:creationId xmlns:a16="http://schemas.microsoft.com/office/drawing/2014/main" id="{6AA9BEFA-22E7-18FE-A32F-F8D949C4B75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172200" y="4021366"/>
            <a:ext cx="5184648" cy="2178558"/>
          </a:xfrm>
          <a:prstGeom prst="rect">
            <a:avLst/>
          </a:prstGeom>
        </p:spPr>
      </p:pic>
      <p:pic>
        <p:nvPicPr>
          <p:cNvPr id="9" name="Graphic 8" descr="Pencil">
            <a:extLst>
              <a:ext uri="{FF2B5EF4-FFF2-40B4-BE49-F238E27FC236}">
                <a16:creationId xmlns:a16="http://schemas.microsoft.com/office/drawing/2014/main" id="{25D9D2D5-DC89-97A9-5FC5-07AA9CA36A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07152" y="3091166"/>
            <a:ext cx="720000" cy="720000"/>
          </a:xfrm>
          <a:prstGeom prst="rect">
            <a:avLst/>
          </a:prstGeom>
        </p:spPr>
      </p:pic>
      <p:pic>
        <p:nvPicPr>
          <p:cNvPr id="11" name="Graphic 10" descr="Handshake">
            <a:extLst>
              <a:ext uri="{FF2B5EF4-FFF2-40B4-BE49-F238E27FC236}">
                <a16:creationId xmlns:a16="http://schemas.microsoft.com/office/drawing/2014/main" id="{2C2F5A24-4411-17AD-B0EA-CF81E42B4DE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0352" y="4132343"/>
            <a:ext cx="864000" cy="864000"/>
          </a:xfrm>
          <a:prstGeom prst="rect">
            <a:avLst/>
          </a:prstGeom>
        </p:spPr>
      </p:pic>
      <p:pic>
        <p:nvPicPr>
          <p:cNvPr id="13" name="Graphic 12" descr="Chat">
            <a:extLst>
              <a:ext uri="{FF2B5EF4-FFF2-40B4-BE49-F238E27FC236}">
                <a16:creationId xmlns:a16="http://schemas.microsoft.com/office/drawing/2014/main" id="{BA1EC8A0-995C-9604-1317-5A4AA7347A8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82085" y="5128391"/>
            <a:ext cx="914400" cy="914400"/>
          </a:xfrm>
          <a:prstGeom prst="rect">
            <a:avLst/>
          </a:prstGeom>
        </p:spPr>
      </p:pic>
      <p:pic>
        <p:nvPicPr>
          <p:cNvPr id="18" name="Graphic 17" descr="Magnifying glass">
            <a:extLst>
              <a:ext uri="{FF2B5EF4-FFF2-40B4-BE49-F238E27FC236}">
                <a16:creationId xmlns:a16="http://schemas.microsoft.com/office/drawing/2014/main" id="{E9FBA3B1-9426-5050-CD6F-22A977D410C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07152" y="1966736"/>
            <a:ext cx="720000" cy="720000"/>
          </a:xfrm>
          <a:prstGeom prst="rect">
            <a:avLst/>
          </a:prstGeom>
        </p:spPr>
      </p:pic>
      <p:sp>
        <p:nvSpPr>
          <p:cNvPr id="3" name="TextBox 2">
            <a:extLst>
              <a:ext uri="{FF2B5EF4-FFF2-40B4-BE49-F238E27FC236}">
                <a16:creationId xmlns:a16="http://schemas.microsoft.com/office/drawing/2014/main" id="{0451DDD6-3085-18BB-958B-2D31EE291CE8}"/>
              </a:ext>
            </a:extLst>
          </p:cNvPr>
          <p:cNvSpPr txBox="1"/>
          <p:nvPr/>
        </p:nvSpPr>
        <p:spPr>
          <a:xfrm>
            <a:off x="6172200" y="6190094"/>
            <a:ext cx="5181600" cy="523220"/>
          </a:xfrm>
          <a:prstGeom prst="rect">
            <a:avLst/>
          </a:prstGeom>
          <a:noFill/>
        </p:spPr>
        <p:txBody>
          <a:bodyPr wrap="square" rtlCol="0">
            <a:spAutoFit/>
          </a:bodyPr>
          <a:lstStyle/>
          <a:p>
            <a:r>
              <a:rPr lang="en-GB" sz="1400" dirty="0">
                <a:latin typeface="+mj-lt"/>
              </a:rPr>
              <a:t>Image © Centre for Sustainable Energy 2024 | Green Isle of Wight CIC 2024, shared under </a:t>
            </a:r>
            <a:r>
              <a:rPr lang="en-GB" sz="1400" dirty="0">
                <a:latin typeface="+mj-lt"/>
                <a:hlinkClick r:id="rId13"/>
              </a:rPr>
              <a:t>CC BY-NC-ND 4.0</a:t>
            </a:r>
            <a:r>
              <a:rPr lang="en-GB" sz="1400" i="0" u="none" strike="noStrike" dirty="0">
                <a:solidFill>
                  <a:srgbClr val="000000"/>
                </a:solidFill>
                <a:effectLst/>
                <a:latin typeface="+mj-lt"/>
                <a:hlinkClick r:id="rId13"/>
              </a:rPr>
              <a:t> </a:t>
            </a:r>
            <a:endParaRPr lang="en-GB" sz="1400" dirty="0">
              <a:latin typeface="+mj-lt"/>
            </a:endParaRPr>
          </a:p>
        </p:txBody>
      </p:sp>
    </p:spTree>
    <p:extLst>
      <p:ext uri="{BB962C8B-B14F-4D97-AF65-F5344CB8AC3E}">
        <p14:creationId xmlns:p14="http://schemas.microsoft.com/office/powerpoint/2010/main" val="2015485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C4FB-007B-A177-94CC-4E875BC1F047}"/>
              </a:ext>
            </a:extLst>
          </p:cNvPr>
          <p:cNvSpPr>
            <a:spLocks noGrp="1"/>
          </p:cNvSpPr>
          <p:nvPr>
            <p:ph type="title"/>
          </p:nvPr>
        </p:nvSpPr>
        <p:spPr/>
        <p:txBody>
          <a:bodyPr/>
          <a:lstStyle/>
          <a:p>
            <a:pPr algn="ctr"/>
            <a:r>
              <a:rPr lang="en-GB" dirty="0"/>
              <a:t>Financing retrofit</a:t>
            </a:r>
          </a:p>
        </p:txBody>
      </p:sp>
      <p:sp>
        <p:nvSpPr>
          <p:cNvPr id="4" name="Text Placeholder 3">
            <a:extLst>
              <a:ext uri="{FF2B5EF4-FFF2-40B4-BE49-F238E27FC236}">
                <a16:creationId xmlns:a16="http://schemas.microsoft.com/office/drawing/2014/main" id="{A141AF27-A834-2B95-5D0D-DB5CBF7E83AE}"/>
              </a:ext>
            </a:extLst>
          </p:cNvPr>
          <p:cNvSpPr>
            <a:spLocks noGrp="1"/>
          </p:cNvSpPr>
          <p:nvPr>
            <p:ph type="body" idx="1"/>
          </p:nvPr>
        </p:nvSpPr>
        <p:spPr/>
        <p:txBody>
          <a:bodyPr anchor="ctr" anchorCtr="0">
            <a:normAutofit/>
          </a:bodyPr>
          <a:lstStyle/>
          <a:p>
            <a:pPr algn="ctr"/>
            <a:r>
              <a:rPr lang="en-GB" sz="2800" dirty="0"/>
              <a:t>Grant-funded</a:t>
            </a:r>
          </a:p>
        </p:txBody>
      </p:sp>
      <p:sp>
        <p:nvSpPr>
          <p:cNvPr id="5" name="Content Placeholder 4">
            <a:extLst>
              <a:ext uri="{FF2B5EF4-FFF2-40B4-BE49-F238E27FC236}">
                <a16:creationId xmlns:a16="http://schemas.microsoft.com/office/drawing/2014/main" id="{74910353-2E7D-D197-8151-FBBA4033D560}"/>
              </a:ext>
            </a:extLst>
          </p:cNvPr>
          <p:cNvSpPr>
            <a:spLocks noGrp="1"/>
          </p:cNvSpPr>
          <p:nvPr>
            <p:ph sz="half" idx="2"/>
          </p:nvPr>
        </p:nvSpPr>
        <p:spPr/>
        <p:txBody>
          <a:bodyPr>
            <a:normAutofit fontScale="92500"/>
          </a:bodyPr>
          <a:lstStyle/>
          <a:p>
            <a:pPr>
              <a:lnSpc>
                <a:spcPct val="120000"/>
              </a:lnSpc>
              <a:spcBef>
                <a:spcPts val="0"/>
              </a:spcBef>
              <a:spcAft>
                <a:spcPts val="800"/>
              </a:spcAft>
            </a:pPr>
            <a:r>
              <a:rPr lang="en-GB" dirty="0"/>
              <a:t>Eligibility varies based on:</a:t>
            </a:r>
          </a:p>
          <a:p>
            <a:pPr lvl="1">
              <a:lnSpc>
                <a:spcPct val="120000"/>
              </a:lnSpc>
              <a:spcBef>
                <a:spcPts val="0"/>
              </a:spcBef>
              <a:spcAft>
                <a:spcPts val="800"/>
              </a:spcAft>
            </a:pPr>
            <a:r>
              <a:rPr lang="en-GB" dirty="0"/>
              <a:t>Benefits received</a:t>
            </a:r>
          </a:p>
          <a:p>
            <a:pPr lvl="1">
              <a:lnSpc>
                <a:spcPct val="120000"/>
              </a:lnSpc>
              <a:spcBef>
                <a:spcPts val="0"/>
              </a:spcBef>
              <a:spcAft>
                <a:spcPts val="800"/>
              </a:spcAft>
            </a:pPr>
            <a:r>
              <a:rPr lang="en-GB" dirty="0"/>
              <a:t>Technology proposed</a:t>
            </a:r>
          </a:p>
          <a:p>
            <a:pPr>
              <a:lnSpc>
                <a:spcPct val="120000"/>
              </a:lnSpc>
              <a:spcBef>
                <a:spcPts val="0"/>
              </a:spcBef>
              <a:spcAft>
                <a:spcPts val="800"/>
              </a:spcAft>
            </a:pPr>
            <a:r>
              <a:rPr lang="en-GB" dirty="0"/>
              <a:t>Funding typically from:</a:t>
            </a:r>
          </a:p>
          <a:p>
            <a:pPr lvl="1">
              <a:lnSpc>
                <a:spcPct val="120000"/>
              </a:lnSpc>
              <a:spcBef>
                <a:spcPts val="0"/>
              </a:spcBef>
              <a:spcAft>
                <a:spcPts val="800"/>
              </a:spcAft>
            </a:pPr>
            <a:r>
              <a:rPr lang="en-GB" dirty="0"/>
              <a:t>Energy Company Obligation (ECO)</a:t>
            </a:r>
          </a:p>
          <a:p>
            <a:pPr lvl="1">
              <a:lnSpc>
                <a:spcPct val="120000"/>
              </a:lnSpc>
              <a:spcBef>
                <a:spcPts val="0"/>
              </a:spcBef>
              <a:spcAft>
                <a:spcPts val="800"/>
              </a:spcAft>
            </a:pPr>
            <a:r>
              <a:rPr lang="en-GB" dirty="0"/>
              <a:t>Local authorities</a:t>
            </a:r>
          </a:p>
          <a:p>
            <a:pPr lvl="1">
              <a:lnSpc>
                <a:spcPct val="120000"/>
              </a:lnSpc>
              <a:spcBef>
                <a:spcPts val="0"/>
              </a:spcBef>
              <a:spcAft>
                <a:spcPts val="800"/>
              </a:spcAft>
            </a:pPr>
            <a:r>
              <a:rPr lang="en-GB" dirty="0"/>
              <a:t>Central government schemes</a:t>
            </a:r>
          </a:p>
        </p:txBody>
      </p:sp>
      <p:sp>
        <p:nvSpPr>
          <p:cNvPr id="6" name="Text Placeholder 5">
            <a:extLst>
              <a:ext uri="{FF2B5EF4-FFF2-40B4-BE49-F238E27FC236}">
                <a16:creationId xmlns:a16="http://schemas.microsoft.com/office/drawing/2014/main" id="{BA313022-F84E-1B6E-A18D-F4F3EDA260D1}"/>
              </a:ext>
            </a:extLst>
          </p:cNvPr>
          <p:cNvSpPr>
            <a:spLocks noGrp="1"/>
          </p:cNvSpPr>
          <p:nvPr>
            <p:ph type="body" sz="quarter" idx="3"/>
          </p:nvPr>
        </p:nvSpPr>
        <p:spPr/>
        <p:txBody>
          <a:bodyPr anchor="ctr" anchorCtr="0">
            <a:normAutofit/>
          </a:bodyPr>
          <a:lstStyle/>
          <a:p>
            <a:pPr algn="ctr"/>
            <a:r>
              <a:rPr lang="en-GB" sz="2800" dirty="0"/>
              <a:t>Self-funded</a:t>
            </a:r>
          </a:p>
        </p:txBody>
      </p:sp>
      <p:sp>
        <p:nvSpPr>
          <p:cNvPr id="7" name="Content Placeholder 6">
            <a:extLst>
              <a:ext uri="{FF2B5EF4-FFF2-40B4-BE49-F238E27FC236}">
                <a16:creationId xmlns:a16="http://schemas.microsoft.com/office/drawing/2014/main" id="{F151FC54-4C2A-2AC3-57AB-880A4FFB0881}"/>
              </a:ext>
            </a:extLst>
          </p:cNvPr>
          <p:cNvSpPr>
            <a:spLocks noGrp="1"/>
          </p:cNvSpPr>
          <p:nvPr>
            <p:ph sz="quarter" idx="4"/>
          </p:nvPr>
        </p:nvSpPr>
        <p:spPr>
          <a:xfrm>
            <a:off x="6544490" y="2505075"/>
            <a:ext cx="4810897" cy="3684588"/>
          </a:xfrm>
        </p:spPr>
        <p:txBody>
          <a:bodyPr>
            <a:normAutofit fontScale="92500"/>
          </a:bodyPr>
          <a:lstStyle/>
          <a:p>
            <a:pPr>
              <a:lnSpc>
                <a:spcPct val="120000"/>
              </a:lnSpc>
              <a:spcBef>
                <a:spcPts val="0"/>
              </a:spcBef>
              <a:spcAft>
                <a:spcPts val="800"/>
              </a:spcAft>
            </a:pPr>
            <a:r>
              <a:rPr lang="en-GB" dirty="0"/>
              <a:t>‘Able-to-pay’ is misleading term</a:t>
            </a:r>
          </a:p>
          <a:p>
            <a:pPr lvl="1">
              <a:lnSpc>
                <a:spcPct val="120000"/>
              </a:lnSpc>
              <a:spcBef>
                <a:spcPts val="0"/>
              </a:spcBef>
              <a:spcAft>
                <a:spcPts val="800"/>
              </a:spcAft>
            </a:pPr>
            <a:r>
              <a:rPr lang="en-GB" dirty="0"/>
              <a:t>Many middle-income cannot afford deep retrofit</a:t>
            </a:r>
          </a:p>
          <a:p>
            <a:pPr>
              <a:lnSpc>
                <a:spcPct val="120000"/>
              </a:lnSpc>
              <a:spcBef>
                <a:spcPts val="0"/>
              </a:spcBef>
              <a:spcAft>
                <a:spcPts val="800"/>
              </a:spcAft>
            </a:pPr>
            <a:r>
              <a:rPr lang="en-GB" dirty="0"/>
              <a:t>Funds often come from:</a:t>
            </a:r>
          </a:p>
          <a:p>
            <a:pPr lvl="1">
              <a:lnSpc>
                <a:spcPct val="120000"/>
              </a:lnSpc>
              <a:spcBef>
                <a:spcPts val="0"/>
              </a:spcBef>
              <a:spcAft>
                <a:spcPts val="800"/>
              </a:spcAft>
            </a:pPr>
            <a:r>
              <a:rPr lang="en-GB" dirty="0"/>
              <a:t>Savings</a:t>
            </a:r>
          </a:p>
          <a:p>
            <a:pPr lvl="1">
              <a:lnSpc>
                <a:spcPct val="120000"/>
              </a:lnSpc>
              <a:spcBef>
                <a:spcPts val="0"/>
              </a:spcBef>
              <a:spcAft>
                <a:spcPts val="800"/>
              </a:spcAft>
            </a:pPr>
            <a:r>
              <a:rPr lang="en-GB" dirty="0"/>
              <a:t>Remortgaging</a:t>
            </a:r>
          </a:p>
          <a:p>
            <a:pPr lvl="1">
              <a:lnSpc>
                <a:spcPct val="120000"/>
              </a:lnSpc>
              <a:spcBef>
                <a:spcPts val="0"/>
              </a:spcBef>
              <a:spcAft>
                <a:spcPts val="800"/>
              </a:spcAft>
            </a:pPr>
            <a:r>
              <a:rPr lang="en-GB" dirty="0"/>
              <a:t>Inheritance</a:t>
            </a:r>
          </a:p>
        </p:txBody>
      </p:sp>
      <p:pic>
        <p:nvPicPr>
          <p:cNvPr id="8" name="Graphic 7" descr="Money">
            <a:extLst>
              <a:ext uri="{FF2B5EF4-FFF2-40B4-BE49-F238E27FC236}">
                <a16:creationId xmlns:a16="http://schemas.microsoft.com/office/drawing/2014/main" id="{93992679-2526-A1FD-3C51-77A81B4E38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04281" y="565944"/>
            <a:ext cx="914400" cy="914400"/>
          </a:xfrm>
          <a:prstGeom prst="rect">
            <a:avLst/>
          </a:prstGeom>
        </p:spPr>
      </p:pic>
      <p:sp>
        <p:nvSpPr>
          <p:cNvPr id="9" name="Rectangle 8">
            <a:extLst>
              <a:ext uri="{FF2B5EF4-FFF2-40B4-BE49-F238E27FC236}">
                <a16:creationId xmlns:a16="http://schemas.microsoft.com/office/drawing/2014/main" id="{E3C2FE57-D8FE-BB58-8719-C39EE7DDF544}"/>
              </a:ext>
            </a:extLst>
          </p:cNvPr>
          <p:cNvSpPr/>
          <p:nvPr/>
        </p:nvSpPr>
        <p:spPr>
          <a:xfrm>
            <a:off x="696231" y="1703343"/>
            <a:ext cx="5157787" cy="4610893"/>
          </a:xfrm>
          <a:prstGeom prst="rect">
            <a:avLst/>
          </a:prstGeom>
          <a:noFill/>
          <a:ln w="57150">
            <a:prstDash val="sysDot"/>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10" name="Rectangle 9">
            <a:extLst>
              <a:ext uri="{FF2B5EF4-FFF2-40B4-BE49-F238E27FC236}">
                <a16:creationId xmlns:a16="http://schemas.microsoft.com/office/drawing/2014/main" id="{F5BC60F5-32D3-64CF-F621-77C700255E16}"/>
              </a:ext>
            </a:extLst>
          </p:cNvPr>
          <p:cNvSpPr/>
          <p:nvPr/>
        </p:nvSpPr>
        <p:spPr>
          <a:xfrm>
            <a:off x="6228669" y="1681163"/>
            <a:ext cx="5301344" cy="4610893"/>
          </a:xfrm>
          <a:prstGeom prst="rect">
            <a:avLst/>
          </a:prstGeom>
          <a:noFill/>
          <a:ln w="57150">
            <a:solidFill>
              <a:schemeClr val="accent6"/>
            </a:solidFill>
            <a:prstDash val="sysDot"/>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054800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3DA7629-79A4-CBFF-2E02-DDA3B36F28CC}"/>
              </a:ext>
            </a:extLst>
          </p:cNvPr>
          <p:cNvSpPr>
            <a:spLocks noGrp="1"/>
          </p:cNvSpPr>
          <p:nvPr>
            <p:ph sz="half" idx="2"/>
          </p:nvPr>
        </p:nvSpPr>
        <p:spPr>
          <a:ln>
            <a:noFill/>
          </a:ln>
        </p:spPr>
        <p:txBody>
          <a:bodyPr>
            <a:normAutofit fontScale="77500" lnSpcReduction="20000"/>
          </a:bodyPr>
          <a:lstStyle/>
          <a:p>
            <a:pPr>
              <a:lnSpc>
                <a:spcPct val="120000"/>
              </a:lnSpc>
              <a:spcAft>
                <a:spcPts val="1200"/>
              </a:spcAft>
            </a:pPr>
            <a:r>
              <a:rPr lang="en-GB" dirty="0"/>
              <a:t>Retrofit assessment shows next steps</a:t>
            </a:r>
          </a:p>
          <a:p>
            <a:pPr>
              <a:lnSpc>
                <a:spcPct val="120000"/>
              </a:lnSpc>
              <a:spcAft>
                <a:spcPts val="1200"/>
              </a:spcAft>
            </a:pPr>
            <a:r>
              <a:rPr lang="en-GB" dirty="0"/>
              <a:t>Services should be provided by a qualified professional retrofit assessor and comply with PAS 2035 requirements</a:t>
            </a:r>
          </a:p>
          <a:p>
            <a:pPr>
              <a:lnSpc>
                <a:spcPct val="120000"/>
              </a:lnSpc>
              <a:spcAft>
                <a:spcPts val="1200"/>
              </a:spcAft>
            </a:pPr>
            <a:r>
              <a:rPr lang="en-GB" dirty="0"/>
              <a:t>If accessing grants (e.g. ECO), must follow PAS 2035 to claim</a:t>
            </a:r>
          </a:p>
          <a:p>
            <a:pPr>
              <a:lnSpc>
                <a:spcPct val="120000"/>
              </a:lnSpc>
              <a:spcAft>
                <a:spcPts val="1200"/>
              </a:spcAft>
            </a:pPr>
            <a:r>
              <a:rPr lang="en-GB" dirty="0"/>
              <a:t>EPC needed when building, selling or renting a home, must be from accredited assessor</a:t>
            </a:r>
          </a:p>
        </p:txBody>
      </p:sp>
      <p:sp>
        <p:nvSpPr>
          <p:cNvPr id="2" name="Title 1">
            <a:extLst>
              <a:ext uri="{FF2B5EF4-FFF2-40B4-BE49-F238E27FC236}">
                <a16:creationId xmlns:a16="http://schemas.microsoft.com/office/drawing/2014/main" id="{85C098BB-890B-9CAF-5C6D-ADC303144F4A}"/>
              </a:ext>
            </a:extLst>
          </p:cNvPr>
          <p:cNvSpPr>
            <a:spLocks noGrp="1"/>
          </p:cNvSpPr>
          <p:nvPr>
            <p:ph type="title"/>
          </p:nvPr>
        </p:nvSpPr>
        <p:spPr/>
        <p:txBody>
          <a:bodyPr/>
          <a:lstStyle/>
          <a:p>
            <a:pPr algn="ctr"/>
            <a:r>
              <a:rPr lang="en-GB" dirty="0"/>
              <a:t>Retrofit assessment and EPC</a:t>
            </a:r>
          </a:p>
        </p:txBody>
      </p:sp>
      <p:pic>
        <p:nvPicPr>
          <p:cNvPr id="6" name="Content Placeholder 5">
            <a:extLst>
              <a:ext uri="{FF2B5EF4-FFF2-40B4-BE49-F238E27FC236}">
                <a16:creationId xmlns:a16="http://schemas.microsoft.com/office/drawing/2014/main" id="{A00A3055-A8F3-6185-D10B-23E1F22399A1}"/>
              </a:ext>
            </a:extLst>
          </p:cNvPr>
          <p:cNvPicPr>
            <a:picLocks noGrp="1" noChangeAspect="1"/>
          </p:cNvPicPr>
          <p:nvPr>
            <p:ph sz="half" idx="1"/>
          </p:nvPr>
        </p:nvPicPr>
        <p:blipFill>
          <a:blip r:embed="rId3" cstate="print">
            <a:extLst>
              <a:ext uri="{28A0092B-C50C-407E-A947-70E740481C1C}">
                <a14:useLocalDpi xmlns:a14="http://schemas.microsoft.com/office/drawing/2010/main"/>
              </a:ext>
            </a:extLst>
          </a:blip>
          <a:srcRect/>
          <a:stretch/>
        </p:blipFill>
        <p:spPr>
          <a:xfrm>
            <a:off x="838200" y="1825625"/>
            <a:ext cx="4831080" cy="4056983"/>
          </a:xfrm>
        </p:spPr>
      </p:pic>
      <p:sp>
        <p:nvSpPr>
          <p:cNvPr id="3" name="TextBox 2">
            <a:extLst>
              <a:ext uri="{FF2B5EF4-FFF2-40B4-BE49-F238E27FC236}">
                <a16:creationId xmlns:a16="http://schemas.microsoft.com/office/drawing/2014/main" id="{D5828F03-DE09-C717-3806-D24A49DBF14B}"/>
              </a:ext>
            </a:extLst>
          </p:cNvPr>
          <p:cNvSpPr txBox="1"/>
          <p:nvPr/>
        </p:nvSpPr>
        <p:spPr>
          <a:xfrm>
            <a:off x="838200" y="5906965"/>
            <a:ext cx="4723504" cy="307777"/>
          </a:xfrm>
          <a:prstGeom prst="rect">
            <a:avLst/>
          </a:prstGeom>
          <a:noFill/>
        </p:spPr>
        <p:txBody>
          <a:bodyPr wrap="square" rtlCol="0">
            <a:spAutoFit/>
          </a:bodyPr>
          <a:lstStyle/>
          <a:p>
            <a:r>
              <a:rPr lang="en-GB" sz="1400" dirty="0">
                <a:latin typeface="+mj-lt"/>
              </a:rPr>
              <a:t>Image © Severn Wye 2024, shared under </a:t>
            </a:r>
            <a:r>
              <a:rPr lang="en-GB" sz="1400" dirty="0">
                <a:latin typeface="+mj-lt"/>
                <a:hlinkClick r:id="rId4"/>
              </a:rPr>
              <a:t>CC BY-NC-ND 4.0</a:t>
            </a:r>
            <a:r>
              <a:rPr lang="en-GB" sz="1400" i="0" u="none" strike="noStrike" dirty="0">
                <a:solidFill>
                  <a:srgbClr val="000000"/>
                </a:solidFill>
                <a:effectLst/>
                <a:latin typeface="+mj-lt"/>
                <a:hlinkClick r:id="rId4"/>
              </a:rPr>
              <a:t> </a:t>
            </a:r>
            <a:endParaRPr lang="en-GB" sz="1400" dirty="0">
              <a:latin typeface="+mj-lt"/>
            </a:endParaRPr>
          </a:p>
        </p:txBody>
      </p:sp>
    </p:spTree>
    <p:extLst>
      <p:ext uri="{BB962C8B-B14F-4D97-AF65-F5344CB8AC3E}">
        <p14:creationId xmlns:p14="http://schemas.microsoft.com/office/powerpoint/2010/main" val="3054647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8C4D9-60D2-EA2C-1555-B37DEA4E1E7F}"/>
              </a:ext>
            </a:extLst>
          </p:cNvPr>
          <p:cNvSpPr>
            <a:spLocks noGrp="1"/>
          </p:cNvSpPr>
          <p:nvPr>
            <p:ph type="title"/>
          </p:nvPr>
        </p:nvSpPr>
        <p:spPr/>
        <p:txBody>
          <a:bodyPr/>
          <a:lstStyle/>
          <a:p>
            <a:pPr algn="ctr"/>
            <a:r>
              <a:rPr lang="en-GB" dirty="0"/>
              <a:t>Pre-installation support</a:t>
            </a:r>
          </a:p>
        </p:txBody>
      </p:sp>
      <p:pic>
        <p:nvPicPr>
          <p:cNvPr id="5" name="Graphic 4" descr="Monthly calendar">
            <a:extLst>
              <a:ext uri="{FF2B5EF4-FFF2-40B4-BE49-F238E27FC236}">
                <a16:creationId xmlns:a16="http://schemas.microsoft.com/office/drawing/2014/main" id="{C516E01B-0B89-BF18-2511-9AAD01CACC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9089" y="5159416"/>
            <a:ext cx="914400" cy="914400"/>
          </a:xfrm>
          <a:prstGeom prst="rect">
            <a:avLst/>
          </a:prstGeom>
        </p:spPr>
      </p:pic>
      <p:graphicFrame>
        <p:nvGraphicFramePr>
          <p:cNvPr id="9" name="Table 8">
            <a:extLst>
              <a:ext uri="{FF2B5EF4-FFF2-40B4-BE49-F238E27FC236}">
                <a16:creationId xmlns:a16="http://schemas.microsoft.com/office/drawing/2014/main" id="{05544474-C9B2-617C-3894-365AA71FBCF1}"/>
              </a:ext>
            </a:extLst>
          </p:cNvPr>
          <p:cNvGraphicFramePr>
            <a:graphicFrameLocks noGrp="1"/>
          </p:cNvGraphicFramePr>
          <p:nvPr>
            <p:extLst>
              <p:ext uri="{D42A27DB-BD31-4B8C-83A1-F6EECF244321}">
                <p14:modId xmlns:p14="http://schemas.microsoft.com/office/powerpoint/2010/main" val="44892156"/>
              </p:ext>
            </p:extLst>
          </p:nvPr>
        </p:nvGraphicFramePr>
        <p:xfrm>
          <a:off x="1990846" y="1825625"/>
          <a:ext cx="4028954" cy="4351339"/>
        </p:xfrm>
        <a:graphic>
          <a:graphicData uri="http://schemas.openxmlformats.org/drawingml/2006/table">
            <a:tbl>
              <a:tblPr firstRow="1" bandRow="1">
                <a:tableStyleId>{5940675A-B579-460E-94D1-54222C63F5DA}</a:tableStyleId>
              </a:tblPr>
              <a:tblGrid>
                <a:gridCol w="4028954">
                  <a:extLst>
                    <a:ext uri="{9D8B030D-6E8A-4147-A177-3AD203B41FA5}">
                      <a16:colId xmlns:a16="http://schemas.microsoft.com/office/drawing/2014/main" val="1317145339"/>
                    </a:ext>
                  </a:extLst>
                </a:gridCol>
              </a:tblGrid>
              <a:tr h="1643904">
                <a:tc>
                  <a:txBody>
                    <a:bodyPr/>
                    <a:lstStyle/>
                    <a:p>
                      <a:pPr>
                        <a:lnSpc>
                          <a:spcPct val="110000"/>
                        </a:lnSpc>
                        <a:spcBef>
                          <a:spcPts val="0"/>
                        </a:spcBef>
                        <a:spcAft>
                          <a:spcPts val="800"/>
                        </a:spcAft>
                      </a:pPr>
                      <a:r>
                        <a:rPr lang="en-GB" sz="2800" dirty="0"/>
                        <a:t>Finding an installer</a:t>
                      </a:r>
                    </a:p>
                    <a:p>
                      <a:pPr marL="342900" indent="-342900">
                        <a:lnSpc>
                          <a:spcPct val="110000"/>
                        </a:lnSpc>
                        <a:spcBef>
                          <a:spcPts val="0"/>
                        </a:spcBef>
                        <a:spcAft>
                          <a:spcPts val="800"/>
                        </a:spcAft>
                        <a:buFont typeface="Arial" panose="020B0604020202020204" pitchFamily="34" charset="0"/>
                        <a:buChar char="•"/>
                      </a:pPr>
                      <a:r>
                        <a:rPr lang="en-GB" sz="2000" dirty="0" err="1"/>
                        <a:t>TrustMark</a:t>
                      </a:r>
                      <a:r>
                        <a:rPr lang="en-GB" sz="2000" dirty="0"/>
                        <a:t> education</a:t>
                      </a:r>
                    </a:p>
                    <a:p>
                      <a:pPr marL="342900" indent="-342900">
                        <a:lnSpc>
                          <a:spcPct val="110000"/>
                        </a:lnSpc>
                        <a:spcBef>
                          <a:spcPts val="0"/>
                        </a:spcBef>
                        <a:spcAft>
                          <a:spcPts val="800"/>
                        </a:spcAft>
                        <a:buFont typeface="Arial" panose="020B0604020202020204" pitchFamily="34" charset="0"/>
                        <a:buChar char="•"/>
                      </a:pPr>
                      <a:r>
                        <a:rPr lang="en-GB" sz="2000" dirty="0"/>
                        <a:t>Vetted sources and registers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6736304"/>
                  </a:ext>
                </a:extLst>
              </a:tr>
              <a:tr h="1643904">
                <a:tc>
                  <a:txBody>
                    <a:bodyPr/>
                    <a:lstStyle/>
                    <a:p>
                      <a:pPr>
                        <a:lnSpc>
                          <a:spcPct val="110000"/>
                        </a:lnSpc>
                        <a:spcBef>
                          <a:spcPts val="0"/>
                        </a:spcBef>
                        <a:spcAft>
                          <a:spcPts val="800"/>
                        </a:spcAft>
                      </a:pPr>
                      <a:r>
                        <a:rPr lang="en-GB" sz="2800" dirty="0"/>
                        <a:t>Understanding quotes</a:t>
                      </a:r>
                    </a:p>
                    <a:p>
                      <a:pPr marL="342900" indent="-342900">
                        <a:lnSpc>
                          <a:spcPct val="110000"/>
                        </a:lnSpc>
                        <a:spcBef>
                          <a:spcPts val="0"/>
                        </a:spcBef>
                        <a:spcAft>
                          <a:spcPts val="800"/>
                        </a:spcAft>
                        <a:buFont typeface="Arial" panose="020B0604020202020204" pitchFamily="34" charset="0"/>
                        <a:buChar char="•"/>
                      </a:pPr>
                      <a:r>
                        <a:rPr lang="en-GB" sz="2000" dirty="0"/>
                        <a:t>Quote review to help compare</a:t>
                      </a:r>
                    </a:p>
                    <a:p>
                      <a:pPr marL="342900" indent="-342900">
                        <a:lnSpc>
                          <a:spcPct val="110000"/>
                        </a:lnSpc>
                        <a:spcBef>
                          <a:spcPts val="0"/>
                        </a:spcBef>
                        <a:spcAft>
                          <a:spcPts val="800"/>
                        </a:spcAft>
                        <a:buFont typeface="Arial" panose="020B0604020202020204" pitchFamily="34" charset="0"/>
                        <a:buChar char="•"/>
                      </a:pPr>
                      <a:r>
                        <a:rPr lang="en-GB" sz="2000" dirty="0"/>
                        <a:t>Gives confidence to progress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9357936"/>
                  </a:ext>
                </a:extLst>
              </a:tr>
              <a:tr h="1063531">
                <a:tc>
                  <a:txBody>
                    <a:bodyPr/>
                    <a:lstStyle/>
                    <a:p>
                      <a:pPr>
                        <a:lnSpc>
                          <a:spcPct val="110000"/>
                        </a:lnSpc>
                        <a:spcBef>
                          <a:spcPts val="0"/>
                        </a:spcBef>
                        <a:spcAft>
                          <a:spcPts val="800"/>
                        </a:spcAft>
                      </a:pPr>
                      <a:r>
                        <a:rPr lang="en-GB" sz="2800" dirty="0"/>
                        <a:t>Nudging progress along</a:t>
                      </a:r>
                    </a:p>
                    <a:p>
                      <a:pPr marL="342900" indent="-342900">
                        <a:lnSpc>
                          <a:spcPct val="110000"/>
                        </a:lnSpc>
                        <a:spcBef>
                          <a:spcPts val="0"/>
                        </a:spcBef>
                        <a:spcAft>
                          <a:spcPts val="800"/>
                        </a:spcAft>
                        <a:buFont typeface="Arial" panose="020B0604020202020204" pitchFamily="34" charset="0"/>
                        <a:buChar char="•"/>
                      </a:pPr>
                      <a:r>
                        <a:rPr lang="en-GB" sz="2000" dirty="0"/>
                        <a:t>Six-month follow-up</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28119186"/>
                  </a:ext>
                </a:extLst>
              </a:tr>
            </a:tbl>
          </a:graphicData>
        </a:graphic>
      </p:graphicFrame>
      <p:pic>
        <p:nvPicPr>
          <p:cNvPr id="13" name="Graphic 12" descr="Construction worker">
            <a:extLst>
              <a:ext uri="{FF2B5EF4-FFF2-40B4-BE49-F238E27FC236}">
                <a16:creationId xmlns:a16="http://schemas.microsoft.com/office/drawing/2014/main" id="{B33D8410-27CA-D3A0-C35E-B633B4F68CD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9089" y="2161572"/>
            <a:ext cx="914400" cy="914400"/>
          </a:xfrm>
          <a:prstGeom prst="rect">
            <a:avLst/>
          </a:prstGeom>
        </p:spPr>
      </p:pic>
      <p:pic>
        <p:nvPicPr>
          <p:cNvPr id="15" name="Graphic 14" descr="Questions">
            <a:extLst>
              <a:ext uri="{FF2B5EF4-FFF2-40B4-BE49-F238E27FC236}">
                <a16:creationId xmlns:a16="http://schemas.microsoft.com/office/drawing/2014/main" id="{943D8783-CB68-64D2-B95D-9DF556BF290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9089" y="3660494"/>
            <a:ext cx="914400" cy="914400"/>
          </a:xfrm>
          <a:prstGeom prst="rect">
            <a:avLst/>
          </a:prstGeom>
        </p:spPr>
      </p:pic>
      <p:sp>
        <p:nvSpPr>
          <p:cNvPr id="11" name="Content Placeholder 10">
            <a:extLst>
              <a:ext uri="{FF2B5EF4-FFF2-40B4-BE49-F238E27FC236}">
                <a16:creationId xmlns:a16="http://schemas.microsoft.com/office/drawing/2014/main" id="{01228046-AB1A-A1CA-34C0-4A3134952DD2}"/>
              </a:ext>
            </a:extLst>
          </p:cNvPr>
          <p:cNvSpPr>
            <a:spLocks noGrp="1"/>
          </p:cNvSpPr>
          <p:nvPr>
            <p:ph sz="half" idx="2"/>
          </p:nvPr>
        </p:nvSpPr>
        <p:spPr/>
        <p:txBody>
          <a:bodyPr/>
          <a:lstStyle/>
          <a:p>
            <a:pPr marL="0" indent="0">
              <a:buNone/>
            </a:pPr>
            <a:r>
              <a:rPr lang="en-GB" dirty="0"/>
              <a:t> </a:t>
            </a:r>
          </a:p>
        </p:txBody>
      </p:sp>
      <p:pic>
        <p:nvPicPr>
          <p:cNvPr id="14" name="Picture 13">
            <a:extLst>
              <a:ext uri="{FF2B5EF4-FFF2-40B4-BE49-F238E27FC236}">
                <a16:creationId xmlns:a16="http://schemas.microsoft.com/office/drawing/2014/main" id="{CB2C0D53-2A8E-41E8-60CC-5DDD2D8075C1}"/>
              </a:ext>
            </a:extLst>
          </p:cNvPr>
          <p:cNvPicPr>
            <a:picLocks noChangeAspect="1"/>
          </p:cNvPicPr>
          <p:nvPr/>
        </p:nvPicPr>
        <p:blipFill>
          <a:blip r:embed="rId9" cstate="screen">
            <a:extLst>
              <a:ext uri="{28A0092B-C50C-407E-A947-70E740481C1C}">
                <a14:useLocalDpi xmlns:a14="http://schemas.microsoft.com/office/drawing/2010/main"/>
              </a:ext>
            </a:extLst>
          </a:blip>
          <a:srcRect/>
          <a:stretch/>
        </p:blipFill>
        <p:spPr>
          <a:xfrm>
            <a:off x="6220636" y="1825626"/>
            <a:ext cx="5133164" cy="4248190"/>
          </a:xfrm>
          <a:prstGeom prst="rect">
            <a:avLst/>
          </a:prstGeom>
        </p:spPr>
      </p:pic>
      <p:sp>
        <p:nvSpPr>
          <p:cNvPr id="3" name="TextBox 2">
            <a:extLst>
              <a:ext uri="{FF2B5EF4-FFF2-40B4-BE49-F238E27FC236}">
                <a16:creationId xmlns:a16="http://schemas.microsoft.com/office/drawing/2014/main" id="{757265C4-C898-EC22-4004-E46410FFC644}"/>
              </a:ext>
            </a:extLst>
          </p:cNvPr>
          <p:cNvSpPr txBox="1"/>
          <p:nvPr/>
        </p:nvSpPr>
        <p:spPr>
          <a:xfrm>
            <a:off x="6220636" y="6073816"/>
            <a:ext cx="4723504" cy="523220"/>
          </a:xfrm>
          <a:prstGeom prst="rect">
            <a:avLst/>
          </a:prstGeom>
          <a:noFill/>
        </p:spPr>
        <p:txBody>
          <a:bodyPr wrap="square" rtlCol="0">
            <a:spAutoFit/>
          </a:bodyPr>
          <a:lstStyle/>
          <a:p>
            <a:r>
              <a:rPr lang="en-GB" sz="1400" dirty="0">
                <a:latin typeface="+mj-lt"/>
              </a:rPr>
              <a:t>Image © Plymouth Energy Community 2024, shared under </a:t>
            </a:r>
            <a:r>
              <a:rPr lang="en-GB" sz="1400" dirty="0">
                <a:latin typeface="+mj-lt"/>
                <a:hlinkClick r:id="rId10"/>
              </a:rPr>
              <a:t>CC BY-NC-ND 4.0</a:t>
            </a:r>
            <a:r>
              <a:rPr lang="en-GB" sz="1400" i="0" u="none" strike="noStrike" dirty="0">
                <a:solidFill>
                  <a:srgbClr val="000000"/>
                </a:solidFill>
                <a:effectLst/>
                <a:latin typeface="+mj-lt"/>
                <a:hlinkClick r:id="rId10"/>
              </a:rPr>
              <a:t> </a:t>
            </a:r>
            <a:endParaRPr lang="en-GB" sz="1400" dirty="0">
              <a:latin typeface="+mj-lt"/>
            </a:endParaRPr>
          </a:p>
        </p:txBody>
      </p:sp>
    </p:spTree>
    <p:extLst>
      <p:ext uri="{BB962C8B-B14F-4D97-AF65-F5344CB8AC3E}">
        <p14:creationId xmlns:p14="http://schemas.microsoft.com/office/powerpoint/2010/main" val="1791660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A3505-3F8E-F72E-F796-D3F9121924FF}"/>
              </a:ext>
            </a:extLst>
          </p:cNvPr>
          <p:cNvSpPr>
            <a:spLocks noGrp="1"/>
          </p:cNvSpPr>
          <p:nvPr>
            <p:ph type="title"/>
          </p:nvPr>
        </p:nvSpPr>
        <p:spPr/>
        <p:txBody>
          <a:bodyPr/>
          <a:lstStyle/>
          <a:p>
            <a:pPr algn="ctr"/>
            <a:r>
              <a:rPr lang="en-GB" dirty="0"/>
              <a:t>Installation support</a:t>
            </a:r>
          </a:p>
        </p:txBody>
      </p:sp>
      <p:sp>
        <p:nvSpPr>
          <p:cNvPr id="4" name="Content Placeholder 3">
            <a:extLst>
              <a:ext uri="{FF2B5EF4-FFF2-40B4-BE49-F238E27FC236}">
                <a16:creationId xmlns:a16="http://schemas.microsoft.com/office/drawing/2014/main" id="{A2DA83FC-8F8A-A8FC-F2D0-8927712BC6E6}"/>
              </a:ext>
            </a:extLst>
          </p:cNvPr>
          <p:cNvSpPr>
            <a:spLocks noGrp="1"/>
          </p:cNvSpPr>
          <p:nvPr>
            <p:ph sz="half" idx="2"/>
          </p:nvPr>
        </p:nvSpPr>
        <p:spPr/>
        <p:txBody>
          <a:bodyPr/>
          <a:lstStyle/>
          <a:p>
            <a:pPr>
              <a:lnSpc>
                <a:spcPct val="110000"/>
              </a:lnSpc>
              <a:spcBef>
                <a:spcPts val="0"/>
              </a:spcBef>
              <a:spcAft>
                <a:spcPts val="2400"/>
              </a:spcAft>
            </a:pPr>
            <a:r>
              <a:rPr lang="en-GB" dirty="0"/>
              <a:t>Onsite help during installation is sometimes useful</a:t>
            </a:r>
          </a:p>
          <a:p>
            <a:pPr>
              <a:lnSpc>
                <a:spcPct val="110000"/>
              </a:lnSpc>
              <a:spcBef>
                <a:spcPts val="0"/>
              </a:spcBef>
              <a:spcAft>
                <a:spcPts val="2400"/>
              </a:spcAft>
            </a:pPr>
            <a:r>
              <a:rPr lang="en-GB" dirty="0"/>
              <a:t>Many people lack confidence in briefing contractors, and need help to build trust</a:t>
            </a:r>
          </a:p>
          <a:p>
            <a:pPr lvl="1">
              <a:lnSpc>
                <a:spcPct val="110000"/>
              </a:lnSpc>
              <a:spcBef>
                <a:spcPts val="0"/>
              </a:spcBef>
              <a:spcAft>
                <a:spcPts val="2400"/>
              </a:spcAft>
            </a:pPr>
            <a:endParaRPr lang="en-GB" dirty="0"/>
          </a:p>
          <a:p>
            <a:pPr>
              <a:lnSpc>
                <a:spcPct val="110000"/>
              </a:lnSpc>
              <a:spcBef>
                <a:spcPts val="0"/>
              </a:spcBef>
              <a:spcAft>
                <a:spcPts val="800"/>
              </a:spcAft>
            </a:pPr>
            <a:endParaRPr lang="en-GB" dirty="0"/>
          </a:p>
        </p:txBody>
      </p:sp>
      <p:pic>
        <p:nvPicPr>
          <p:cNvPr id="7" name="Picture 6">
            <a:extLst>
              <a:ext uri="{FF2B5EF4-FFF2-40B4-BE49-F238E27FC236}">
                <a16:creationId xmlns:a16="http://schemas.microsoft.com/office/drawing/2014/main" id="{474B9BDC-F5EC-D1E5-49EA-6A5318E15FB9}"/>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838200" y="1825625"/>
            <a:ext cx="5181601" cy="4351338"/>
          </a:xfrm>
          <a:prstGeom prst="rect">
            <a:avLst/>
          </a:prstGeom>
        </p:spPr>
      </p:pic>
      <p:sp>
        <p:nvSpPr>
          <p:cNvPr id="3" name="TextBox 2">
            <a:extLst>
              <a:ext uri="{FF2B5EF4-FFF2-40B4-BE49-F238E27FC236}">
                <a16:creationId xmlns:a16="http://schemas.microsoft.com/office/drawing/2014/main" id="{95AAB1FD-C830-A84A-BEBB-5A359E6A0D09}"/>
              </a:ext>
            </a:extLst>
          </p:cNvPr>
          <p:cNvSpPr txBox="1"/>
          <p:nvPr/>
        </p:nvSpPr>
        <p:spPr>
          <a:xfrm>
            <a:off x="838199" y="6185098"/>
            <a:ext cx="5181601" cy="307777"/>
          </a:xfrm>
          <a:prstGeom prst="rect">
            <a:avLst/>
          </a:prstGeom>
          <a:noFill/>
        </p:spPr>
        <p:txBody>
          <a:bodyPr wrap="square" rtlCol="0">
            <a:spAutoFit/>
          </a:bodyPr>
          <a:lstStyle/>
          <a:p>
            <a:r>
              <a:rPr lang="en-GB" sz="1400" dirty="0">
                <a:latin typeface="+mj-lt"/>
              </a:rPr>
              <a:t>Image © West of England Combined Authority, shared under </a:t>
            </a:r>
            <a:r>
              <a:rPr lang="en-GB" sz="1400" dirty="0">
                <a:latin typeface="+mj-lt"/>
                <a:hlinkClick r:id="rId4"/>
              </a:rPr>
              <a:t>OGL 3.0</a:t>
            </a:r>
            <a:r>
              <a:rPr lang="en-GB" sz="1400" i="0" u="none" strike="noStrike" dirty="0">
                <a:solidFill>
                  <a:srgbClr val="000000"/>
                </a:solidFill>
                <a:effectLst/>
                <a:latin typeface="+mj-lt"/>
                <a:hlinkClick r:id="rId4"/>
              </a:rPr>
              <a:t> </a:t>
            </a:r>
            <a:endParaRPr lang="en-GB" sz="1400" dirty="0">
              <a:latin typeface="+mj-lt"/>
            </a:endParaRPr>
          </a:p>
        </p:txBody>
      </p:sp>
    </p:spTree>
    <p:extLst>
      <p:ext uri="{BB962C8B-B14F-4D97-AF65-F5344CB8AC3E}">
        <p14:creationId xmlns:p14="http://schemas.microsoft.com/office/powerpoint/2010/main" val="3206138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E053351-74AF-3BD4-5807-2B0582B6409D}"/>
              </a:ext>
            </a:extLst>
          </p:cNvPr>
          <p:cNvPicPr>
            <a:picLocks noChangeAspect="1"/>
          </p:cNvPicPr>
          <p:nvPr/>
        </p:nvPicPr>
        <p:blipFill>
          <a:blip r:embed="rId3" cstate="screen">
            <a:extLst>
              <a:ext uri="{28A0092B-C50C-407E-A947-70E740481C1C}">
                <a14:useLocalDpi xmlns:a14="http://schemas.microsoft.com/office/drawing/2010/main"/>
              </a:ext>
            </a:extLst>
          </a:blip>
          <a:srcRect b="-173"/>
          <a:stretch/>
        </p:blipFill>
        <p:spPr>
          <a:xfrm>
            <a:off x="6172200" y="1833155"/>
            <a:ext cx="5181600" cy="4343808"/>
          </a:xfrm>
          <a:prstGeom prst="rect">
            <a:avLst/>
          </a:prstGeom>
        </p:spPr>
      </p:pic>
      <p:sp>
        <p:nvSpPr>
          <p:cNvPr id="2" name="Title 1">
            <a:extLst>
              <a:ext uri="{FF2B5EF4-FFF2-40B4-BE49-F238E27FC236}">
                <a16:creationId xmlns:a16="http://schemas.microsoft.com/office/drawing/2014/main" id="{238C95E4-646B-DBDC-94FA-5F68B95CA7A9}"/>
              </a:ext>
            </a:extLst>
          </p:cNvPr>
          <p:cNvSpPr>
            <a:spLocks noGrp="1"/>
          </p:cNvSpPr>
          <p:nvPr>
            <p:ph type="title"/>
          </p:nvPr>
        </p:nvSpPr>
        <p:spPr/>
        <p:txBody>
          <a:bodyPr/>
          <a:lstStyle/>
          <a:p>
            <a:pPr algn="ctr"/>
            <a:r>
              <a:rPr lang="en-GB" dirty="0"/>
              <a:t>Post-installation support</a:t>
            </a:r>
          </a:p>
        </p:txBody>
      </p:sp>
      <p:sp>
        <p:nvSpPr>
          <p:cNvPr id="3" name="Content Placeholder 2">
            <a:extLst>
              <a:ext uri="{FF2B5EF4-FFF2-40B4-BE49-F238E27FC236}">
                <a16:creationId xmlns:a16="http://schemas.microsoft.com/office/drawing/2014/main" id="{C48A2517-1F81-8DD7-0FFD-AAD6521BC213}"/>
              </a:ext>
            </a:extLst>
          </p:cNvPr>
          <p:cNvSpPr>
            <a:spLocks noGrp="1"/>
          </p:cNvSpPr>
          <p:nvPr>
            <p:ph sz="half" idx="1"/>
          </p:nvPr>
        </p:nvSpPr>
        <p:spPr/>
        <p:txBody>
          <a:bodyPr>
            <a:normAutofit lnSpcReduction="10000"/>
          </a:bodyPr>
          <a:lstStyle/>
          <a:p>
            <a:pPr>
              <a:lnSpc>
                <a:spcPct val="110000"/>
              </a:lnSpc>
              <a:spcAft>
                <a:spcPts val="1200"/>
              </a:spcAft>
            </a:pPr>
            <a:r>
              <a:rPr lang="en-GB" dirty="0"/>
              <a:t>Education on load-shifting behaviour </a:t>
            </a:r>
            <a:r>
              <a:rPr lang="en-GB" dirty="0">
                <a:sym typeface="Wingdings" panose="05000000000000000000" pitchFamily="2" charset="2"/>
              </a:rPr>
              <a:t> </a:t>
            </a:r>
            <a:r>
              <a:rPr lang="en-GB" dirty="0"/>
              <a:t>best value from new systems</a:t>
            </a:r>
          </a:p>
          <a:p>
            <a:pPr lvl="1">
              <a:lnSpc>
                <a:spcPct val="110000"/>
              </a:lnSpc>
              <a:spcAft>
                <a:spcPts val="1200"/>
              </a:spcAft>
            </a:pPr>
            <a:r>
              <a:rPr lang="en-GB" dirty="0"/>
              <a:t>Heat pumps</a:t>
            </a:r>
          </a:p>
          <a:p>
            <a:pPr lvl="1">
              <a:lnSpc>
                <a:spcPct val="110000"/>
              </a:lnSpc>
              <a:spcAft>
                <a:spcPts val="1200"/>
              </a:spcAft>
            </a:pPr>
            <a:r>
              <a:rPr lang="en-GB" dirty="0"/>
              <a:t>Solar systems</a:t>
            </a:r>
          </a:p>
          <a:p>
            <a:pPr lvl="1">
              <a:lnSpc>
                <a:spcPct val="110000"/>
              </a:lnSpc>
              <a:spcAft>
                <a:spcPts val="1200"/>
              </a:spcAft>
            </a:pPr>
            <a:r>
              <a:rPr lang="en-GB" dirty="0"/>
              <a:t>Battery systems</a:t>
            </a:r>
          </a:p>
          <a:p>
            <a:pPr>
              <a:lnSpc>
                <a:spcPct val="110000"/>
              </a:lnSpc>
              <a:spcAft>
                <a:spcPts val="1200"/>
              </a:spcAft>
            </a:pPr>
            <a:r>
              <a:rPr lang="en-GB" dirty="0"/>
              <a:t>Advice on how to use new heating controls or apps</a:t>
            </a:r>
          </a:p>
        </p:txBody>
      </p:sp>
      <p:sp>
        <p:nvSpPr>
          <p:cNvPr id="8" name="Content Placeholder 7">
            <a:extLst>
              <a:ext uri="{FF2B5EF4-FFF2-40B4-BE49-F238E27FC236}">
                <a16:creationId xmlns:a16="http://schemas.microsoft.com/office/drawing/2014/main" id="{351B7E50-5EB9-BA8D-E24E-8999D1953024}"/>
              </a:ext>
            </a:extLst>
          </p:cNvPr>
          <p:cNvSpPr>
            <a:spLocks noGrp="1"/>
          </p:cNvSpPr>
          <p:nvPr>
            <p:ph sz="half" idx="2"/>
          </p:nvPr>
        </p:nvSpPr>
        <p:spPr/>
        <p:txBody>
          <a:bodyPr/>
          <a:lstStyle/>
          <a:p>
            <a:pPr marL="0" indent="0">
              <a:buNone/>
            </a:pPr>
            <a:r>
              <a:rPr lang="en-GB" dirty="0"/>
              <a:t> </a:t>
            </a:r>
          </a:p>
        </p:txBody>
      </p:sp>
      <p:sp>
        <p:nvSpPr>
          <p:cNvPr id="4" name="TextBox 3">
            <a:extLst>
              <a:ext uri="{FF2B5EF4-FFF2-40B4-BE49-F238E27FC236}">
                <a16:creationId xmlns:a16="http://schemas.microsoft.com/office/drawing/2014/main" id="{07CAEF35-44E4-A1C6-1153-E13AFC7A6968}"/>
              </a:ext>
            </a:extLst>
          </p:cNvPr>
          <p:cNvSpPr txBox="1"/>
          <p:nvPr/>
        </p:nvSpPr>
        <p:spPr>
          <a:xfrm>
            <a:off x="6172199" y="6224922"/>
            <a:ext cx="5181599" cy="307777"/>
          </a:xfrm>
          <a:prstGeom prst="rect">
            <a:avLst/>
          </a:prstGeom>
          <a:noFill/>
        </p:spPr>
        <p:txBody>
          <a:bodyPr wrap="square" rtlCol="0">
            <a:spAutoFit/>
          </a:bodyPr>
          <a:lstStyle/>
          <a:p>
            <a:r>
              <a:rPr lang="en-GB" sz="1400" dirty="0">
                <a:latin typeface="+mj-lt"/>
              </a:rPr>
              <a:t>Image © West of England Combined Authority, shared under </a:t>
            </a:r>
            <a:r>
              <a:rPr lang="en-GB" sz="1400" dirty="0">
                <a:latin typeface="+mj-lt"/>
                <a:hlinkClick r:id="rId4"/>
              </a:rPr>
              <a:t>OGL 3.0</a:t>
            </a:r>
            <a:r>
              <a:rPr lang="en-GB" sz="1400" i="0" u="none" strike="noStrike" dirty="0">
                <a:solidFill>
                  <a:srgbClr val="000000"/>
                </a:solidFill>
                <a:effectLst/>
                <a:latin typeface="+mj-lt"/>
                <a:hlinkClick r:id="rId4"/>
              </a:rPr>
              <a:t> </a:t>
            </a:r>
            <a:endParaRPr lang="en-GB" sz="1400" dirty="0">
              <a:latin typeface="+mj-lt"/>
            </a:endParaRPr>
          </a:p>
        </p:txBody>
      </p:sp>
    </p:spTree>
    <p:extLst>
      <p:ext uri="{BB962C8B-B14F-4D97-AF65-F5344CB8AC3E}">
        <p14:creationId xmlns:p14="http://schemas.microsoft.com/office/powerpoint/2010/main" val="249593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52CAE215133747B3E2C29D4F3F773D" ma:contentTypeVersion="19" ma:contentTypeDescription="Create a new document." ma:contentTypeScope="" ma:versionID="78787cb9a0d786a5ffddef7e0160b556">
  <xsd:schema xmlns:xsd="http://www.w3.org/2001/XMLSchema" xmlns:xs="http://www.w3.org/2001/XMLSchema" xmlns:p="http://schemas.microsoft.com/office/2006/metadata/properties" xmlns:ns2="8ea2b450-505b-41b4-bae7-dfeb254f3094" xmlns:ns3="ae11946e-e2fd-4c60-8682-e4a1ed729ce0" targetNamespace="http://schemas.microsoft.com/office/2006/metadata/properties" ma:root="true" ma:fieldsID="4e23c8a680531cb1453d3b5b942b23f3" ns2:_="" ns3:_="">
    <xsd:import namespace="8ea2b450-505b-41b4-bae7-dfeb254f3094"/>
    <xsd:import namespace="ae11946e-e2fd-4c60-8682-e4a1ed729c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Location" minOccurs="0"/>
                <xsd:element ref="ns2:lcf76f155ced4ddcb4097134ff3c332f" minOccurs="0"/>
                <xsd:element ref="ns3:TaxCatchAll" minOccurs="0"/>
                <xsd:element ref="ns2:RecordID"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a2b450-505b-41b4-bae7-dfeb254f30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fc3c99c-be24-4810-9e61-24813d7dc94a" ma:termSetId="09814cd3-568e-fe90-9814-8d621ff8fb84" ma:anchorId="fba54fb3-c3e1-fe81-a776-ca4b69148c4d" ma:open="true" ma:isKeyword="false">
      <xsd:complexType>
        <xsd:sequence>
          <xsd:element ref="pc:Terms" minOccurs="0" maxOccurs="1"/>
        </xsd:sequence>
      </xsd:complexType>
    </xsd:element>
    <xsd:element name="RecordID" ma:index="24" nillable="true" ma:displayName="RecordID" ma:format="Dropdown" ma:internalName="RecordID">
      <xsd:simpleType>
        <xsd:restriction base="dms:Text">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11946e-e2fd-4c60-8682-e4a1ed729ce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0cd5724-9332-4031-af10-108d224b2056}" ma:internalName="TaxCatchAll" ma:showField="CatchAllData" ma:web="ae11946e-e2fd-4c60-8682-e4a1ed729c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ea2b450-505b-41b4-bae7-dfeb254f3094">
      <Terms xmlns="http://schemas.microsoft.com/office/infopath/2007/PartnerControls"/>
    </lcf76f155ced4ddcb4097134ff3c332f>
    <RecordID xmlns="8ea2b450-505b-41b4-bae7-dfeb254f3094" xsi:nil="true"/>
    <TaxCatchAll xmlns="ae11946e-e2fd-4c60-8682-e4a1ed729ce0" xsi:nil="true"/>
  </documentManagement>
</p:properties>
</file>

<file path=customXml/itemProps1.xml><?xml version="1.0" encoding="utf-8"?>
<ds:datastoreItem xmlns:ds="http://schemas.openxmlformats.org/officeDocument/2006/customXml" ds:itemID="{5752B450-666E-42A1-97C4-553A07221F43}"/>
</file>

<file path=customXml/itemProps2.xml><?xml version="1.0" encoding="utf-8"?>
<ds:datastoreItem xmlns:ds="http://schemas.openxmlformats.org/officeDocument/2006/customXml" ds:itemID="{A7C08883-35CB-42CB-9B1E-F9E93AD33317}"/>
</file>

<file path=customXml/itemProps3.xml><?xml version="1.0" encoding="utf-8"?>
<ds:datastoreItem xmlns:ds="http://schemas.openxmlformats.org/officeDocument/2006/customXml" ds:itemID="{FFB04ACE-6BCD-421E-920D-BF00FFDD542C}"/>
</file>

<file path=docProps/app.xml><?xml version="1.0" encoding="utf-8"?>
<Properties xmlns="http://schemas.openxmlformats.org/officeDocument/2006/extended-properties" xmlns:vt="http://schemas.openxmlformats.org/officeDocument/2006/docPropsVTypes">
  <TotalTime>1125</TotalTime>
  <Words>1894</Words>
  <Application>Microsoft Office PowerPoint</Application>
  <PresentationFormat>Widescreen</PresentationFormat>
  <Paragraphs>169</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Wingdings</vt:lpstr>
      <vt:lpstr>Wingdings 2</vt:lpstr>
      <vt:lpstr>Office Theme</vt:lpstr>
      <vt:lpstr>White Label Presentation: Designing the retrofit customer journey</vt:lpstr>
      <vt:lpstr>Retrofit process</vt:lpstr>
      <vt:lpstr>Roles within the retrofit process</vt:lpstr>
      <vt:lpstr>Initial engagement and advice</vt:lpstr>
      <vt:lpstr>Financing retrofit</vt:lpstr>
      <vt:lpstr>Retrofit assessment and EPC</vt:lpstr>
      <vt:lpstr>Pre-installation support</vt:lpstr>
      <vt:lpstr>Installation support</vt:lpstr>
      <vt:lpstr>Post-installation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Ruth Gerrard</dc:creator>
  <cp:lastModifiedBy>Ruth Gerrard</cp:lastModifiedBy>
  <cp:revision>199</cp:revision>
  <dcterms:created xsi:type="dcterms:W3CDTF">2025-01-13T13:58:51Z</dcterms:created>
  <dcterms:modified xsi:type="dcterms:W3CDTF">2025-03-18T13:29:33Z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0x0101005552CAE215133747B3E2C29D4F3F773D</vt:lpwstr>
  </property>
</Properties>
</file>