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authors.xml" ContentType="application/vnd.ms-powerpoint.auth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56" r:id="rId3"/>
    <p:sldId id="276" r:id="rId4"/>
    <p:sldId id="278" r:id="rId5"/>
    <p:sldId id="272" r:id="rId6"/>
    <p:sldId id="280" r:id="rId7"/>
    <p:sldId id="267" r:id="rId8"/>
    <p:sldId id="282" r:id="rId9"/>
    <p:sldId id="260" r:id="rId10"/>
    <p:sldId id="269" r:id="rId11"/>
    <p:sldId id="262"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B3270C-9CF5-B2FB-4E8B-ACA26F3632A6}" name="Paula Freeland" initials="PF" userId="S::Paula_Freeland@BATHNES.GOV.UK::bcf1f879-1694-428f-9d18-88a13b46a78f" providerId="AD"/>
  <p188:author id="{CE212871-8B65-D1E8-5FF9-993EFA05BB9D}" name="Alexandra Best" initials="AB" userId="S::Alexandra_Best@bathnes.gov.uk::c5732abb-9561-4b65-adce-4825a5eb7fa6" providerId="AD"/>
  <p188:author id="{E7838A9D-09C0-D2D2-B9C3-6DDA3F383F8F}" name="Ruth Gerrard" initials="RG" userId="b2f84fb044b380b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B5B5B5"/>
    <a:srgbClr val="C4C4C4"/>
    <a:srgbClr val="D4D4D4"/>
    <a:srgbClr val="E3E3E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566" autoAdjust="0"/>
  </p:normalViewPr>
  <p:slideViewPr>
    <p:cSldViewPr snapToGrid="0">
      <p:cViewPr varScale="1">
        <p:scale>
          <a:sx n="62" d="100"/>
          <a:sy n="62" d="100"/>
        </p:scale>
        <p:origin x="1488" y="48"/>
      </p:cViewPr>
      <p:guideLst/>
    </p:cSldViewPr>
  </p:slideViewPr>
  <p:notesTextViewPr>
    <p:cViewPr>
      <p:scale>
        <a:sx n="1" d="1"/>
        <a:sy n="1" d="1"/>
      </p:scale>
      <p:origin x="0" y="-83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71AFA-BD46-4BC7-99B2-5E1E82415A27}" type="doc">
      <dgm:prSet loTypeId="urn:microsoft.com/office/officeart/2005/8/layout/pyramid1" loCatId="pyramid" qsTypeId="urn:microsoft.com/office/officeart/2005/8/quickstyle/simple1" qsCatId="simple" csTypeId="urn:microsoft.com/office/officeart/2005/8/colors/accent1_2" csCatId="accent1" phldr="1"/>
      <dgm:spPr/>
    </dgm:pt>
    <dgm:pt modelId="{DC7C4396-F3A1-425C-B71A-36FC555BB3FA}">
      <dgm:prSet phldrT="[Text]"/>
      <dgm:spPr>
        <a:solidFill>
          <a:schemeClr val="accent6">
            <a:lumMod val="60000"/>
            <a:lumOff val="40000"/>
          </a:schemeClr>
        </a:solidFill>
      </dgm:spPr>
      <dgm:t>
        <a:bodyPr/>
        <a:lstStyle/>
        <a:p>
          <a:endParaRPr lang="en-GB" dirty="0"/>
        </a:p>
      </dgm:t>
    </dgm:pt>
    <dgm:pt modelId="{72C45EFB-185D-42A3-8794-A120F938B831}" type="parTrans" cxnId="{00E5D6D8-DD6E-450C-9A1D-293B3D5544CE}">
      <dgm:prSet/>
      <dgm:spPr/>
      <dgm:t>
        <a:bodyPr/>
        <a:lstStyle/>
        <a:p>
          <a:endParaRPr lang="en-GB"/>
        </a:p>
      </dgm:t>
    </dgm:pt>
    <dgm:pt modelId="{E37A6F2A-ACE1-4301-8F4C-2879FD65E340}" type="sibTrans" cxnId="{00E5D6D8-DD6E-450C-9A1D-293B3D5544CE}">
      <dgm:prSet/>
      <dgm:spPr/>
      <dgm:t>
        <a:bodyPr/>
        <a:lstStyle/>
        <a:p>
          <a:endParaRPr lang="en-GB"/>
        </a:p>
      </dgm:t>
    </dgm:pt>
    <dgm:pt modelId="{A580BADD-FEBE-482D-BC62-D219E8990F64}">
      <dgm:prSet phldrT="[Text]"/>
      <dgm:spPr>
        <a:solidFill>
          <a:schemeClr val="accent6">
            <a:lumMod val="20000"/>
            <a:lumOff val="80000"/>
          </a:schemeClr>
        </a:solidFill>
      </dgm:spPr>
      <dgm:t>
        <a:bodyPr/>
        <a:lstStyle/>
        <a:p>
          <a:r>
            <a:rPr lang="en-GB" dirty="0"/>
            <a:t> </a:t>
          </a:r>
        </a:p>
      </dgm:t>
    </dgm:pt>
    <dgm:pt modelId="{51D51A34-6EFA-4F73-BF4F-82F5818DD2B6}" type="parTrans" cxnId="{578FA28E-922A-43C2-9E89-2A8BDAFA859D}">
      <dgm:prSet/>
      <dgm:spPr/>
      <dgm:t>
        <a:bodyPr/>
        <a:lstStyle/>
        <a:p>
          <a:endParaRPr lang="en-GB"/>
        </a:p>
      </dgm:t>
    </dgm:pt>
    <dgm:pt modelId="{9371094E-75F2-413A-8B70-026A6F93101F}" type="sibTrans" cxnId="{578FA28E-922A-43C2-9E89-2A8BDAFA859D}">
      <dgm:prSet/>
      <dgm:spPr/>
      <dgm:t>
        <a:bodyPr/>
        <a:lstStyle/>
        <a:p>
          <a:endParaRPr lang="en-GB"/>
        </a:p>
      </dgm:t>
    </dgm:pt>
    <dgm:pt modelId="{D4FEB57A-6DF5-4704-B3BE-4421EFDD39FB}">
      <dgm:prSet/>
      <dgm:spPr>
        <a:solidFill>
          <a:schemeClr val="accent6">
            <a:lumMod val="40000"/>
            <a:lumOff val="60000"/>
          </a:schemeClr>
        </a:solidFill>
      </dgm:spPr>
      <dgm:t>
        <a:bodyPr/>
        <a:lstStyle/>
        <a:p>
          <a:endParaRPr lang="en-GB" dirty="0"/>
        </a:p>
      </dgm:t>
    </dgm:pt>
    <dgm:pt modelId="{A78DDE86-CFDC-4575-B901-651CABA88F77}" type="parTrans" cxnId="{A945523D-6A93-439C-96F2-263BDAEFA1EB}">
      <dgm:prSet/>
      <dgm:spPr/>
      <dgm:t>
        <a:bodyPr/>
        <a:lstStyle/>
        <a:p>
          <a:endParaRPr lang="en-GB"/>
        </a:p>
      </dgm:t>
    </dgm:pt>
    <dgm:pt modelId="{48B15C19-0C3E-47AE-8778-8E893C750A2E}" type="sibTrans" cxnId="{A945523D-6A93-439C-96F2-263BDAEFA1EB}">
      <dgm:prSet/>
      <dgm:spPr/>
      <dgm:t>
        <a:bodyPr/>
        <a:lstStyle/>
        <a:p>
          <a:endParaRPr lang="en-GB"/>
        </a:p>
      </dgm:t>
    </dgm:pt>
    <dgm:pt modelId="{5049850C-F7FE-4FBA-AB78-4A3FEBADB214}" type="pres">
      <dgm:prSet presAssocID="{A9671AFA-BD46-4BC7-99B2-5E1E82415A27}" presName="Name0" presStyleCnt="0">
        <dgm:presLayoutVars>
          <dgm:dir/>
          <dgm:animLvl val="lvl"/>
          <dgm:resizeHandles val="exact"/>
        </dgm:presLayoutVars>
      </dgm:prSet>
      <dgm:spPr/>
    </dgm:pt>
    <dgm:pt modelId="{771A0726-FAAE-4816-9A72-8ACF5F4F3A41}" type="pres">
      <dgm:prSet presAssocID="{DC7C4396-F3A1-425C-B71A-36FC555BB3FA}" presName="Name8" presStyleCnt="0"/>
      <dgm:spPr/>
    </dgm:pt>
    <dgm:pt modelId="{9B6D8E92-852C-4C3F-B118-C98D997B2BD9}" type="pres">
      <dgm:prSet presAssocID="{DC7C4396-F3A1-425C-B71A-36FC555BB3FA}" presName="level" presStyleLbl="node1" presStyleIdx="0" presStyleCnt="3">
        <dgm:presLayoutVars>
          <dgm:chMax val="1"/>
          <dgm:bulletEnabled val="1"/>
        </dgm:presLayoutVars>
      </dgm:prSet>
      <dgm:spPr/>
    </dgm:pt>
    <dgm:pt modelId="{756EDB42-0BB0-453A-ADDA-3867F8663559}" type="pres">
      <dgm:prSet presAssocID="{DC7C4396-F3A1-425C-B71A-36FC555BB3FA}" presName="levelTx" presStyleLbl="revTx" presStyleIdx="0" presStyleCnt="0">
        <dgm:presLayoutVars>
          <dgm:chMax val="1"/>
          <dgm:bulletEnabled val="1"/>
        </dgm:presLayoutVars>
      </dgm:prSet>
      <dgm:spPr/>
    </dgm:pt>
    <dgm:pt modelId="{BB1F90C6-B498-4D74-B812-45552288ED5A}" type="pres">
      <dgm:prSet presAssocID="{D4FEB57A-6DF5-4704-B3BE-4421EFDD39FB}" presName="Name8" presStyleCnt="0"/>
      <dgm:spPr/>
    </dgm:pt>
    <dgm:pt modelId="{10BF9130-DC5D-4430-8BE7-632B0BA2D5F6}" type="pres">
      <dgm:prSet presAssocID="{D4FEB57A-6DF5-4704-B3BE-4421EFDD39FB}" presName="level" presStyleLbl="node1" presStyleIdx="1" presStyleCnt="3">
        <dgm:presLayoutVars>
          <dgm:chMax val="1"/>
          <dgm:bulletEnabled val="1"/>
        </dgm:presLayoutVars>
      </dgm:prSet>
      <dgm:spPr/>
    </dgm:pt>
    <dgm:pt modelId="{8E54EBEA-7275-4216-8EFB-3FAE7C318119}" type="pres">
      <dgm:prSet presAssocID="{D4FEB57A-6DF5-4704-B3BE-4421EFDD39FB}" presName="levelTx" presStyleLbl="revTx" presStyleIdx="0" presStyleCnt="0">
        <dgm:presLayoutVars>
          <dgm:chMax val="1"/>
          <dgm:bulletEnabled val="1"/>
        </dgm:presLayoutVars>
      </dgm:prSet>
      <dgm:spPr/>
    </dgm:pt>
    <dgm:pt modelId="{69CFC15E-82D5-42FF-B2E4-313E72C97AA6}" type="pres">
      <dgm:prSet presAssocID="{A580BADD-FEBE-482D-BC62-D219E8990F64}" presName="Name8" presStyleCnt="0"/>
      <dgm:spPr/>
    </dgm:pt>
    <dgm:pt modelId="{54141318-6233-4520-9BE9-E6DAC85AF0FA}" type="pres">
      <dgm:prSet presAssocID="{A580BADD-FEBE-482D-BC62-D219E8990F64}" presName="level" presStyleLbl="node1" presStyleIdx="2" presStyleCnt="3">
        <dgm:presLayoutVars>
          <dgm:chMax val="1"/>
          <dgm:bulletEnabled val="1"/>
        </dgm:presLayoutVars>
      </dgm:prSet>
      <dgm:spPr/>
    </dgm:pt>
    <dgm:pt modelId="{07E5A703-9E5E-4DDD-964E-9B721AF1657C}" type="pres">
      <dgm:prSet presAssocID="{A580BADD-FEBE-482D-BC62-D219E8990F64}" presName="levelTx" presStyleLbl="revTx" presStyleIdx="0" presStyleCnt="0">
        <dgm:presLayoutVars>
          <dgm:chMax val="1"/>
          <dgm:bulletEnabled val="1"/>
        </dgm:presLayoutVars>
      </dgm:prSet>
      <dgm:spPr/>
    </dgm:pt>
  </dgm:ptLst>
  <dgm:cxnLst>
    <dgm:cxn modelId="{A3C5B302-D048-48B6-92C8-BF907CFF6125}" type="presOf" srcId="{A580BADD-FEBE-482D-BC62-D219E8990F64}" destId="{07E5A703-9E5E-4DDD-964E-9B721AF1657C}" srcOrd="1" destOrd="0" presId="urn:microsoft.com/office/officeart/2005/8/layout/pyramid1"/>
    <dgm:cxn modelId="{6FA0F835-9046-4FC3-80F4-F10CB5F64189}" type="presOf" srcId="{D4FEB57A-6DF5-4704-B3BE-4421EFDD39FB}" destId="{8E54EBEA-7275-4216-8EFB-3FAE7C318119}" srcOrd="1" destOrd="0" presId="urn:microsoft.com/office/officeart/2005/8/layout/pyramid1"/>
    <dgm:cxn modelId="{1AEFAB37-954A-4A14-A8B1-80B8C75CE571}" type="presOf" srcId="{DC7C4396-F3A1-425C-B71A-36FC555BB3FA}" destId="{9B6D8E92-852C-4C3F-B118-C98D997B2BD9}" srcOrd="0" destOrd="0" presId="urn:microsoft.com/office/officeart/2005/8/layout/pyramid1"/>
    <dgm:cxn modelId="{A945523D-6A93-439C-96F2-263BDAEFA1EB}" srcId="{A9671AFA-BD46-4BC7-99B2-5E1E82415A27}" destId="{D4FEB57A-6DF5-4704-B3BE-4421EFDD39FB}" srcOrd="1" destOrd="0" parTransId="{A78DDE86-CFDC-4575-B901-651CABA88F77}" sibTransId="{48B15C19-0C3E-47AE-8778-8E893C750A2E}"/>
    <dgm:cxn modelId="{10E15552-8390-45E6-AD91-30C7D05206F4}" type="presOf" srcId="{DC7C4396-F3A1-425C-B71A-36FC555BB3FA}" destId="{756EDB42-0BB0-453A-ADDA-3867F8663559}" srcOrd="1" destOrd="0" presId="urn:microsoft.com/office/officeart/2005/8/layout/pyramid1"/>
    <dgm:cxn modelId="{578FA28E-922A-43C2-9E89-2A8BDAFA859D}" srcId="{A9671AFA-BD46-4BC7-99B2-5E1E82415A27}" destId="{A580BADD-FEBE-482D-BC62-D219E8990F64}" srcOrd="2" destOrd="0" parTransId="{51D51A34-6EFA-4F73-BF4F-82F5818DD2B6}" sibTransId="{9371094E-75F2-413A-8B70-026A6F93101F}"/>
    <dgm:cxn modelId="{477A1190-5E48-4C23-A782-152C1F8816A8}" type="presOf" srcId="{D4FEB57A-6DF5-4704-B3BE-4421EFDD39FB}" destId="{10BF9130-DC5D-4430-8BE7-632B0BA2D5F6}" srcOrd="0" destOrd="0" presId="urn:microsoft.com/office/officeart/2005/8/layout/pyramid1"/>
    <dgm:cxn modelId="{9D648D95-E9AB-48F5-B68D-F339080B400A}" type="presOf" srcId="{A9671AFA-BD46-4BC7-99B2-5E1E82415A27}" destId="{5049850C-F7FE-4FBA-AB78-4A3FEBADB214}" srcOrd="0" destOrd="0" presId="urn:microsoft.com/office/officeart/2005/8/layout/pyramid1"/>
    <dgm:cxn modelId="{1ECBBF9B-40B4-407D-971B-9E856C2DBC7B}" type="presOf" srcId="{A580BADD-FEBE-482D-BC62-D219E8990F64}" destId="{54141318-6233-4520-9BE9-E6DAC85AF0FA}" srcOrd="0" destOrd="0" presId="urn:microsoft.com/office/officeart/2005/8/layout/pyramid1"/>
    <dgm:cxn modelId="{00E5D6D8-DD6E-450C-9A1D-293B3D5544CE}" srcId="{A9671AFA-BD46-4BC7-99B2-5E1E82415A27}" destId="{DC7C4396-F3A1-425C-B71A-36FC555BB3FA}" srcOrd="0" destOrd="0" parTransId="{72C45EFB-185D-42A3-8794-A120F938B831}" sibTransId="{E37A6F2A-ACE1-4301-8F4C-2879FD65E340}"/>
    <dgm:cxn modelId="{08BF3CB8-2DEC-489E-9450-1F0727CDAC39}" type="presParOf" srcId="{5049850C-F7FE-4FBA-AB78-4A3FEBADB214}" destId="{771A0726-FAAE-4816-9A72-8ACF5F4F3A41}" srcOrd="0" destOrd="0" presId="urn:microsoft.com/office/officeart/2005/8/layout/pyramid1"/>
    <dgm:cxn modelId="{C5FA2D40-6232-4DCB-8F7A-B5C32F831EDD}" type="presParOf" srcId="{771A0726-FAAE-4816-9A72-8ACF5F4F3A41}" destId="{9B6D8E92-852C-4C3F-B118-C98D997B2BD9}" srcOrd="0" destOrd="0" presId="urn:microsoft.com/office/officeart/2005/8/layout/pyramid1"/>
    <dgm:cxn modelId="{5C87CBAE-7A0C-4FFE-90BD-3C8010C2B182}" type="presParOf" srcId="{771A0726-FAAE-4816-9A72-8ACF5F4F3A41}" destId="{756EDB42-0BB0-453A-ADDA-3867F8663559}" srcOrd="1" destOrd="0" presId="urn:microsoft.com/office/officeart/2005/8/layout/pyramid1"/>
    <dgm:cxn modelId="{D8F9E7E7-4A84-403D-975B-AF544657CF8F}" type="presParOf" srcId="{5049850C-F7FE-4FBA-AB78-4A3FEBADB214}" destId="{BB1F90C6-B498-4D74-B812-45552288ED5A}" srcOrd="1" destOrd="0" presId="urn:microsoft.com/office/officeart/2005/8/layout/pyramid1"/>
    <dgm:cxn modelId="{281E2FAF-E34A-48F3-B80B-52B3781FF8BF}" type="presParOf" srcId="{BB1F90C6-B498-4D74-B812-45552288ED5A}" destId="{10BF9130-DC5D-4430-8BE7-632B0BA2D5F6}" srcOrd="0" destOrd="0" presId="urn:microsoft.com/office/officeart/2005/8/layout/pyramid1"/>
    <dgm:cxn modelId="{537BA843-9332-41BD-905D-376C3A7859FE}" type="presParOf" srcId="{BB1F90C6-B498-4D74-B812-45552288ED5A}" destId="{8E54EBEA-7275-4216-8EFB-3FAE7C318119}" srcOrd="1" destOrd="0" presId="urn:microsoft.com/office/officeart/2005/8/layout/pyramid1"/>
    <dgm:cxn modelId="{49EE8651-DCC5-44E8-86AA-E729188F3C4F}" type="presParOf" srcId="{5049850C-F7FE-4FBA-AB78-4A3FEBADB214}" destId="{69CFC15E-82D5-42FF-B2E4-313E72C97AA6}" srcOrd="2" destOrd="0" presId="urn:microsoft.com/office/officeart/2005/8/layout/pyramid1"/>
    <dgm:cxn modelId="{3AD80BA2-289D-4706-8ADB-71A701F9648F}" type="presParOf" srcId="{69CFC15E-82D5-42FF-B2E4-313E72C97AA6}" destId="{54141318-6233-4520-9BE9-E6DAC85AF0FA}" srcOrd="0" destOrd="0" presId="urn:microsoft.com/office/officeart/2005/8/layout/pyramid1"/>
    <dgm:cxn modelId="{26BEE7BD-B0C1-47A9-B840-77198EAE32DB}" type="presParOf" srcId="{69CFC15E-82D5-42FF-B2E4-313E72C97AA6}" destId="{07E5A703-9E5E-4DDD-964E-9B721AF1657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D8E92-852C-4C3F-B118-C98D997B2BD9}">
      <dsp:nvSpPr>
        <dsp:cNvPr id="0" name=""/>
        <dsp:cNvSpPr/>
      </dsp:nvSpPr>
      <dsp:spPr>
        <a:xfrm>
          <a:off x="1583953" y="0"/>
          <a:ext cx="1583953" cy="1128583"/>
        </a:xfrm>
        <a:prstGeom prst="trapezoid">
          <a:avLst>
            <a:gd name="adj" fmla="val 70174"/>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1583953" y="0"/>
        <a:ext cx="1583953" cy="1128583"/>
      </dsp:txXfrm>
    </dsp:sp>
    <dsp:sp modelId="{10BF9130-DC5D-4430-8BE7-632B0BA2D5F6}">
      <dsp:nvSpPr>
        <dsp:cNvPr id="0" name=""/>
        <dsp:cNvSpPr/>
      </dsp:nvSpPr>
      <dsp:spPr>
        <a:xfrm>
          <a:off x="791976" y="1128583"/>
          <a:ext cx="3167906" cy="1128583"/>
        </a:xfrm>
        <a:prstGeom prst="trapezoid">
          <a:avLst>
            <a:gd name="adj" fmla="val 70174"/>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1346360" y="1128583"/>
        <a:ext cx="2059139" cy="1128583"/>
      </dsp:txXfrm>
    </dsp:sp>
    <dsp:sp modelId="{54141318-6233-4520-9BE9-E6DAC85AF0FA}">
      <dsp:nvSpPr>
        <dsp:cNvPr id="0" name=""/>
        <dsp:cNvSpPr/>
      </dsp:nvSpPr>
      <dsp:spPr>
        <a:xfrm>
          <a:off x="0" y="2257167"/>
          <a:ext cx="4751860" cy="1128583"/>
        </a:xfrm>
        <a:prstGeom prst="trapezoid">
          <a:avLst>
            <a:gd name="adj" fmla="val 70174"/>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831575" y="2257167"/>
        <a:ext cx="3088709" cy="11285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5BCD0-9986-4409-B6D8-B6FF2C2EA32D}"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C522D-8C26-45B6-A80C-8745E168CB9E}" type="slidenum">
              <a:rPr lang="en-GB" smtClean="0"/>
              <a:t>‹#›</a:t>
            </a:fld>
            <a:endParaRPr lang="en-GB"/>
          </a:p>
        </p:txBody>
      </p:sp>
    </p:spTree>
    <p:extLst>
      <p:ext uri="{BB962C8B-B14F-4D97-AF65-F5344CB8AC3E}">
        <p14:creationId xmlns:p14="http://schemas.microsoft.com/office/powerpoint/2010/main" val="240454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thanks to Bath &amp; North East Somerset Council for commenting on drafts of this document.</a:t>
            </a:r>
          </a:p>
        </p:txBody>
      </p:sp>
      <p:sp>
        <p:nvSpPr>
          <p:cNvPr id="4" name="Slide Number Placeholder 3"/>
          <p:cNvSpPr>
            <a:spLocks noGrp="1"/>
          </p:cNvSpPr>
          <p:nvPr>
            <p:ph type="sldNum" sz="quarter" idx="5"/>
          </p:nvPr>
        </p:nvSpPr>
        <p:spPr/>
        <p:txBody>
          <a:bodyPr/>
          <a:lstStyle/>
          <a:p>
            <a:fld id="{7A4C522D-8C26-45B6-A80C-8745E168CB9E}" type="slidenum">
              <a:rPr lang="en-GB" smtClean="0"/>
              <a:t>1</a:t>
            </a:fld>
            <a:endParaRPr lang="en-GB"/>
          </a:p>
        </p:txBody>
      </p:sp>
    </p:spTree>
    <p:extLst>
      <p:ext uri="{BB962C8B-B14F-4D97-AF65-F5344CB8AC3E}">
        <p14:creationId xmlns:p14="http://schemas.microsoft.com/office/powerpoint/2010/main" val="183461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When insulating floors, roofs and walls in traditional buildings, only vapour-permeable systems should be considered, and sufficient ventilation must be retained.</a:t>
            </a:r>
          </a:p>
          <a:p>
            <a:endParaRPr lang="en-GB" dirty="0">
              <a:latin typeface="+mn-lt"/>
            </a:endParaRPr>
          </a:p>
          <a:p>
            <a:r>
              <a:rPr lang="en-GB" dirty="0">
                <a:latin typeface="+mn-lt"/>
              </a:rPr>
              <a:t>Floor insulation and loft insulation will generally be acceptable in listed buildings and conservation areas, depending on the historic significance of these features.</a:t>
            </a:r>
          </a:p>
          <a:p>
            <a:endParaRPr lang="en-GB" dirty="0">
              <a:latin typeface="+mn-lt"/>
            </a:endParaRPr>
          </a:p>
          <a:p>
            <a:r>
              <a:rPr lang="en-GB" dirty="0">
                <a:latin typeface="+mn-lt"/>
              </a:rPr>
              <a:t>Internal wall insulation is only sometimes permitted in listed buildings. In conservation areas, in unlisted buildings, internal works do not require planning permission (but they should refer to buildings regulations). It’s essential that internal wall insulation, plaster and finishes use appropriate, breathable materials or there is a risk of damp become trapped in the walls, leading to mould problems and potential deterioration of the wall fabric.</a:t>
            </a:r>
          </a:p>
          <a:p>
            <a:endParaRPr lang="en-GB" dirty="0">
              <a:latin typeface="+mn-lt"/>
            </a:endParaRPr>
          </a:p>
          <a:p>
            <a:r>
              <a:rPr lang="en-GB" dirty="0">
                <a:latin typeface="+mn-lt"/>
              </a:rPr>
              <a:t>External wall insulation is rarely permitted in listed buildings, or in unlisted buildings within conservation areas.</a:t>
            </a:r>
          </a:p>
          <a:p>
            <a:endParaRPr lang="en-GB" dirty="0">
              <a:latin typeface="+mn-lt"/>
            </a:endParaRPr>
          </a:p>
          <a:p>
            <a:r>
              <a:rPr lang="en-GB" b="1" dirty="0">
                <a:latin typeface="+mn-lt"/>
              </a:rPr>
              <a:t>References</a:t>
            </a:r>
          </a:p>
          <a:p>
            <a:r>
              <a:rPr lang="en-GB" b="0" dirty="0">
                <a:latin typeface="+mn-lt"/>
              </a:rPr>
              <a:t>https://historicengland.org.uk/images-books/publications/adapting-historic-buildings-energy-carbon-efficiency-advice-note-18/</a:t>
            </a:r>
            <a:endParaRPr lang="en-GB" dirty="0">
              <a:latin typeface="+mn-lt"/>
            </a:endParaRPr>
          </a:p>
          <a:p>
            <a:endParaRPr lang="en-GB" dirty="0">
              <a:latin typeface="+mn-lt"/>
            </a:endParaRPr>
          </a:p>
          <a:p>
            <a:r>
              <a:rPr lang="en-GB" b="1" dirty="0">
                <a:latin typeface="+mn-lt"/>
              </a:rPr>
              <a:t>Copyright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highlight>
                  <a:srgbClr val="FFFF00"/>
                </a:highlight>
                <a:latin typeface="+mn-lt"/>
              </a:rPr>
              <a:t>Photo: </a:t>
            </a:r>
            <a:r>
              <a:rPr lang="en-GB" sz="1200" dirty="0">
                <a:latin typeface="+mn-lt"/>
              </a:rPr>
              <a:t>Ruth Gerrard 2015, shared under CC BY-NC 4.0: </a:t>
            </a:r>
            <a:r>
              <a:rPr lang="en-GB" b="0" i="0" u="none" strike="noStrike" dirty="0">
                <a:solidFill>
                  <a:srgbClr val="000000"/>
                </a:solidFill>
                <a:effectLst/>
                <a:latin typeface="+mn-lt"/>
              </a:rPr>
              <a:t>https://creativecommons.org/licenses/by-nc/4.0/</a:t>
            </a:r>
            <a:endParaRPr lang="en-GB"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7A4C522D-8C26-45B6-A80C-8745E168CB9E}" type="slidenum">
              <a:rPr lang="en-GB" smtClean="0"/>
              <a:t>10</a:t>
            </a:fld>
            <a:endParaRPr lang="en-GB"/>
          </a:p>
        </p:txBody>
      </p:sp>
    </p:spTree>
    <p:extLst>
      <p:ext uri="{BB962C8B-B14F-4D97-AF65-F5344CB8AC3E}">
        <p14:creationId xmlns:p14="http://schemas.microsoft.com/office/powerpoint/2010/main" val="440201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C329D-534B-9128-0934-4F96E62E6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1D8FA-4C25-528D-C462-911CC4ABA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6C121-AB16-B0E2-3B0C-812827A13311}"/>
              </a:ext>
            </a:extLst>
          </p:cNvPr>
          <p:cNvSpPr>
            <a:spLocks noGrp="1"/>
          </p:cNvSpPr>
          <p:nvPr>
            <p:ph type="body" idx="1"/>
          </p:nvPr>
        </p:nvSpPr>
        <p:spPr/>
        <p:txBody>
          <a:bodyPr/>
          <a:lstStyle/>
          <a:p>
            <a:r>
              <a:rPr lang="en-GB" b="0" dirty="0"/>
              <a:t>Note that is a criminal offence to:</a:t>
            </a:r>
          </a:p>
          <a:p>
            <a:pPr marL="171450" indent="-171450">
              <a:buFontTx/>
              <a:buChar char="-"/>
            </a:pPr>
            <a:r>
              <a:rPr lang="en-GB" b="0" dirty="0"/>
              <a:t>Not comply with a formal enforcement notice for unlisted building works done in a conservation area without planning permission</a:t>
            </a:r>
          </a:p>
          <a:p>
            <a:pPr marL="171450" indent="-171450">
              <a:buFontTx/>
              <a:buChar char="-"/>
            </a:pPr>
            <a:r>
              <a:rPr lang="en-GB" b="0" dirty="0"/>
              <a:t>Undertake any works to a listed building without listed building consent</a:t>
            </a:r>
          </a:p>
          <a:p>
            <a:pPr marL="171450" indent="-171450">
              <a:buFontTx/>
              <a:buChar cha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https://historicengland.org.uk/images-books/publications/adapting-historic-buildings-energy-carbon-efficiency-advice-note-18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https://www.bathnes.gov.uk/pre-application-advice-and-development-team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https://historicengland.org.uk/advice/planning/consents/conservationareaconsent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https://www.lichfielddc.gov.uk/planning/planning-enforcement-faq/5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https://historicengland.org.uk/advice/planning/consents/lbc</a:t>
            </a:r>
          </a:p>
        </p:txBody>
      </p:sp>
      <p:sp>
        <p:nvSpPr>
          <p:cNvPr id="4" name="Slide Number Placeholder 3">
            <a:extLst>
              <a:ext uri="{FF2B5EF4-FFF2-40B4-BE49-F238E27FC236}">
                <a16:creationId xmlns:a16="http://schemas.microsoft.com/office/drawing/2014/main" id="{F97722DC-9CE9-E988-D4F0-BE3B8615AC15}"/>
              </a:ext>
            </a:extLst>
          </p:cNvPr>
          <p:cNvSpPr>
            <a:spLocks noGrp="1"/>
          </p:cNvSpPr>
          <p:nvPr>
            <p:ph type="sldNum" sz="quarter" idx="5"/>
          </p:nvPr>
        </p:nvSpPr>
        <p:spPr/>
        <p:txBody>
          <a:bodyPr/>
          <a:lstStyle/>
          <a:p>
            <a:fld id="{7A4C522D-8C26-45B6-A80C-8745E168CB9E}" type="slidenum">
              <a:rPr lang="en-GB" smtClean="0"/>
              <a:t>11</a:t>
            </a:fld>
            <a:endParaRPr lang="en-GB"/>
          </a:p>
        </p:txBody>
      </p:sp>
    </p:spTree>
    <p:extLst>
      <p:ext uri="{BB962C8B-B14F-4D97-AF65-F5344CB8AC3E}">
        <p14:creationId xmlns:p14="http://schemas.microsoft.com/office/powerpoint/2010/main" val="41659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Decisions will be made by local planning authorities in compliance with the National Planning Policy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Historic England is a non-departmental public body. Its Advice Notes provide practical, detailed advice on how to implement national policy and guidance.</a:t>
            </a:r>
          </a:p>
          <a:p>
            <a:r>
              <a:rPr lang="en-GB" dirty="0"/>
              <a:t>Local Plans guide decisions on future development proposals, based on national policy alongside local needs and opportunities.</a:t>
            </a:r>
          </a:p>
          <a:p>
            <a:r>
              <a:rPr lang="en-GB" dirty="0"/>
              <a:t>Supplementary Planning Documents are local documents providing more detail and guidance on the policies within an adopted Local Plan.</a:t>
            </a:r>
          </a:p>
          <a:p>
            <a:r>
              <a:rPr lang="en-GB" dirty="0"/>
              <a:t>National guidance on permitted development rights for householders includes information on where these differ in conservation areas.</a:t>
            </a:r>
          </a:p>
          <a:p>
            <a:r>
              <a:rPr lang="en-GB" dirty="0"/>
              <a:t>Finally, your local planning authority can advise on any local guidance.</a:t>
            </a:r>
          </a:p>
          <a:p>
            <a:endParaRPr lang="en-GB" dirty="0"/>
          </a:p>
          <a:p>
            <a:r>
              <a:rPr lang="en-GB" b="1" dirty="0"/>
              <a:t>References</a:t>
            </a:r>
          </a:p>
          <a:p>
            <a:r>
              <a:rPr lang="en-GB" dirty="0"/>
              <a:t>https://www.gov.uk/government/publications/national-planning-policy-framework--2</a:t>
            </a:r>
          </a:p>
          <a:p>
            <a:r>
              <a:rPr lang="en-GB" dirty="0"/>
              <a:t>https://www.planningaid.co.uk/hc/en-us/articles/203126442-What-is-a-Local-Plan</a:t>
            </a:r>
          </a:p>
          <a:p>
            <a:r>
              <a:rPr lang="en-GB" dirty="0"/>
              <a:t>https://www.gov.uk/guidance/plan-making</a:t>
            </a:r>
          </a:p>
          <a:p>
            <a:r>
              <a:rPr lang="en-GB" dirty="0"/>
              <a:t>https://historicengland.org.uk/advice/planning/planning-system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https://historicengland.org.uk/images-books/publications/adapting-historic-buildings-energy-carbon-efficiency-advice-note-18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https://www.gov.uk/government/publications/permitted-development-rights-for-householders-technical-guidance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Copyright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Images reproduced from public documents under Open Government Licence (OGL) v3.0: https://www.nationalarchives.gov.uk/doc/open-government-licence/version/3/</a:t>
            </a:r>
          </a:p>
        </p:txBody>
      </p:sp>
      <p:sp>
        <p:nvSpPr>
          <p:cNvPr id="4" name="Slide Number Placeholder 3"/>
          <p:cNvSpPr>
            <a:spLocks noGrp="1"/>
          </p:cNvSpPr>
          <p:nvPr>
            <p:ph type="sldNum" sz="quarter" idx="5"/>
          </p:nvPr>
        </p:nvSpPr>
        <p:spPr/>
        <p:txBody>
          <a:bodyPr/>
          <a:lstStyle/>
          <a:p>
            <a:fld id="{7A4C522D-8C26-45B6-A80C-8745E168CB9E}" type="slidenum">
              <a:rPr lang="en-GB" smtClean="0"/>
              <a:t>12</a:t>
            </a:fld>
            <a:endParaRPr lang="en-GB"/>
          </a:p>
        </p:txBody>
      </p:sp>
    </p:spTree>
    <p:extLst>
      <p:ext uri="{BB962C8B-B14F-4D97-AF65-F5344CB8AC3E}">
        <p14:creationId xmlns:p14="http://schemas.microsoft.com/office/powerpoint/2010/main" val="127467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800"/>
              </a:spcAft>
            </a:pPr>
            <a:r>
              <a:rPr lang="en-GB" b="0" dirty="0">
                <a:latin typeface="+mn-lt"/>
              </a:rPr>
              <a:t>Traditional buildings are usually defined as being built before 1919, with a solid wall construction, and typically made of natural materials such as stone, wood and brick.</a:t>
            </a:r>
          </a:p>
          <a:p>
            <a:pPr>
              <a:lnSpc>
                <a:spcPct val="114000"/>
              </a:lnSpc>
              <a:spcAft>
                <a:spcPts val="800"/>
              </a:spcAft>
            </a:pPr>
            <a:endParaRPr lang="en-GB" b="0" dirty="0">
              <a:latin typeface="+mn-lt"/>
            </a:endParaRPr>
          </a:p>
          <a:p>
            <a:pPr>
              <a:lnSpc>
                <a:spcPct val="114000"/>
              </a:lnSpc>
              <a:spcAft>
                <a:spcPts val="800"/>
              </a:spcAft>
            </a:pPr>
            <a:r>
              <a:rPr lang="en-GB" b="1" dirty="0">
                <a:latin typeface="+mn-lt"/>
              </a:rPr>
              <a:t>Copyright info</a:t>
            </a:r>
          </a:p>
          <a:p>
            <a:pPr>
              <a:lnSpc>
                <a:spcPct val="114000"/>
              </a:lnSpc>
              <a:spcAft>
                <a:spcPts val="800"/>
              </a:spcAft>
            </a:pPr>
            <a:r>
              <a:rPr lang="en-GB" b="0" dirty="0">
                <a:latin typeface="+mn-lt"/>
              </a:rPr>
              <a:t>Left photo: </a:t>
            </a:r>
            <a:r>
              <a:rPr lang="en-GB" sz="1200" dirty="0">
                <a:latin typeface="+mn-lt"/>
              </a:rPr>
              <a:t>Peter O’Connor 2015, shared under </a:t>
            </a:r>
            <a:r>
              <a:rPr lang="en-GB" b="0" i="0" dirty="0">
                <a:solidFill>
                  <a:srgbClr val="333333"/>
                </a:solidFill>
                <a:effectLst/>
                <a:latin typeface="+mn-lt"/>
              </a:rPr>
              <a:t>CC BY-SA 2.0: https://creativecommons.org/licenses/by-sa/2.0/</a:t>
            </a:r>
            <a:endParaRPr lang="en-GB" b="0" dirty="0">
              <a:latin typeface="+mn-lt"/>
            </a:endParaRPr>
          </a:p>
          <a:p>
            <a:pPr>
              <a:lnSpc>
                <a:spcPct val="114000"/>
              </a:lnSpc>
              <a:spcAft>
                <a:spcPts val="800"/>
              </a:spcAft>
            </a:pPr>
            <a:r>
              <a:rPr lang="en-GB" b="0" dirty="0">
                <a:latin typeface="+mn-lt"/>
              </a:rPr>
              <a:t>Middle photo: Billy Wilson 2019, </a:t>
            </a:r>
            <a:r>
              <a:rPr lang="en-GB" sz="1200" dirty="0">
                <a:latin typeface="+mn-lt"/>
              </a:rPr>
              <a:t>shared under </a:t>
            </a:r>
            <a:r>
              <a:rPr lang="en-GB" b="0" i="0" dirty="0">
                <a:solidFill>
                  <a:srgbClr val="333333"/>
                </a:solidFill>
                <a:effectLst/>
                <a:latin typeface="+mn-lt"/>
              </a:rPr>
              <a:t>CC BY-SA 2.0: https://creativecommons.org/licenses/by-sa/2.0/</a:t>
            </a:r>
            <a:endParaRPr lang="en-GB" b="0" dirty="0">
              <a:latin typeface="+mn-lt"/>
            </a:endParaRPr>
          </a:p>
          <a:p>
            <a:pPr marL="0" marR="0" lvl="0" indent="0" algn="l" defTabSz="914400" rtl="0" eaLnBrk="1" fontAlgn="auto" latinLnBrk="0" hangingPunct="1">
              <a:lnSpc>
                <a:spcPct val="114000"/>
              </a:lnSpc>
              <a:spcBef>
                <a:spcPts val="0"/>
              </a:spcBef>
              <a:spcAft>
                <a:spcPts val="800"/>
              </a:spcAft>
              <a:buClrTx/>
              <a:buSzTx/>
              <a:buFontTx/>
              <a:buNone/>
              <a:tabLst/>
              <a:defRPr/>
            </a:pPr>
            <a:r>
              <a:rPr lang="en-GB" b="0" dirty="0">
                <a:latin typeface="+mn-lt"/>
              </a:rPr>
              <a:t>Right photo: Billy Wilson 2019, </a:t>
            </a:r>
            <a:r>
              <a:rPr lang="en-GB" sz="1200" dirty="0">
                <a:latin typeface="+mn-lt"/>
              </a:rPr>
              <a:t>shared under </a:t>
            </a:r>
            <a:r>
              <a:rPr lang="en-GB" b="0" i="0" dirty="0">
                <a:solidFill>
                  <a:srgbClr val="333333"/>
                </a:solidFill>
                <a:effectLst/>
                <a:latin typeface="+mn-lt"/>
              </a:rPr>
              <a:t>CC BY-SA 2.0: https://creativecommons.org/licenses/by-sa/2.0/</a:t>
            </a:r>
            <a:endParaRPr lang="en-GB" b="0" dirty="0">
              <a:latin typeface="+mn-lt"/>
            </a:endParaRPr>
          </a:p>
          <a:p>
            <a:pPr>
              <a:lnSpc>
                <a:spcPct val="114000"/>
              </a:lnSpc>
              <a:spcAft>
                <a:spcPts val="800"/>
              </a:spcAft>
            </a:pPr>
            <a:endParaRPr lang="en-GB" b="0" dirty="0">
              <a:latin typeface="+mn-lt"/>
            </a:endParaRPr>
          </a:p>
          <a:p>
            <a:pPr>
              <a:lnSpc>
                <a:spcPct val="114000"/>
              </a:lnSpc>
              <a:spcAft>
                <a:spcPts val="800"/>
              </a:spcAft>
            </a:pPr>
            <a:r>
              <a:rPr lang="en-GB" b="1" dirty="0">
                <a:latin typeface="+mn-lt"/>
              </a:rPr>
              <a:t>Image sources</a:t>
            </a:r>
          </a:p>
          <a:p>
            <a:pPr marL="0" marR="0" lvl="0" indent="0" algn="l" defTabSz="914400" rtl="0" eaLnBrk="1" fontAlgn="auto" latinLnBrk="0" hangingPunct="1">
              <a:lnSpc>
                <a:spcPct val="114000"/>
              </a:lnSpc>
              <a:spcBef>
                <a:spcPts val="0"/>
              </a:spcBef>
              <a:spcAft>
                <a:spcPts val="800"/>
              </a:spcAft>
              <a:buClrTx/>
              <a:buSzTx/>
              <a:buFontTx/>
              <a:buNone/>
              <a:tabLst/>
              <a:defRPr/>
            </a:pPr>
            <a:r>
              <a:rPr lang="en-GB" b="0" dirty="0">
                <a:latin typeface="+mn-lt"/>
              </a:rPr>
              <a:t>Left photo: </a:t>
            </a:r>
            <a:r>
              <a:rPr lang="en-GB" dirty="0">
                <a:latin typeface="+mn-lt"/>
              </a:rPr>
              <a:t>https://www.flickr.com/photos/anemoneprojectors/24414749121/in/photolist-4oKE7j-KRTkp1-K7gX8w-AnPsCu-DcrYjn-6xDEc5-oFEqjC-9DUHuL-bWmeQW-JdKWpw-opctpH-nNEDw8-bWm4UC-bap5cn-oFG52x-opd4mt-bWm67q-p6vsyj-83fpKm-83csZ6-a5wM3k-a8am7X-a7DTt9-6xRKWf-awBsWN-83e2UG-CLeqND-qg6Bj6-bU5qUx-pr3kw3-7MVNJH-a7fsDe-Jh13PD-6AQ81Z-a7ymsv-oEmhsr-awyW7v-f75miJ-K5gypT-oiadYC-zJySRz-euDgCF-boZH9R-bbScTP-83cd9p-ietCDP-83rkKB-JdHuiM-ozDMR6</a:t>
            </a:r>
            <a:endParaRPr lang="en-GB" b="0" dirty="0">
              <a:latin typeface="+mn-lt"/>
            </a:endParaRPr>
          </a:p>
          <a:p>
            <a:pPr marL="0" marR="0" lvl="0" indent="0" algn="l" defTabSz="914400" rtl="0" eaLnBrk="1" fontAlgn="auto" latinLnBrk="0" hangingPunct="1">
              <a:lnSpc>
                <a:spcPct val="114000"/>
              </a:lnSpc>
              <a:spcBef>
                <a:spcPts val="0"/>
              </a:spcBef>
              <a:spcAft>
                <a:spcPts val="800"/>
              </a:spcAft>
              <a:buClrTx/>
              <a:buSzTx/>
              <a:buFontTx/>
              <a:buNone/>
              <a:tabLst/>
              <a:defRPr/>
            </a:pPr>
            <a:r>
              <a:rPr lang="en-GB" b="0" dirty="0">
                <a:latin typeface="+mn-lt"/>
              </a:rPr>
              <a:t>Middle photo: </a:t>
            </a:r>
            <a:r>
              <a:rPr lang="en-GB" dirty="0">
                <a:latin typeface="+mn-lt"/>
              </a:rPr>
              <a:t>https://www.flickr.com/photos/billy_wilson/49269878073/in/photolist-2i4P1dr-2iULbZ1-2oXhejY-pFsme-2irPzeC-2iVMKEe-2iEjXLr-2j7d1vU-2inyjzC-2iFRiEW-2iTCynZ-2iUkbPc-2mmZw16-2ity5TK-2iGssso-2hT4dKs-2irnMcx-2iuZBeJ-2mfHE4n-2i5ri42-2kep1N5-2hCr6JW-2qDbxHK-2jqkgZs-2i74DkH-2jnsfHK-2jbjKbn-2iTFvVj-eF4jxP-2iEhVNV-2iqGzr3-2hpX8oD-2oG8osZ-2iR6kJ8-2jP6j9B-2m2w2jc-2hT9nub-2j9wGhE-2hTa4RY-2hTaWFV-UcaLQn-jXLo41-2iFVkR5-2nj8Tym-2iyrmvf-2iTBe4N-2iVr6Df-2i4LstS-2gzaUHN-qENFvL</a:t>
            </a:r>
          </a:p>
          <a:p>
            <a:pPr marL="0" marR="0" lvl="0" indent="0" algn="l" defTabSz="914400" rtl="0" eaLnBrk="1" fontAlgn="auto" latinLnBrk="0" hangingPunct="1">
              <a:lnSpc>
                <a:spcPct val="114000"/>
              </a:lnSpc>
              <a:spcBef>
                <a:spcPts val="0"/>
              </a:spcBef>
              <a:spcAft>
                <a:spcPts val="800"/>
              </a:spcAft>
              <a:buClrTx/>
              <a:buSzTx/>
              <a:buFontTx/>
              <a:buNone/>
              <a:tabLst/>
              <a:defRPr/>
            </a:pPr>
            <a:r>
              <a:rPr lang="en-GB" b="0" dirty="0">
                <a:latin typeface="+mn-lt"/>
              </a:rPr>
              <a:t>Right photo: </a:t>
            </a:r>
            <a:r>
              <a:rPr lang="en-GB" dirty="0">
                <a:latin typeface="+mn-lt"/>
              </a:rPr>
              <a:t>https://www.flickr.com/photos/billy_wilson/49946244916/in/photolist-2j6zyvJ-2jcTqNE-2pAqB65-2iFQyJW-2jcnbvL-gijmy-aTMAs8-2iM6MLR-2iYgXnL-hiasGx-2j9FD8S-2iYjAUU-2j7d1vU-2jcTqUb-2iFzw8X-2okK9tE-2i3BJ5k-2i3zueR-2i3WGPH-LCm7qD-pBg8Dv-2j2rwXV-2i76nFG-2j6yJzi-2j97VAf-2i9cowQ-28wJfbb-qENFvL-2iFg1h2-56G4K2-5nH7Qu-yHq4h-z5yFS-2iZV8fR-2j6zUKY-dUkpj3-Ji5J6q-5ApY3M-5nzfVZ-v3NYFk-2i78MB3-2iY1zUu-2m9jh6h-2j13YVV-2j1ao7w-2iZQMjH-2iXW9o3-2mh8Hfz-2jaZaVc-2j2q6Nc</a:t>
            </a:r>
          </a:p>
        </p:txBody>
      </p:sp>
      <p:sp>
        <p:nvSpPr>
          <p:cNvPr id="4" name="Slide Number Placeholder 3"/>
          <p:cNvSpPr>
            <a:spLocks noGrp="1"/>
          </p:cNvSpPr>
          <p:nvPr>
            <p:ph type="sldNum" sz="quarter" idx="5"/>
          </p:nvPr>
        </p:nvSpPr>
        <p:spPr/>
        <p:txBody>
          <a:bodyPr/>
          <a:lstStyle/>
          <a:p>
            <a:fld id="{7A4C522D-8C26-45B6-A80C-8745E168CB9E}" type="slidenum">
              <a:rPr lang="en-GB" smtClean="0"/>
              <a:t>2</a:t>
            </a:fld>
            <a:endParaRPr lang="en-GB"/>
          </a:p>
        </p:txBody>
      </p:sp>
    </p:spTree>
    <p:extLst>
      <p:ext uri="{BB962C8B-B14F-4D97-AF65-F5344CB8AC3E}">
        <p14:creationId xmlns:p14="http://schemas.microsoft.com/office/powerpoint/2010/main" val="385189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mn-lt"/>
              </a:rPr>
              <a:t>Retrofit creates far fewer carbon emissions than demolition and rebuild to modern energy standards, because of the embodied carbon in existing building materials. This is true for both traditionally built homes or more recent buildings.</a:t>
            </a:r>
          </a:p>
          <a:p>
            <a:endParaRPr lang="en-GB" b="0" dirty="0">
              <a:latin typeface="+mn-lt"/>
            </a:endParaRPr>
          </a:p>
          <a:p>
            <a:r>
              <a:rPr lang="en-GB" b="0" dirty="0">
                <a:latin typeface="+mn-lt"/>
              </a:rPr>
              <a:t>We can’t afford to ignore traditionally built homes when decarbonising the housing sector, as 17.1% of all homes fall into this category.</a:t>
            </a:r>
          </a:p>
          <a:p>
            <a:endParaRPr lang="en-GB" b="0" dirty="0">
              <a:latin typeface="+mn-lt"/>
            </a:endParaRPr>
          </a:p>
          <a:p>
            <a:r>
              <a:rPr lang="en-GB" b="0" dirty="0">
                <a:latin typeface="+mn-lt"/>
              </a:rPr>
              <a:t>It’s also important that people living in these buildings are able to keep their homes healthy and damp-free, without running up huge energy bills.</a:t>
            </a:r>
          </a:p>
          <a:p>
            <a:endParaRPr lang="en-GB" b="1" dirty="0">
              <a:latin typeface="+mn-lt"/>
            </a:endParaRPr>
          </a:p>
          <a:p>
            <a:r>
              <a:rPr lang="en-GB"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Retrofit vs rebuild: embodied carbon: https://ukgbc.org/news/what-is-embodied-carbon-in-construction/</a:t>
            </a:r>
            <a:endParaRPr lang="en-GB"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Total dwellings in England (</a:t>
            </a:r>
            <a:r>
              <a:rPr lang="en-GB" sz="1200" b="0" i="0" dirty="0">
                <a:solidFill>
                  <a:srgbClr val="0B0C0C"/>
                </a:solidFill>
                <a:effectLst/>
                <a:latin typeface="+mn-lt"/>
              </a:rPr>
              <a:t>31 March 2023): </a:t>
            </a:r>
            <a:r>
              <a:rPr lang="en-GB" sz="1200" dirty="0">
                <a:latin typeface="+mn-lt"/>
              </a:rPr>
              <a:t>https://www.gov.uk/government/statistics/dwelling-stock-estimates-in-england-2023/dwelling-stock-estimates-england-31-march-2023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Traditional dwellings (pre-1919) in England: https://historicengland.org.uk/advice/planning/housing</a:t>
            </a:r>
          </a:p>
          <a:p>
            <a:endParaRPr lang="en-GB"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mn-lt"/>
              </a:rPr>
              <a:t>Copyright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Photo: Bath and West Community Energy 2024</a:t>
            </a:r>
            <a:r>
              <a:rPr lang="en-GB" sz="1200" dirty="0">
                <a:latin typeface="+mn-lt"/>
              </a:rPr>
              <a:t>, shared under CC BY-NC-ND 4.0: </a:t>
            </a:r>
            <a:r>
              <a:rPr lang="en-GB" b="0" i="0" u="none" strike="noStrike" dirty="0">
                <a:solidFill>
                  <a:srgbClr val="000000"/>
                </a:solidFill>
                <a:effectLst/>
                <a:latin typeface="+mn-lt"/>
              </a:rPr>
              <a:t>https://creativecommons.org/licenses/by-nc-nd/4.0/</a:t>
            </a:r>
            <a:endParaRPr lang="en-GB" sz="1200" dirty="0">
              <a:latin typeface="+mn-lt"/>
            </a:endParaRPr>
          </a:p>
        </p:txBody>
      </p:sp>
      <p:sp>
        <p:nvSpPr>
          <p:cNvPr id="4" name="Slide Number Placeholder 3"/>
          <p:cNvSpPr>
            <a:spLocks noGrp="1"/>
          </p:cNvSpPr>
          <p:nvPr>
            <p:ph type="sldNum" sz="quarter" idx="5"/>
          </p:nvPr>
        </p:nvSpPr>
        <p:spPr/>
        <p:txBody>
          <a:bodyPr/>
          <a:lstStyle/>
          <a:p>
            <a:fld id="{7A4C522D-8C26-45B6-A80C-8745E168CB9E}" type="slidenum">
              <a:rPr lang="en-GB" smtClean="0"/>
              <a:t>3</a:t>
            </a:fld>
            <a:endParaRPr lang="en-GB"/>
          </a:p>
        </p:txBody>
      </p:sp>
    </p:spTree>
    <p:extLst>
      <p:ext uri="{BB962C8B-B14F-4D97-AF65-F5344CB8AC3E}">
        <p14:creationId xmlns:p14="http://schemas.microsoft.com/office/powerpoint/2010/main" val="387640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latin typeface="+mn-lt"/>
              </a:rPr>
              <a:t>How many traditional and designated homes does England have? This slide indicates the scale of the challenge, and why we cannot ignore traditional buildings.</a:t>
            </a:r>
          </a:p>
          <a:p>
            <a:endParaRPr lang="en-GB" sz="1200" b="1" dirty="0">
              <a:latin typeface="+mn-lt"/>
            </a:endParaRPr>
          </a:p>
          <a:p>
            <a:r>
              <a:rPr lang="en-GB" sz="1200"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Total dwellings in England (</a:t>
            </a:r>
            <a:r>
              <a:rPr lang="en-GB" sz="1200" b="0" i="0" dirty="0">
                <a:solidFill>
                  <a:srgbClr val="0B0C0C"/>
                </a:solidFill>
                <a:effectLst/>
                <a:latin typeface="+mn-lt"/>
              </a:rPr>
              <a:t>31 March 2023): </a:t>
            </a:r>
            <a:r>
              <a:rPr lang="en-GB" sz="1200" dirty="0">
                <a:latin typeface="+mn-lt"/>
              </a:rPr>
              <a:t>https://www.gov.uk/government/statistics/dwelling-stock-estimates-in-england-2023/dwelling-stock-estimates-england-31-march-2023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Traditional dwellings (pre-1919) in England: https://historicengland.org.uk/advice/planning/housing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Dwellings in conservation areas in England: https://historicengland.org.uk/images-books/publications/adapting-historic-buildings-energy-carbon-efficiency-advice-note-18/heag321-adapting-historic-buildings-energy-carbon-efficiency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1A1A1A"/>
                </a:solidFill>
                <a:effectLst/>
                <a:latin typeface="+mn-lt"/>
              </a:rPr>
              <a:t>Listed dwellings in England (rounded from 357,376 from 2021 data): https://historicengland.org.uk/research/heritage-counts/heritage-and-environment/pathway-to-net-zero/historic-buildings</a:t>
            </a:r>
          </a:p>
        </p:txBody>
      </p:sp>
      <p:sp>
        <p:nvSpPr>
          <p:cNvPr id="4" name="Slide Number Placeholder 3"/>
          <p:cNvSpPr>
            <a:spLocks noGrp="1"/>
          </p:cNvSpPr>
          <p:nvPr>
            <p:ph type="sldNum" sz="quarter" idx="5"/>
          </p:nvPr>
        </p:nvSpPr>
        <p:spPr/>
        <p:txBody>
          <a:bodyPr/>
          <a:lstStyle/>
          <a:p>
            <a:fld id="{7A4C522D-8C26-45B6-A80C-8745E168CB9E}" type="slidenum">
              <a:rPr lang="en-GB" smtClean="0"/>
              <a:t>4</a:t>
            </a:fld>
            <a:endParaRPr lang="en-GB"/>
          </a:p>
        </p:txBody>
      </p:sp>
    </p:spTree>
    <p:extLst>
      <p:ext uri="{BB962C8B-B14F-4D97-AF65-F5344CB8AC3E}">
        <p14:creationId xmlns:p14="http://schemas.microsoft.com/office/powerpoint/2010/main" val="118119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DBBA6-B975-1F17-C691-68D344A39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736A0-8DB6-A1D6-B99C-8E4A47FB0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BC9A6-F17B-10A1-D21A-C5A3F00E88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Conservation areas are “</a:t>
            </a:r>
            <a:r>
              <a:rPr lang="en-GB" sz="1200" b="0" kern="1200" dirty="0">
                <a:solidFill>
                  <a:schemeClr val="dk1"/>
                </a:solidFill>
                <a:effectLst/>
                <a:latin typeface="+mn-lt"/>
              </a:rPr>
              <a:t>places in villages, towns and cities which are especially valued by people for their historic character and appearance. What makes them special is the combination of buildings, streets, spaces and history which combine to make them unique and special places to live and work.” The focus is on how the building contributes to the local area’s character and appearance; hence the focus is on exterior features.</a:t>
            </a: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Listed buildings are “</a:t>
            </a:r>
            <a:r>
              <a:rPr lang="en-GB" sz="1200" b="0" i="0" dirty="0">
                <a:solidFill>
                  <a:srgbClr val="1A1A1A"/>
                </a:solidFill>
                <a:effectLst/>
                <a:latin typeface="+mn-lt"/>
              </a:rPr>
              <a:t>buildings of special architectural or historic interest with legal protection.” </a:t>
            </a:r>
            <a:r>
              <a:rPr lang="en-GB" sz="1200" dirty="0">
                <a:latin typeface="+mn-lt"/>
              </a:rPr>
              <a:t>The vast majority of listed buildings that are also homes fall into the Grade II listed category. As features of historic significance are often internal as well as external, consent is required in both instances.</a:t>
            </a:r>
          </a:p>
          <a:p>
            <a:endParaRPr lang="en-GB" sz="1200" dirty="0">
              <a:latin typeface="+mn-lt"/>
            </a:endParaRPr>
          </a:p>
          <a:p>
            <a:r>
              <a:rPr lang="en-GB" sz="1200" dirty="0">
                <a:latin typeface="+mn-lt"/>
              </a:rPr>
              <a:t>Changes that might affect the special architectural or historic interest of a listed building, such as retrofit, must be approved through planning. Where planning permission is required, the same general approach should be taken with works to unlisted buildings in conservation areas as with listed buildings.</a:t>
            </a: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National guidance on permitted development rights includes information on where usual rights do not apply to conservation areas. Local planning authorities can further restrict permitted development rights in conservation areas through issuing what is known as Article 4 directions. The best approach for householders is often to speak directly to their local planning authority for clarification on what is 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r>
              <a:rPr lang="en-GB" sz="1200" dirty="0">
                <a:latin typeface="+mn-lt"/>
              </a:rPr>
              <a:t>It’s sometimes assumed that listed buildings don’t need an EPC, and that listed buildings that are also rented homes aren’t required to meet the legal EPC rating requirements under the Minimum Energy Efficiency Standards (MEES). This is only true if the energy efficiency measures required to meet minimum standards would unacceptably affect the building’s heritage significance or meet excessive cost thresholds. In many cases, MEES will still apply.</a:t>
            </a:r>
          </a:p>
          <a:p>
            <a:endParaRPr lang="en-GB" sz="1200" dirty="0">
              <a:latin typeface="+mn-lt"/>
            </a:endParaRPr>
          </a:p>
          <a:p>
            <a:r>
              <a:rPr lang="en-GB" sz="1200"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https://historicengland.org.uk/advice/heritage-at-risk/conservation-areas-at-risk</a:t>
            </a:r>
          </a:p>
          <a:p>
            <a:r>
              <a:rPr lang="en-GB" sz="1200" b="0" dirty="0">
                <a:latin typeface="+mn-lt"/>
              </a:rPr>
              <a:t>https://historicengland.org.uk/listing/what-is-designation/listed-buildings</a:t>
            </a:r>
          </a:p>
          <a:p>
            <a:r>
              <a:rPr lang="en-GB" sz="1200" b="0" dirty="0">
                <a:latin typeface="+mn-lt"/>
              </a:rPr>
              <a:t>https://www.gov.uk/government/publications/permitted-development-rights-for-householders-technical-guidance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https://historicengland.org.uk/images-books/publications/conservation-area-appraisal-designation-management-advice-note-1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https://www.bathnes.gov.uk/epcs-and-mees-listed-buildings</a:t>
            </a:r>
          </a:p>
        </p:txBody>
      </p:sp>
      <p:sp>
        <p:nvSpPr>
          <p:cNvPr id="4" name="Slide Number Placeholder 3">
            <a:extLst>
              <a:ext uri="{FF2B5EF4-FFF2-40B4-BE49-F238E27FC236}">
                <a16:creationId xmlns:a16="http://schemas.microsoft.com/office/drawing/2014/main" id="{61A8CB19-7A3F-9A56-372F-A7A4DA0ACEC0}"/>
              </a:ext>
            </a:extLst>
          </p:cNvPr>
          <p:cNvSpPr>
            <a:spLocks noGrp="1"/>
          </p:cNvSpPr>
          <p:nvPr>
            <p:ph type="sldNum" sz="quarter" idx="5"/>
          </p:nvPr>
        </p:nvSpPr>
        <p:spPr/>
        <p:txBody>
          <a:bodyPr/>
          <a:lstStyle/>
          <a:p>
            <a:fld id="{7A4C522D-8C26-45B6-A80C-8745E168CB9E}" type="slidenum">
              <a:rPr lang="en-GB" smtClean="0"/>
              <a:t>5</a:t>
            </a:fld>
            <a:endParaRPr lang="en-GB"/>
          </a:p>
        </p:txBody>
      </p:sp>
    </p:spTree>
    <p:extLst>
      <p:ext uri="{BB962C8B-B14F-4D97-AF65-F5344CB8AC3E}">
        <p14:creationId xmlns:p14="http://schemas.microsoft.com/office/powerpoint/2010/main" val="380996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GB" dirty="0"/>
              <a:t>The criteria for assessing heritage significance are historic, evidential, aesthetic and communal.</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20000"/>
              </a:lnSpc>
              <a:spcBef>
                <a:spcPts val="0"/>
              </a:spcBef>
              <a:spcAft>
                <a:spcPts val="0"/>
              </a:spcAft>
              <a:buClrTx/>
              <a:buSzTx/>
              <a:buFontTx/>
              <a:buNone/>
              <a:tabLst/>
              <a:defRPr/>
            </a:pPr>
            <a:r>
              <a:rPr lang="en-GB" dirty="0"/>
              <a:t>Assessment of significance is required for planning permission in conservation areas and listed building consent.</a:t>
            </a:r>
            <a:r>
              <a:rPr lang="en-GB" b="1" dirty="0"/>
              <a:t> </a:t>
            </a:r>
            <a:r>
              <a:rPr lang="en-GB" dirty="0"/>
              <a:t>Retrofit that harms heritage significance is not good practice in any traditional building, and is unlikely to gain planning permission or listed building consent.</a:t>
            </a:r>
          </a:p>
          <a:p>
            <a:endParaRPr lang="en-GB" b="1" dirty="0"/>
          </a:p>
          <a:p>
            <a:r>
              <a:rPr lang="en-GB" b="1" dirty="0"/>
              <a:t>References</a:t>
            </a:r>
          </a:p>
          <a:p>
            <a:r>
              <a:rPr lang="en-GB" dirty="0"/>
              <a:t>https://www.cse.org.uk/resource/love-your-old-home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https://historicengland.org.uk/images-books/publications/adapting-historic-buildings-energy-carbon-efficiency-advice-note-18</a:t>
            </a:r>
          </a:p>
        </p:txBody>
      </p:sp>
      <p:sp>
        <p:nvSpPr>
          <p:cNvPr id="4" name="Slide Number Placeholder 3"/>
          <p:cNvSpPr>
            <a:spLocks noGrp="1"/>
          </p:cNvSpPr>
          <p:nvPr>
            <p:ph type="sldNum" sz="quarter" idx="5"/>
          </p:nvPr>
        </p:nvSpPr>
        <p:spPr/>
        <p:txBody>
          <a:bodyPr/>
          <a:lstStyle/>
          <a:p>
            <a:fld id="{7A4C522D-8C26-45B6-A80C-8745E168CB9E}" type="slidenum">
              <a:rPr lang="en-GB" smtClean="0"/>
              <a:t>6</a:t>
            </a:fld>
            <a:endParaRPr lang="en-GB"/>
          </a:p>
        </p:txBody>
      </p:sp>
    </p:spTree>
    <p:extLst>
      <p:ext uri="{BB962C8B-B14F-4D97-AF65-F5344CB8AC3E}">
        <p14:creationId xmlns:p14="http://schemas.microsoft.com/office/powerpoint/2010/main" val="378644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Energy and moisture move differently in traditional buildings compared to modern ones, and it’s easy to end up with damp, mould, poor thermal performance, high bills and damaged building fabric if done in the wrong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Even when older buildings are in good condition, </a:t>
            </a:r>
            <a:r>
              <a:rPr lang="en-GB" sz="1200" dirty="0">
                <a:effectLst/>
                <a:latin typeface="+mn-lt"/>
              </a:rPr>
              <a:t>there may be issues caused by changes in how a building is occupied, heated, and ventilated compared to when it was originally built. These often include higher levels of internal humidity, an expectation for higher levels of airtightness, and a move away from ‘low and slow’ heating (such as solid fuels) to short ‘bursts’ of radiator heating in selected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Traditional buildings, in most cases, cannot reach the same levels of airtightness as a modern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Retrofit measures need to sustain fabric permeability – this includes use of vapour permeable measures and retention of ventilation routes for air flow (e.g. through lofts and under floors)</a:t>
            </a:r>
            <a:r>
              <a:rPr lang="en-GB" sz="1200" b="0" dirty="0">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Measures for retrofit also need to be balanced against impact to historic fabric. For example, internal wall insulation may result in loss of internal decorative finishes and cornicing; and replacement windows may result in loss of historic joinery or glazing. Unlisted traditional buildings do not have the same planning restrictions and works may be undertaken. For listed buildings, and externally for buildings in conservation areas, restrictions are in place in terms of what retrofit measures may be considered acceptable. </a:t>
            </a:r>
            <a:endParaRPr lang="en-GB"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This is why it’s important that retrofit advice and installation should never be given to owners of traditional buildings, particularly listed buildings, without a good understanding of these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Retrofit that works with traditional buildings, often using natural materials, can provide good levels of insulation, a dry home, lower bills and a much-reduced carbon footprint.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References</a:t>
            </a:r>
          </a:p>
          <a:p>
            <a:r>
              <a:rPr lang="en-GB" sz="1200" dirty="0">
                <a:latin typeface="+mn-lt"/>
              </a:rPr>
              <a:t>Adapted from content supplied by Tamar Energy Community for the LEAD Webinar Series.</a:t>
            </a:r>
          </a:p>
          <a:p>
            <a:endParaRPr lang="en-GB" sz="1200" dirty="0">
              <a:latin typeface="+mn-lt"/>
            </a:endParaRPr>
          </a:p>
          <a:p>
            <a:r>
              <a:rPr lang="en-GB" sz="1200" b="1" dirty="0">
                <a:latin typeface="+mn-lt"/>
              </a:rPr>
              <a:t>Copyright info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Credit: Robyn Pender, English Heritage 2010. Widely reproduced online; presumably under Open Government Licence (OGL) v1.0: https://www.nationalarchives.gov.uk/doc/open-government-licence/version/1/open-government-licence.htm</a:t>
            </a:r>
          </a:p>
        </p:txBody>
      </p:sp>
      <p:sp>
        <p:nvSpPr>
          <p:cNvPr id="4" name="Slide Number Placeholder 3"/>
          <p:cNvSpPr>
            <a:spLocks noGrp="1"/>
          </p:cNvSpPr>
          <p:nvPr>
            <p:ph type="sldNum" sz="quarter" idx="5"/>
          </p:nvPr>
        </p:nvSpPr>
        <p:spPr/>
        <p:txBody>
          <a:bodyPr/>
          <a:lstStyle/>
          <a:p>
            <a:fld id="{7A4C522D-8C26-45B6-A80C-8745E168CB9E}" type="slidenum">
              <a:rPr lang="en-GB" smtClean="0"/>
              <a:t>7</a:t>
            </a:fld>
            <a:endParaRPr lang="en-GB"/>
          </a:p>
        </p:txBody>
      </p:sp>
    </p:spTree>
    <p:extLst>
      <p:ext uri="{BB962C8B-B14F-4D97-AF65-F5344CB8AC3E}">
        <p14:creationId xmlns:p14="http://schemas.microsoft.com/office/powerpoint/2010/main" val="236937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1308-6C0C-61DA-F650-DCD71F349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6A697-9273-438F-DFC3-F6B356549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A7973-0D6C-616E-D577-058CBEA8EF1B}"/>
              </a:ext>
            </a:extLst>
          </p:cNvPr>
          <p:cNvSpPr>
            <a:spLocks noGrp="1"/>
          </p:cNvSpPr>
          <p:nvPr>
            <p:ph type="body" idx="1"/>
          </p:nvPr>
        </p:nvSpPr>
        <p:spPr/>
        <p:txBody>
          <a:bodyPr/>
          <a:lstStyle/>
          <a:p>
            <a:pPr>
              <a:lnSpc>
                <a:spcPct val="115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This hierarchy of priorities is an indicative guide – in practice there may be overlap between them, or some later actions may need to be fast-tracked (such as replacement of an end-of-life boiler).</a:t>
            </a:r>
          </a:p>
          <a:p>
            <a:pPr>
              <a:lnSpc>
                <a:spcPct val="115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first planned actions for traditional buildings should be repair and maintenance – the impact of this on energy use is often underestimated. Actions such as fixing leaky gutters can have significant impact on damp issues and improve thermal performance.</a:t>
            </a:r>
          </a:p>
          <a:p>
            <a:pPr>
              <a:lnSpc>
                <a:spcPct val="115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next stages should focus on reducing energy and improving the building fabric. This could include quick wins such as draughtproofing and behaviour change. Insulation is an important action, but the appropriateness of insulation measures (such as their potential impact on heritage features) and choice of materials should be considered carefully. Cooling and ventilation should be considered alongside insulation, to avoid introducing damp issues or overheating. </a:t>
            </a:r>
          </a:p>
          <a:p>
            <a:pPr>
              <a:lnSpc>
                <a:spcPct val="115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Finally, renewable energy generation for heat and power should be considered.</a:t>
            </a:r>
          </a:p>
        </p:txBody>
      </p:sp>
      <p:sp>
        <p:nvSpPr>
          <p:cNvPr id="4" name="Slide Number Placeholder 3">
            <a:extLst>
              <a:ext uri="{FF2B5EF4-FFF2-40B4-BE49-F238E27FC236}">
                <a16:creationId xmlns:a16="http://schemas.microsoft.com/office/drawing/2014/main" id="{950FE265-16ED-7CF6-1686-CBF79858DC13}"/>
              </a:ext>
            </a:extLst>
          </p:cNvPr>
          <p:cNvSpPr>
            <a:spLocks noGrp="1"/>
          </p:cNvSpPr>
          <p:nvPr>
            <p:ph type="sldNum" sz="quarter" idx="5"/>
          </p:nvPr>
        </p:nvSpPr>
        <p:spPr/>
        <p:txBody>
          <a:bodyPr/>
          <a:lstStyle/>
          <a:p>
            <a:fld id="{7A4C522D-8C26-45B6-A80C-8745E168CB9E}" type="slidenum">
              <a:rPr lang="en-GB" smtClean="0"/>
              <a:t>8</a:t>
            </a:fld>
            <a:endParaRPr lang="en-GB"/>
          </a:p>
        </p:txBody>
      </p:sp>
    </p:spTree>
    <p:extLst>
      <p:ext uri="{BB962C8B-B14F-4D97-AF65-F5344CB8AC3E}">
        <p14:creationId xmlns:p14="http://schemas.microsoft.com/office/powerpoint/2010/main" val="115779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mn-lt"/>
              </a:rPr>
              <a:t>There are many options for retrofitting traditional buildings, but care is needed to preserve features of historic significance and ensure retrofit materials and methods do not harm the building’s historic or natural fabric.</a:t>
            </a:r>
          </a:p>
          <a:p>
            <a:endParaRPr lang="en-GB" b="1" dirty="0">
              <a:latin typeface="+mn-lt"/>
            </a:endParaRPr>
          </a:p>
          <a:p>
            <a:r>
              <a:rPr lang="en-GB" b="0" dirty="0">
                <a:latin typeface="+mn-lt"/>
              </a:rPr>
              <a:t>The following two slides suggest typically acceptable retrofit options for insulation listed buildings as practical examples, according to the </a:t>
            </a:r>
            <a:r>
              <a:rPr lang="en-GB" b="1" dirty="0">
                <a:latin typeface="+mn-lt"/>
              </a:rPr>
              <a:t>Historic England Advice Note (HEAN) 18: Adapting Historic Buildings for Energy and Carbon Efficiency</a:t>
            </a:r>
            <a:r>
              <a:rPr lang="en-GB" b="0" dirty="0">
                <a:latin typeface="+mn-lt"/>
              </a:rPr>
              <a:t>. (Not all listed buildings will be able to accommodate all of these actions, as it depends on the historic significance of their existing features.) Note that these principles are also likely to apply in conservation areas. </a:t>
            </a:r>
          </a:p>
          <a:p>
            <a:endParaRPr lang="en-GB" b="0" dirty="0">
              <a:latin typeface="+mn-lt"/>
            </a:endParaRPr>
          </a:p>
          <a:p>
            <a:r>
              <a:rPr lang="en-GB" b="0" dirty="0">
                <a:latin typeface="+mn-lt"/>
              </a:rPr>
              <a:t>For example, there are several options available for windows, including draughtproofing, secondary glazing and slimline or vacuum double glazing within historic frames (though installing upgraded glazing within historic frames is often impractical). If the existing windows are not historic features, new double glazing is likely to be allowed provided appropriate materials and styles are adopted, usually in wood. There may be requirements around detailing and colour to ensure consistency with local historic styles.</a:t>
            </a:r>
          </a:p>
          <a:p>
            <a:endParaRPr lang="en-GB" b="0" dirty="0">
              <a:latin typeface="+mn-lt"/>
            </a:endParaRPr>
          </a:p>
          <a:p>
            <a:r>
              <a:rPr lang="en-GB" b="0" dirty="0">
                <a:latin typeface="+mn-lt"/>
              </a:rPr>
              <a:t>Local authorities will apply national guidance to the local context of specific applications, and should always be consulted for permitted development. Planning and conservation officers should be able to advise (sometimes for a fee) whether planning permission or listed building consent is needed, and any requirements or recommendations to help retrofit proposals gains planning permission. </a:t>
            </a:r>
          </a:p>
          <a:p>
            <a:endParaRPr lang="en-GB" b="0" dirty="0">
              <a:latin typeface="+mn-lt"/>
            </a:endParaRPr>
          </a:p>
          <a:p>
            <a:r>
              <a:rPr lang="en-GB" b="1" dirty="0">
                <a:latin typeface="+mn-lt"/>
              </a:rPr>
              <a:t>References</a:t>
            </a:r>
          </a:p>
          <a:p>
            <a:r>
              <a:rPr lang="en-GB" b="0" dirty="0">
                <a:latin typeface="+mn-lt"/>
              </a:rPr>
              <a:t>https://historicengland.org.uk/images-books/publications/adapting-historic-buildings-energy-carbon-efficiency-advice-note-18/</a:t>
            </a:r>
          </a:p>
          <a:p>
            <a:endParaRPr lang="en-GB" b="0" dirty="0">
              <a:latin typeface="+mn-lt"/>
            </a:endParaRPr>
          </a:p>
          <a:p>
            <a:r>
              <a:rPr lang="en-GB" b="1" dirty="0">
                <a:latin typeface="+mn-lt"/>
              </a:rPr>
              <a:t>Copyright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Photo: Bath and West Community Energy 2024</a:t>
            </a:r>
            <a:r>
              <a:rPr lang="en-GB" sz="1200" dirty="0">
                <a:latin typeface="+mn-lt"/>
              </a:rPr>
              <a:t>, shared under CC BY-NC-ND 4.0: </a:t>
            </a:r>
            <a:r>
              <a:rPr lang="en-GB" b="0" i="0" u="none" strike="noStrike" dirty="0">
                <a:solidFill>
                  <a:srgbClr val="000000"/>
                </a:solidFill>
                <a:effectLst/>
                <a:latin typeface="+mn-lt"/>
              </a:rPr>
              <a:t>https://creativecommons.org/licenses/by-nc-nd/4.0/</a:t>
            </a:r>
            <a:endParaRPr lang="en-GB" sz="1200" dirty="0">
              <a:latin typeface="+mn-lt"/>
            </a:endParaRPr>
          </a:p>
        </p:txBody>
      </p:sp>
      <p:sp>
        <p:nvSpPr>
          <p:cNvPr id="4" name="Slide Number Placeholder 3"/>
          <p:cNvSpPr>
            <a:spLocks noGrp="1"/>
          </p:cNvSpPr>
          <p:nvPr>
            <p:ph type="sldNum" sz="quarter" idx="5"/>
          </p:nvPr>
        </p:nvSpPr>
        <p:spPr/>
        <p:txBody>
          <a:bodyPr/>
          <a:lstStyle/>
          <a:p>
            <a:fld id="{7A4C522D-8C26-45B6-A80C-8745E168CB9E}" type="slidenum">
              <a:rPr lang="en-GB" smtClean="0"/>
              <a:t>9</a:t>
            </a:fld>
            <a:endParaRPr lang="en-GB"/>
          </a:p>
        </p:txBody>
      </p:sp>
    </p:spTree>
    <p:extLst>
      <p:ext uri="{BB962C8B-B14F-4D97-AF65-F5344CB8AC3E}">
        <p14:creationId xmlns:p14="http://schemas.microsoft.com/office/powerpoint/2010/main" val="229764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ADEE-4BC5-CAF1-4453-971D76E0D1B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83B19D8-5C4F-3E49-AEFC-3D4A45D5F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417023-C6AA-8EBB-E1B7-57EC0A8D38D8}"/>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4723790D-E808-2960-3975-1D14167AE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E30B94-5174-E314-D1BD-5A4BBC43546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5747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8C91-1D7B-7B40-491A-AC8E7D0CD85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C0D741B-1FD8-4650-9996-BF0E209A219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CAF03C-4BBC-95C7-C358-1F5FC03524E5}"/>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5DE98211-BC95-1EE9-2D89-C817FFD644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D4A20-EC55-FCF7-6C1B-EF628C3F7A9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7496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2B5C5-F1CD-5460-BEB3-08CAC69D32D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421A70E-8D4F-E11C-5B60-3A0995A9A7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C09B45-E113-03D1-4A14-C7DE868D576F}"/>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34CB8437-4648-1D68-D9C1-BC7CEC8ADF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F47D60-351F-9157-707E-212D2B6BD3D4}"/>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1276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668F-B439-F83E-32AC-7CDCC50595E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B641AA7-A867-8786-9305-E37DCB610F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A0BAC82-1285-DE20-0F10-C00B8BD72038}"/>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08780B67-7B7C-1028-2CA1-ABC9CAADF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7873D-4E3E-5AE3-5DD0-E487D15FA8C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14101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F0C5-A9F4-AF85-7016-4D8EF7F7A5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7044F-C248-72BB-9F61-163F2E1CB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4EEB1E9-8DF0-A588-06FA-A4EB700C84D9}"/>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A4438220-3215-D79A-3785-E8FB1A35F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F0432A-2A6A-07B8-0587-91AD6381A0A3}"/>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9847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7E63-BD48-8E25-89EE-28AFDEC2040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CA7C4DB-EDFF-07B9-1620-59D17F651F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711002B-6EE6-F9D6-43A0-7027DFDA2A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3355497-2B18-CF81-2310-1FFE1E731F34}"/>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6" name="Footer Placeholder 5">
            <a:extLst>
              <a:ext uri="{FF2B5EF4-FFF2-40B4-BE49-F238E27FC236}">
                <a16:creationId xmlns:a16="http://schemas.microsoft.com/office/drawing/2014/main" id="{26BBE98A-9054-AFBF-73C9-B78F586058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8474CC-4979-92F3-2AFC-843DF022821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323738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E5D8-541D-6025-A0C4-83F04CC5B43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71CDF9A-4DB8-D920-2781-E786AA5AD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67CFEE-3D6D-1657-978E-34588C30AA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D8D3B91-279E-6D2C-4BAC-8A9A2486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82C248-4F81-8126-F918-FA03A5FEEF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58206F4-A9B7-D292-FFBA-0A67F7C0CFA1}"/>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8" name="Footer Placeholder 7">
            <a:extLst>
              <a:ext uri="{FF2B5EF4-FFF2-40B4-BE49-F238E27FC236}">
                <a16:creationId xmlns:a16="http://schemas.microsoft.com/office/drawing/2014/main" id="{5CD0AEAE-2AB8-2BCE-45B6-F4E0D590CB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C324F6-964F-0960-2052-F070AD2B0125}"/>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182678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545B-3BA9-E2A8-4132-FEA4E3D336C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7002F9E-53AD-7084-0224-49180738D792}"/>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4" name="Footer Placeholder 3">
            <a:extLst>
              <a:ext uri="{FF2B5EF4-FFF2-40B4-BE49-F238E27FC236}">
                <a16:creationId xmlns:a16="http://schemas.microsoft.com/office/drawing/2014/main" id="{4D1262B1-0BCE-6272-C95E-9D60C2EA22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47C335-7C12-2087-D4F3-3ADA09E44C7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165260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5204B-4762-8070-99D5-BB38C8A202FC}"/>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3" name="Footer Placeholder 2">
            <a:extLst>
              <a:ext uri="{FF2B5EF4-FFF2-40B4-BE49-F238E27FC236}">
                <a16:creationId xmlns:a16="http://schemas.microsoft.com/office/drawing/2014/main" id="{907E3D46-1F09-3B5C-E9C3-63EE4660E2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1EAD07-7148-CAB0-B2AA-8594654B7B22}"/>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420894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F5D5-C0AF-F0A2-EB65-ED0D430FA6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C43DC6F-1482-275A-0F4A-F317B7B6D7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93B25B2-9E9C-15AE-F9BB-E5635C710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9EEAA1-663B-9316-6248-F2BE744327EB}"/>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6" name="Footer Placeholder 5">
            <a:extLst>
              <a:ext uri="{FF2B5EF4-FFF2-40B4-BE49-F238E27FC236}">
                <a16:creationId xmlns:a16="http://schemas.microsoft.com/office/drawing/2014/main" id="{8DD53A83-0084-3509-0F61-082500651D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773F43-CC12-9A61-617E-27FD5BA92646}"/>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414543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34C3-BC89-06AF-8724-7657338593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39C8182-97E7-9D24-8EB2-D893CDB85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DE351F-DE0B-B981-32A3-16307F416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15E284-E376-14FD-0657-1D60B015B6FD}"/>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6" name="Footer Placeholder 5">
            <a:extLst>
              <a:ext uri="{FF2B5EF4-FFF2-40B4-BE49-F238E27FC236}">
                <a16:creationId xmlns:a16="http://schemas.microsoft.com/office/drawing/2014/main" id="{64304B41-4C41-1C67-5E10-B7810665DA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FA966A-3376-E8AC-56CE-E6856A3C8536}"/>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377087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FEDCF-98DB-428C-BC31-F26D12517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A63C711-5546-E404-CCF1-9C4D9714B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A345A98-5D46-3BAC-6966-B665FF427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D5720F19-DE3E-21F2-8835-EC819A884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E6BD72-D008-0717-82F5-FDFA416D7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24D90-EA26-4592-9A84-F606F9790A93}" type="slidenum">
              <a:rPr lang="en-GB" smtClean="0"/>
              <a:t>‹#›</a:t>
            </a:fld>
            <a:endParaRPr lang="en-GB"/>
          </a:p>
        </p:txBody>
      </p:sp>
    </p:spTree>
    <p:extLst>
      <p:ext uri="{BB962C8B-B14F-4D97-AF65-F5344CB8AC3E}">
        <p14:creationId xmlns:p14="http://schemas.microsoft.com/office/powerpoint/2010/main" val="315420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wnetzerohub.org.uk/" TargetMode="External"/><Relationship Id="rId5" Type="http://schemas.openxmlformats.org/officeDocument/2006/relationships/hyperlink" Target="https://www.nationalarchives.gov.uk/doc/open-government-licence/version/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creativecommons.org/licenses/by-nc/4.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creativecommons.org/licenses/by-sa/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creativecommons.org/licenses/by-nc-nd/4.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sv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creativecommons.org/licenses/by-nc-nd/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F5DF40-52B5-3007-A9F0-CAEDF026BB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3187" y="230188"/>
            <a:ext cx="2534172" cy="1223909"/>
          </a:xfrm>
          <a:prstGeom prst="rect">
            <a:avLst/>
          </a:prstGeom>
        </p:spPr>
      </p:pic>
      <p:pic>
        <p:nvPicPr>
          <p:cNvPr id="11" name="Picture 10">
            <a:extLst>
              <a:ext uri="{FF2B5EF4-FFF2-40B4-BE49-F238E27FC236}">
                <a16:creationId xmlns:a16="http://schemas.microsoft.com/office/drawing/2014/main" id="{C6A3F1E8-1C7B-65CB-D028-B2BFEC8AFA2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6087979"/>
            <a:ext cx="12203184" cy="770021"/>
          </a:xfrm>
          <a:prstGeom prst="rect">
            <a:avLst/>
          </a:prstGeom>
        </p:spPr>
      </p:pic>
      <p:sp>
        <p:nvSpPr>
          <p:cNvPr id="12" name="Title 11">
            <a:extLst>
              <a:ext uri="{FF2B5EF4-FFF2-40B4-BE49-F238E27FC236}">
                <a16:creationId xmlns:a16="http://schemas.microsoft.com/office/drawing/2014/main" id="{4723A544-7A07-13C5-EC35-76747F0AD2B7}"/>
              </a:ext>
            </a:extLst>
          </p:cNvPr>
          <p:cNvSpPr>
            <a:spLocks noGrp="1"/>
          </p:cNvSpPr>
          <p:nvPr>
            <p:ph type="title"/>
          </p:nvPr>
        </p:nvSpPr>
        <p:spPr/>
        <p:txBody>
          <a:bodyPr>
            <a:normAutofit/>
          </a:bodyPr>
          <a:lstStyle/>
          <a:p>
            <a:pPr>
              <a:lnSpc>
                <a:spcPct val="100000"/>
              </a:lnSpc>
            </a:pPr>
            <a:r>
              <a:rPr lang="en-GB" sz="3600" dirty="0">
                <a:latin typeface="+mn-lt"/>
              </a:rPr>
              <a:t>White Label Presentation:</a:t>
            </a:r>
            <a:br>
              <a:rPr lang="en-GB" sz="3600" dirty="0">
                <a:latin typeface="+mn-lt"/>
              </a:rPr>
            </a:br>
            <a:r>
              <a:rPr lang="en-GB" sz="3600" b="1">
                <a:latin typeface="+mn-lt"/>
              </a:rPr>
              <a:t>Traditional building retrofit</a:t>
            </a:r>
            <a:endParaRPr lang="en-GB" sz="3600" b="1" dirty="0">
              <a:latin typeface="+mn-lt"/>
            </a:endParaRPr>
          </a:p>
        </p:txBody>
      </p:sp>
      <p:sp>
        <p:nvSpPr>
          <p:cNvPr id="13" name="Content Placeholder 12">
            <a:extLst>
              <a:ext uri="{FF2B5EF4-FFF2-40B4-BE49-F238E27FC236}">
                <a16:creationId xmlns:a16="http://schemas.microsoft.com/office/drawing/2014/main" id="{B175A07C-1F10-F5B1-9D36-65696EA3E763}"/>
              </a:ext>
            </a:extLst>
          </p:cNvPr>
          <p:cNvSpPr>
            <a:spLocks noGrp="1"/>
          </p:cNvSpPr>
          <p:nvPr>
            <p:ph idx="1"/>
          </p:nvPr>
        </p:nvSpPr>
        <p:spPr/>
        <p:txBody>
          <a:bodyPr>
            <a:normAutofit/>
          </a:bodyPr>
          <a:lstStyle/>
          <a:p>
            <a:pPr>
              <a:lnSpc>
                <a:spcPct val="110000"/>
              </a:lnSpc>
            </a:pPr>
            <a:r>
              <a:rPr lang="en-GB" sz="2400" dirty="0"/>
              <a:t>This slide deck is available to use under </a:t>
            </a:r>
            <a:r>
              <a:rPr lang="en-GB" sz="2400" dirty="0">
                <a:hlinkClick r:id="rId5"/>
              </a:rPr>
              <a:t>Open Government Licence (OGL) v3.0</a:t>
            </a:r>
            <a:endParaRPr lang="en-GB" sz="2400" dirty="0"/>
          </a:p>
          <a:p>
            <a:pPr>
              <a:lnSpc>
                <a:spcPct val="110000"/>
              </a:lnSpc>
            </a:pPr>
            <a:r>
              <a:rPr lang="en-GB" sz="2400" dirty="0"/>
              <a:t>You can use or adapt the slides for your own presentations, including branding</a:t>
            </a:r>
          </a:p>
          <a:p>
            <a:pPr>
              <a:lnSpc>
                <a:spcPct val="110000"/>
              </a:lnSpc>
            </a:pPr>
            <a:r>
              <a:rPr lang="en-GB" sz="2400" dirty="0"/>
              <a:t>Images are not permitted for extraction and use in other formats</a:t>
            </a:r>
          </a:p>
          <a:p>
            <a:pPr>
              <a:lnSpc>
                <a:spcPct val="110000"/>
              </a:lnSpc>
            </a:pPr>
            <a:r>
              <a:rPr lang="en-GB" sz="2400" dirty="0"/>
              <a:t>Citations and credits within the slides must remain in place – this relates to the original copyright for content, e.g. images, and terms are provided in the notes</a:t>
            </a:r>
          </a:p>
          <a:p>
            <a:pPr>
              <a:lnSpc>
                <a:spcPct val="110000"/>
              </a:lnSpc>
            </a:pPr>
            <a:r>
              <a:rPr lang="en-GB" sz="2400" dirty="0"/>
              <a:t>Slide notes provide a suggested script or prompts to accompany presentations</a:t>
            </a:r>
          </a:p>
          <a:p>
            <a:pPr>
              <a:lnSpc>
                <a:spcPct val="110000"/>
              </a:lnSpc>
            </a:pPr>
            <a:r>
              <a:rPr lang="en-GB" sz="2400" dirty="0"/>
              <a:t>Please visit </a:t>
            </a:r>
            <a:r>
              <a:rPr lang="en-GB" sz="2400" dirty="0">
                <a:hlinkClick r:id="rId6"/>
              </a:rPr>
              <a:t>South West Net Zero Hub</a:t>
            </a:r>
            <a:r>
              <a:rPr lang="en-GB" sz="2400" dirty="0"/>
              <a:t> online for other LEAD Toolkit resources</a:t>
            </a:r>
          </a:p>
          <a:p>
            <a:pPr>
              <a:lnSpc>
                <a:spcPct val="110000"/>
              </a:lnSpc>
            </a:pPr>
            <a:endParaRPr lang="en-GB" sz="2400" dirty="0"/>
          </a:p>
        </p:txBody>
      </p:sp>
    </p:spTree>
    <p:extLst>
      <p:ext uri="{BB962C8B-B14F-4D97-AF65-F5344CB8AC3E}">
        <p14:creationId xmlns:p14="http://schemas.microsoft.com/office/powerpoint/2010/main" val="57270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538269-1D67-36C3-5DA5-0A1BE00638F3}"/>
              </a:ext>
            </a:extLst>
          </p:cNvPr>
          <p:cNvSpPr>
            <a:spLocks noGrp="1"/>
          </p:cNvSpPr>
          <p:nvPr>
            <p:ph type="title"/>
          </p:nvPr>
        </p:nvSpPr>
        <p:spPr>
          <a:xfrm>
            <a:off x="4695568" y="5620838"/>
            <a:ext cx="6582033" cy="741780"/>
          </a:xfrm>
          <a:solidFill>
            <a:schemeClr val="bg2"/>
          </a:solidFill>
        </p:spPr>
        <p:txBody>
          <a:bodyPr>
            <a:normAutofit/>
          </a:bodyPr>
          <a:lstStyle/>
          <a:p>
            <a:pPr>
              <a:lnSpc>
                <a:spcPct val="100000"/>
              </a:lnSpc>
            </a:pPr>
            <a:r>
              <a:rPr lang="en-GB" sz="2000" dirty="0">
                <a:latin typeface="+mn-lt"/>
              </a:rPr>
              <a:t>Natural materials often have lower embodied carbon than artificial alternatives</a:t>
            </a:r>
          </a:p>
        </p:txBody>
      </p:sp>
      <p:sp>
        <p:nvSpPr>
          <p:cNvPr id="6" name="Content Placeholder 5">
            <a:extLst>
              <a:ext uri="{FF2B5EF4-FFF2-40B4-BE49-F238E27FC236}">
                <a16:creationId xmlns:a16="http://schemas.microsoft.com/office/drawing/2014/main" id="{919AE834-C402-CC6C-948D-B21F35390FF2}"/>
              </a:ext>
            </a:extLst>
          </p:cNvPr>
          <p:cNvSpPr>
            <a:spLocks noGrp="1"/>
          </p:cNvSpPr>
          <p:nvPr>
            <p:ph sz="half" idx="2"/>
          </p:nvPr>
        </p:nvSpPr>
        <p:spPr>
          <a:xfrm>
            <a:off x="4695568" y="866272"/>
            <a:ext cx="6582033" cy="4636337"/>
          </a:xfrm>
        </p:spPr>
        <p:txBody>
          <a:bodyPr>
            <a:normAutofit fontScale="70000" lnSpcReduction="20000"/>
          </a:bodyPr>
          <a:lstStyle/>
          <a:p>
            <a:pPr marL="0" indent="0">
              <a:lnSpc>
                <a:spcPct val="100000"/>
              </a:lnSpc>
              <a:spcAft>
                <a:spcPts val="1000"/>
              </a:spcAft>
              <a:buNone/>
            </a:pPr>
            <a:r>
              <a:rPr lang="en-GB" sz="3700" b="1" dirty="0"/>
              <a:t>Floors, roofs and walls – ‘likely’ to receive planning permission*:</a:t>
            </a:r>
          </a:p>
          <a:p>
            <a:pPr marL="0" indent="0">
              <a:lnSpc>
                <a:spcPct val="100000"/>
              </a:lnSpc>
              <a:spcBef>
                <a:spcPts val="0"/>
              </a:spcBef>
              <a:spcAft>
                <a:spcPts val="1000"/>
              </a:spcAft>
              <a:buNone/>
            </a:pPr>
            <a:r>
              <a:rPr lang="en-GB" sz="2400" dirty="0"/>
              <a:t>*Historic England guidance</a:t>
            </a:r>
          </a:p>
          <a:p>
            <a:pPr marL="0" indent="0">
              <a:lnSpc>
                <a:spcPct val="120000"/>
              </a:lnSpc>
              <a:buNone/>
            </a:pPr>
            <a:r>
              <a:rPr lang="en-GB" sz="3700" b="1" dirty="0">
                <a:solidFill>
                  <a:schemeClr val="accent6"/>
                </a:solidFill>
                <a:sym typeface="Wingdings 2" panose="05020102010507070707" pitchFamily="18" charset="2"/>
              </a:rPr>
              <a:t> </a:t>
            </a:r>
            <a:r>
              <a:rPr lang="en-GB" sz="3700" dirty="0"/>
              <a:t>Floor insulation</a:t>
            </a:r>
          </a:p>
          <a:p>
            <a:pPr marL="0" indent="0">
              <a:lnSpc>
                <a:spcPct val="120000"/>
              </a:lnSpc>
              <a:buNone/>
            </a:pPr>
            <a:r>
              <a:rPr lang="en-GB" sz="3700" b="1" dirty="0">
                <a:solidFill>
                  <a:schemeClr val="accent6"/>
                </a:solidFill>
                <a:sym typeface="Wingdings 2" panose="05020102010507070707" pitchFamily="18" charset="2"/>
              </a:rPr>
              <a:t> </a:t>
            </a:r>
            <a:r>
              <a:rPr lang="en-GB" sz="3700" dirty="0"/>
              <a:t>Loft insulation</a:t>
            </a:r>
          </a:p>
          <a:p>
            <a:pPr marL="0" indent="0">
              <a:lnSpc>
                <a:spcPct val="120000"/>
              </a:lnSpc>
              <a:buNone/>
            </a:pPr>
            <a:r>
              <a:rPr lang="en-GB" sz="3700" b="1" dirty="0">
                <a:solidFill>
                  <a:schemeClr val="accent2"/>
                </a:solidFill>
                <a:sym typeface="Wingdings" panose="05000000000000000000" pitchFamily="2" charset="2"/>
              </a:rPr>
              <a:t>?  </a:t>
            </a:r>
            <a:r>
              <a:rPr lang="en-GB" sz="3700" dirty="0"/>
              <a:t>Internal wall insulation</a:t>
            </a:r>
          </a:p>
          <a:p>
            <a:pPr lvl="1">
              <a:lnSpc>
                <a:spcPct val="120000"/>
              </a:lnSpc>
              <a:spcBef>
                <a:spcPts val="1000"/>
              </a:spcBef>
            </a:pPr>
            <a:r>
              <a:rPr lang="en-GB" dirty="0"/>
              <a:t>Sometimes acceptable in listed buildings</a:t>
            </a:r>
          </a:p>
          <a:p>
            <a:pPr lvl="1">
              <a:lnSpc>
                <a:spcPct val="120000"/>
              </a:lnSpc>
              <a:spcBef>
                <a:spcPts val="1000"/>
              </a:spcBef>
            </a:pPr>
            <a:r>
              <a:rPr lang="en-GB" dirty="0"/>
              <a:t>Planning permission usually not needed in unlisted buildings</a:t>
            </a:r>
          </a:p>
          <a:p>
            <a:pPr marL="0" indent="0">
              <a:lnSpc>
                <a:spcPct val="120000"/>
              </a:lnSpc>
              <a:buNone/>
            </a:pPr>
            <a:r>
              <a:rPr lang="en-GB" sz="3700" b="1" dirty="0">
                <a:solidFill>
                  <a:srgbClr val="FF0000"/>
                </a:solidFill>
                <a:sym typeface="Wingdings 2" panose="05020102010507070707" pitchFamily="18" charset="2"/>
              </a:rPr>
              <a:t></a:t>
            </a:r>
            <a:r>
              <a:rPr lang="en-GB" sz="3700" dirty="0">
                <a:sym typeface="Wingdings 2" panose="05020102010507070707" pitchFamily="18" charset="2"/>
              </a:rPr>
              <a:t> External wall insulation</a:t>
            </a:r>
          </a:p>
          <a:p>
            <a:pPr lvl="1">
              <a:lnSpc>
                <a:spcPct val="120000"/>
              </a:lnSpc>
              <a:spcBef>
                <a:spcPts val="1000"/>
              </a:spcBef>
            </a:pPr>
            <a:r>
              <a:rPr lang="en-GB" dirty="0">
                <a:sym typeface="Wingdings 2" panose="05020102010507070707" pitchFamily="18" charset="2"/>
              </a:rPr>
              <a:t>Rarely permitted for listed buildings or in conservation areas</a:t>
            </a:r>
            <a:endParaRPr lang="en-GB" dirty="0"/>
          </a:p>
        </p:txBody>
      </p:sp>
      <p:pic>
        <p:nvPicPr>
          <p:cNvPr id="10" name="Picture 9">
            <a:extLst>
              <a:ext uri="{FF2B5EF4-FFF2-40B4-BE49-F238E27FC236}">
                <a16:creationId xmlns:a16="http://schemas.microsoft.com/office/drawing/2014/main" id="{0EBB45F2-DC95-FAB2-9A36-55E55AC76825}"/>
              </a:ext>
            </a:extLst>
          </p:cNvPr>
          <p:cNvPicPr>
            <a:picLocks noChangeAspect="1"/>
          </p:cNvPicPr>
          <p:nvPr/>
        </p:nvPicPr>
        <p:blipFill>
          <a:blip r:embed="rId3" cstate="screen">
            <a:extLst>
              <a:ext uri="{28A0092B-C50C-407E-A947-70E740481C1C}">
                <a14:useLocalDpi xmlns:a14="http://schemas.microsoft.com/office/drawing/2010/main"/>
              </a:ext>
            </a:extLst>
          </a:blip>
          <a:srcRect r="26268"/>
          <a:stretch/>
        </p:blipFill>
        <p:spPr>
          <a:xfrm>
            <a:off x="914401" y="866273"/>
            <a:ext cx="3509318" cy="4351338"/>
          </a:xfrm>
          <a:prstGeom prst="rect">
            <a:avLst/>
          </a:prstGeom>
        </p:spPr>
      </p:pic>
      <p:sp>
        <p:nvSpPr>
          <p:cNvPr id="11" name="TextBox 10">
            <a:extLst>
              <a:ext uri="{FF2B5EF4-FFF2-40B4-BE49-F238E27FC236}">
                <a16:creationId xmlns:a16="http://schemas.microsoft.com/office/drawing/2014/main" id="{63C84B50-A095-662A-D373-337D44E6F1E8}"/>
              </a:ext>
            </a:extLst>
          </p:cNvPr>
          <p:cNvSpPr txBox="1"/>
          <p:nvPr/>
        </p:nvSpPr>
        <p:spPr>
          <a:xfrm>
            <a:off x="914400" y="5260845"/>
            <a:ext cx="3509318" cy="523220"/>
          </a:xfrm>
          <a:prstGeom prst="rect">
            <a:avLst/>
          </a:prstGeom>
          <a:noFill/>
        </p:spPr>
        <p:txBody>
          <a:bodyPr wrap="square" rtlCol="0">
            <a:spAutoFit/>
          </a:bodyPr>
          <a:lstStyle/>
          <a:p>
            <a:r>
              <a:rPr lang="en-GB" sz="1400" dirty="0">
                <a:latin typeface="+mj-lt"/>
              </a:rPr>
              <a:t>Image © Ruth Gerrard 2015, shared under </a:t>
            </a:r>
            <a:r>
              <a:rPr lang="en-GB" sz="1400" i="0" u="none" strike="noStrike" dirty="0">
                <a:solidFill>
                  <a:srgbClr val="000000"/>
                </a:solidFill>
                <a:effectLst/>
                <a:latin typeface="+mj-lt"/>
                <a:hlinkClick r:id="rId4"/>
              </a:rPr>
              <a:t>CC BY-NC 4.0</a:t>
            </a:r>
            <a:r>
              <a:rPr lang="en-GB" sz="1400" b="1" i="0" u="none" strike="noStrike" dirty="0">
                <a:solidFill>
                  <a:srgbClr val="000000"/>
                </a:solidFill>
                <a:effectLst/>
                <a:latin typeface="+mj-lt"/>
              </a:rPr>
              <a:t> </a:t>
            </a:r>
            <a:endParaRPr lang="en-GB" sz="1400" dirty="0">
              <a:latin typeface="+mj-lt"/>
            </a:endParaRPr>
          </a:p>
        </p:txBody>
      </p:sp>
    </p:spTree>
    <p:extLst>
      <p:ext uri="{BB962C8B-B14F-4D97-AF65-F5344CB8AC3E}">
        <p14:creationId xmlns:p14="http://schemas.microsoft.com/office/powerpoint/2010/main" val="61905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977CC-84F7-9A0A-30D7-C6B0B50FF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8B137-3ABC-9C0E-8FA6-B5D62F4CDC16}"/>
              </a:ext>
            </a:extLst>
          </p:cNvPr>
          <p:cNvSpPr>
            <a:spLocks noGrp="1"/>
          </p:cNvSpPr>
          <p:nvPr>
            <p:ph type="title"/>
          </p:nvPr>
        </p:nvSpPr>
        <p:spPr/>
        <p:txBody>
          <a:bodyPr/>
          <a:lstStyle/>
          <a:p>
            <a:r>
              <a:rPr lang="en-GB" dirty="0"/>
              <a:t>What is the planning and consent process?</a:t>
            </a:r>
          </a:p>
        </p:txBody>
      </p:sp>
      <p:graphicFrame>
        <p:nvGraphicFramePr>
          <p:cNvPr id="4" name="Table 3">
            <a:extLst>
              <a:ext uri="{FF2B5EF4-FFF2-40B4-BE49-F238E27FC236}">
                <a16:creationId xmlns:a16="http://schemas.microsoft.com/office/drawing/2014/main" id="{94C940EC-F72A-15E4-20C1-D9CDCF2D3466}"/>
              </a:ext>
            </a:extLst>
          </p:cNvPr>
          <p:cNvGraphicFramePr>
            <a:graphicFrameLocks noGrp="1"/>
          </p:cNvGraphicFramePr>
          <p:nvPr>
            <p:extLst>
              <p:ext uri="{D42A27DB-BD31-4B8C-83A1-F6EECF244321}">
                <p14:modId xmlns:p14="http://schemas.microsoft.com/office/powerpoint/2010/main" val="1242219937"/>
              </p:ext>
            </p:extLst>
          </p:nvPr>
        </p:nvGraphicFramePr>
        <p:xfrm>
          <a:off x="838200" y="1690688"/>
          <a:ext cx="10503568" cy="5041265"/>
        </p:xfrm>
        <a:graphic>
          <a:graphicData uri="http://schemas.openxmlformats.org/drawingml/2006/table">
            <a:tbl>
              <a:tblPr firstRow="1" bandRow="1">
                <a:tableStyleId>{5940675A-B579-460E-94D1-54222C63F5DA}</a:tableStyleId>
              </a:tblPr>
              <a:tblGrid>
                <a:gridCol w="2625892">
                  <a:extLst>
                    <a:ext uri="{9D8B030D-6E8A-4147-A177-3AD203B41FA5}">
                      <a16:colId xmlns:a16="http://schemas.microsoft.com/office/drawing/2014/main" val="4261191268"/>
                    </a:ext>
                  </a:extLst>
                </a:gridCol>
                <a:gridCol w="2625892">
                  <a:extLst>
                    <a:ext uri="{9D8B030D-6E8A-4147-A177-3AD203B41FA5}">
                      <a16:colId xmlns:a16="http://schemas.microsoft.com/office/drawing/2014/main" val="1646513561"/>
                    </a:ext>
                  </a:extLst>
                </a:gridCol>
                <a:gridCol w="2625892">
                  <a:extLst>
                    <a:ext uri="{9D8B030D-6E8A-4147-A177-3AD203B41FA5}">
                      <a16:colId xmlns:a16="http://schemas.microsoft.com/office/drawing/2014/main" val="3629163176"/>
                    </a:ext>
                  </a:extLst>
                </a:gridCol>
                <a:gridCol w="2625892">
                  <a:extLst>
                    <a:ext uri="{9D8B030D-6E8A-4147-A177-3AD203B41FA5}">
                      <a16:colId xmlns:a16="http://schemas.microsoft.com/office/drawing/2014/main" val="2521940598"/>
                    </a:ext>
                  </a:extLst>
                </a:gridCol>
              </a:tblGrid>
              <a:tr h="370840">
                <a:tc>
                  <a:txBody>
                    <a:bodyPr/>
                    <a:lstStyle/>
                    <a:p>
                      <a:pPr algn="ctr"/>
                      <a:r>
                        <a:rPr lang="en-GB" sz="2400" b="1" dirty="0"/>
                        <a:t>Permitted development</a:t>
                      </a:r>
                    </a:p>
                  </a:txBody>
                  <a:tcPr>
                    <a:solidFill>
                      <a:schemeClr val="bg2"/>
                    </a:solidFill>
                  </a:tcPr>
                </a:tc>
                <a:tc>
                  <a:txBody>
                    <a:bodyPr/>
                    <a:lstStyle/>
                    <a:p>
                      <a:pPr algn="ctr"/>
                      <a:r>
                        <a:rPr lang="en-GB" sz="2400" b="1" dirty="0"/>
                        <a:t>Pre-application</a:t>
                      </a:r>
                    </a:p>
                  </a:txBody>
                  <a:tcPr>
                    <a:solidFill>
                      <a:schemeClr val="bg2"/>
                    </a:solidFill>
                  </a:tcPr>
                </a:tc>
                <a:tc>
                  <a:txBody>
                    <a:bodyPr/>
                    <a:lstStyle/>
                    <a:p>
                      <a:pPr algn="ctr"/>
                      <a:r>
                        <a:rPr lang="en-GB" sz="2400" b="1" dirty="0"/>
                        <a:t>Application</a:t>
                      </a:r>
                    </a:p>
                  </a:txBody>
                  <a:tcPr>
                    <a:solidFill>
                      <a:schemeClr val="bg2"/>
                    </a:solidFill>
                  </a:tcPr>
                </a:tc>
                <a:tc>
                  <a:txBody>
                    <a:bodyPr/>
                    <a:lstStyle/>
                    <a:p>
                      <a:pPr algn="ctr"/>
                      <a:r>
                        <a:rPr lang="en-GB" sz="2400" b="1" dirty="0"/>
                        <a:t>Listed Building Consent</a:t>
                      </a:r>
                    </a:p>
                  </a:txBody>
                  <a:tcPr>
                    <a:solidFill>
                      <a:schemeClr val="bg2"/>
                    </a:solidFill>
                  </a:tcPr>
                </a:tc>
                <a:extLst>
                  <a:ext uri="{0D108BD9-81ED-4DB2-BD59-A6C34878D82A}">
                    <a16:rowId xmlns:a16="http://schemas.microsoft.com/office/drawing/2014/main" val="1121739437"/>
                  </a:ext>
                </a:extLst>
              </a:tr>
              <a:tr h="1118552">
                <a:tc>
                  <a:txBody>
                    <a:bodyPr/>
                    <a:lstStyle/>
                    <a:p>
                      <a:pPr>
                        <a:lnSpc>
                          <a:spcPct val="110000"/>
                        </a:lnSpc>
                        <a:spcBef>
                          <a:spcPts val="1200"/>
                        </a:spcBef>
                      </a:pPr>
                      <a:r>
                        <a:rPr lang="en-GB" sz="2200" b="0" dirty="0">
                          <a:latin typeface="+mn-lt"/>
                        </a:rPr>
                        <a:t>• No fee</a:t>
                      </a:r>
                    </a:p>
                    <a:p>
                      <a:pPr>
                        <a:lnSpc>
                          <a:spcPct val="110000"/>
                        </a:lnSpc>
                        <a:spcBef>
                          <a:spcPts val="1200"/>
                        </a:spcBef>
                      </a:pPr>
                      <a:r>
                        <a:rPr lang="en-GB" sz="2200" b="0" dirty="0">
                          <a:latin typeface="+mn-lt"/>
                        </a:rPr>
                        <a:t>• Permission not needed</a:t>
                      </a:r>
                    </a:p>
                    <a:p>
                      <a:pPr>
                        <a:lnSpc>
                          <a:spcPct val="110000"/>
                        </a:lnSpc>
                        <a:spcBef>
                          <a:spcPts val="1200"/>
                        </a:spcBef>
                      </a:pPr>
                      <a:r>
                        <a:rPr lang="en-GB" sz="2200" b="0" dirty="0">
                          <a:latin typeface="+mn-lt"/>
                        </a:rPr>
                        <a:t>• Check national legislation on permitted development</a:t>
                      </a:r>
                    </a:p>
                    <a:p>
                      <a:pPr>
                        <a:lnSpc>
                          <a:spcPct val="110000"/>
                        </a:lnSpc>
                        <a:spcBef>
                          <a:spcPts val="1200"/>
                        </a:spcBef>
                      </a:pPr>
                      <a:r>
                        <a:rPr lang="en-GB" sz="2200" b="0" dirty="0">
                          <a:latin typeface="+mn-lt"/>
                        </a:rPr>
                        <a:t>• Article 4 directions may remove rights in conservation areas</a:t>
                      </a:r>
                    </a:p>
                  </a:txBody>
                  <a:tcPr/>
                </a:tc>
                <a:tc>
                  <a:txBody>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lang="en-GB" sz="2200" b="0" dirty="0">
                          <a:latin typeface="+mn-lt"/>
                        </a:rPr>
                        <a:t>• Fee (variable) will usually apply</a:t>
                      </a:r>
                    </a:p>
                    <a:p>
                      <a:pPr marL="0" marR="0" lvl="0" indent="0" algn="l" defTabSz="914400" rtl="0" eaLnBrk="1" fontAlgn="auto" latinLnBrk="0" hangingPunct="1">
                        <a:lnSpc>
                          <a:spcPct val="110000"/>
                        </a:lnSpc>
                        <a:spcBef>
                          <a:spcPts val="1200"/>
                        </a:spcBef>
                        <a:spcAft>
                          <a:spcPts val="0"/>
                        </a:spcAft>
                        <a:buClrTx/>
                        <a:buSzTx/>
                        <a:buFontTx/>
                        <a:buNone/>
                        <a:tabLst/>
                        <a:defRPr/>
                      </a:pPr>
                      <a:r>
                        <a:rPr lang="en-GB" sz="2200" b="0" dirty="0">
                          <a:latin typeface="+mn-lt"/>
                        </a:rPr>
                        <a:t>• Local planning authority officers give advice and/or feedback on proposals before a formal application</a:t>
                      </a:r>
                    </a:p>
                    <a:p>
                      <a:pPr marL="0" marR="0" lvl="0" indent="0" algn="l" defTabSz="914400" rtl="0" eaLnBrk="1" fontAlgn="auto" latinLnBrk="0" hangingPunct="1">
                        <a:lnSpc>
                          <a:spcPct val="110000"/>
                        </a:lnSpc>
                        <a:spcBef>
                          <a:spcPts val="1200"/>
                        </a:spcBef>
                        <a:spcAft>
                          <a:spcPts val="0"/>
                        </a:spcAft>
                        <a:buClrTx/>
                        <a:buSzTx/>
                        <a:buFontTx/>
                        <a:buNone/>
                        <a:tabLst/>
                        <a:defRPr/>
                      </a:pPr>
                      <a:r>
                        <a:rPr lang="en-GB" sz="2200" b="0" dirty="0">
                          <a:latin typeface="+mn-lt"/>
                        </a:rPr>
                        <a:t>• Service will vary locally - check</a:t>
                      </a:r>
                      <a:endParaRPr lang="en-GB" sz="2200" b="0" dirty="0">
                        <a:solidFill>
                          <a:schemeClr val="tx1"/>
                        </a:solidFill>
                        <a:latin typeface="+mn-lt"/>
                      </a:endParaRPr>
                    </a:p>
                  </a:txBody>
                  <a:tcPr/>
                </a:tc>
                <a:tc>
                  <a:txBody>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lang="en-GB" sz="2200" b="0" dirty="0">
                          <a:latin typeface="+mn-lt"/>
                        </a:rPr>
                        <a:t>• Fee will apply</a:t>
                      </a:r>
                    </a:p>
                    <a:p>
                      <a:pPr>
                        <a:lnSpc>
                          <a:spcPct val="110000"/>
                        </a:lnSpc>
                        <a:spcBef>
                          <a:spcPts val="1200"/>
                        </a:spcBef>
                      </a:pPr>
                      <a:r>
                        <a:rPr lang="en-GB" sz="2200" b="0" dirty="0">
                          <a:latin typeface="+mn-lt"/>
                        </a:rPr>
                        <a:t>• Local Planning Authority will assess against national and local requirements</a:t>
                      </a:r>
                    </a:p>
                    <a:p>
                      <a:pPr>
                        <a:lnSpc>
                          <a:spcPct val="110000"/>
                        </a:lnSpc>
                        <a:spcBef>
                          <a:spcPts val="1200"/>
                        </a:spcBef>
                      </a:pPr>
                      <a:r>
                        <a:rPr lang="en-GB" sz="2200" b="0" dirty="0">
                          <a:latin typeface="+mn-lt"/>
                        </a:rPr>
                        <a:t>• Conservation Officer may become involved if a heritage asset is affected</a:t>
                      </a:r>
                      <a:endParaRPr lang="en-GB" sz="2200" dirty="0">
                        <a:solidFill>
                          <a:schemeClr val="tx1"/>
                        </a:solidFill>
                        <a:latin typeface="+mn-lt"/>
                      </a:endParaRPr>
                    </a:p>
                  </a:txBody>
                  <a:tcPr/>
                </a:tc>
                <a:tc>
                  <a:txBody>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lang="en-GB" sz="2200" b="0" dirty="0">
                          <a:latin typeface="+mn-lt"/>
                        </a:rPr>
                        <a:t>• No fee</a:t>
                      </a:r>
                    </a:p>
                    <a:p>
                      <a:pPr marL="0" marR="0" lvl="0" indent="0" algn="l" defTabSz="914400" rtl="0" eaLnBrk="1" fontAlgn="auto" latinLnBrk="0" hangingPunct="1">
                        <a:lnSpc>
                          <a:spcPct val="110000"/>
                        </a:lnSpc>
                        <a:spcBef>
                          <a:spcPts val="1200"/>
                        </a:spcBef>
                        <a:spcAft>
                          <a:spcPts val="0"/>
                        </a:spcAft>
                        <a:buClrTx/>
                        <a:buSzTx/>
                        <a:buFontTx/>
                        <a:buNone/>
                        <a:tabLst/>
                        <a:defRPr/>
                      </a:pPr>
                      <a:r>
                        <a:rPr lang="en-GB" sz="2200" b="0" dirty="0">
                          <a:latin typeface="+mn-lt"/>
                        </a:rPr>
                        <a:t>• In parallel with planning permission</a:t>
                      </a:r>
                    </a:p>
                    <a:p>
                      <a:pPr marL="0" marR="0" lvl="0" indent="0" algn="l" defTabSz="914400" rtl="0" eaLnBrk="1" fontAlgn="auto" latinLnBrk="0" hangingPunct="1">
                        <a:lnSpc>
                          <a:spcPct val="110000"/>
                        </a:lnSpc>
                        <a:spcBef>
                          <a:spcPts val="1200"/>
                        </a:spcBef>
                        <a:spcAft>
                          <a:spcPts val="0"/>
                        </a:spcAft>
                        <a:buClrTx/>
                        <a:buSzTx/>
                        <a:buFontTx/>
                        <a:buNone/>
                        <a:tabLst/>
                        <a:defRPr/>
                      </a:pPr>
                      <a:r>
                        <a:rPr lang="en-GB" sz="2200" b="0" dirty="0">
                          <a:latin typeface="+mn-lt"/>
                        </a:rPr>
                        <a:t>• Conservation Officer usually makes decision, based on national legislation, planning framework and local policy</a:t>
                      </a:r>
                      <a:endParaRPr lang="en-GB" sz="2200" dirty="0">
                        <a:solidFill>
                          <a:schemeClr val="tx1"/>
                        </a:solidFill>
                        <a:latin typeface="+mn-lt"/>
                      </a:endParaRPr>
                    </a:p>
                  </a:txBody>
                  <a:tcPr/>
                </a:tc>
                <a:extLst>
                  <a:ext uri="{0D108BD9-81ED-4DB2-BD59-A6C34878D82A}">
                    <a16:rowId xmlns:a16="http://schemas.microsoft.com/office/drawing/2014/main" val="3529091492"/>
                  </a:ext>
                </a:extLst>
              </a:tr>
            </a:tbl>
          </a:graphicData>
        </a:graphic>
      </p:graphicFrame>
    </p:spTree>
    <p:extLst>
      <p:ext uri="{BB962C8B-B14F-4D97-AF65-F5344CB8AC3E}">
        <p14:creationId xmlns:p14="http://schemas.microsoft.com/office/powerpoint/2010/main" val="158645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57B6-D1DA-769B-A243-24B2B8B6A9B6}"/>
              </a:ext>
            </a:extLst>
          </p:cNvPr>
          <p:cNvSpPr>
            <a:spLocks noGrp="1"/>
          </p:cNvSpPr>
          <p:nvPr>
            <p:ph type="title"/>
          </p:nvPr>
        </p:nvSpPr>
        <p:spPr/>
        <p:txBody>
          <a:bodyPr/>
          <a:lstStyle/>
          <a:p>
            <a:r>
              <a:rPr lang="en-GB" dirty="0"/>
              <a:t>Key documents</a:t>
            </a:r>
          </a:p>
        </p:txBody>
      </p:sp>
      <p:sp>
        <p:nvSpPr>
          <p:cNvPr id="3" name="Content Placeholder 2">
            <a:extLst>
              <a:ext uri="{FF2B5EF4-FFF2-40B4-BE49-F238E27FC236}">
                <a16:creationId xmlns:a16="http://schemas.microsoft.com/office/drawing/2014/main" id="{1E404318-659D-D0B7-FE5D-BC3D230497A8}"/>
              </a:ext>
            </a:extLst>
          </p:cNvPr>
          <p:cNvSpPr>
            <a:spLocks noGrp="1"/>
          </p:cNvSpPr>
          <p:nvPr>
            <p:ph idx="1"/>
          </p:nvPr>
        </p:nvSpPr>
        <p:spPr/>
        <p:txBody>
          <a:bodyPr>
            <a:normAutofit lnSpcReduction="10000"/>
          </a:bodyPr>
          <a:lstStyle/>
          <a:p>
            <a:pPr>
              <a:lnSpc>
                <a:spcPct val="110000"/>
              </a:lnSpc>
              <a:spcBef>
                <a:spcPts val="2400"/>
              </a:spcBef>
            </a:pPr>
            <a:r>
              <a:rPr lang="en-GB" b="0" i="0" dirty="0">
                <a:solidFill>
                  <a:srgbClr val="1F1F1F"/>
                </a:solidFill>
                <a:effectLst/>
                <a:latin typeface="Google Sans"/>
              </a:rPr>
              <a:t>National Planning Policy Framework</a:t>
            </a:r>
          </a:p>
          <a:p>
            <a:pPr>
              <a:lnSpc>
                <a:spcPct val="110000"/>
              </a:lnSpc>
              <a:spcBef>
                <a:spcPts val="2400"/>
              </a:spcBef>
            </a:pPr>
            <a:r>
              <a:rPr lang="en-GB" dirty="0">
                <a:solidFill>
                  <a:srgbClr val="1F1F1F"/>
                </a:solidFill>
                <a:latin typeface="Google Sans"/>
              </a:rPr>
              <a:t>Historic England Advice Notes</a:t>
            </a:r>
          </a:p>
          <a:p>
            <a:pPr>
              <a:lnSpc>
                <a:spcPct val="110000"/>
              </a:lnSpc>
              <a:spcBef>
                <a:spcPts val="2400"/>
              </a:spcBef>
            </a:pPr>
            <a:r>
              <a:rPr lang="en-GB" b="0" i="0" dirty="0">
                <a:solidFill>
                  <a:srgbClr val="1F1F1F"/>
                </a:solidFill>
                <a:effectLst/>
                <a:latin typeface="Google Sans"/>
              </a:rPr>
              <a:t>Local Plans</a:t>
            </a:r>
          </a:p>
          <a:p>
            <a:pPr>
              <a:lnSpc>
                <a:spcPct val="110000"/>
              </a:lnSpc>
              <a:spcBef>
                <a:spcPts val="2400"/>
              </a:spcBef>
            </a:pPr>
            <a:r>
              <a:rPr lang="en-GB" dirty="0">
                <a:solidFill>
                  <a:srgbClr val="1F1F1F"/>
                </a:solidFill>
                <a:latin typeface="Google Sans"/>
              </a:rPr>
              <a:t>Supplementary Planning Documents</a:t>
            </a:r>
          </a:p>
          <a:p>
            <a:pPr>
              <a:lnSpc>
                <a:spcPct val="110000"/>
              </a:lnSpc>
              <a:spcBef>
                <a:spcPts val="2400"/>
              </a:spcBef>
            </a:pPr>
            <a:r>
              <a:rPr lang="en-GB" dirty="0">
                <a:solidFill>
                  <a:srgbClr val="1F1F1F"/>
                </a:solidFill>
                <a:latin typeface="Google Sans"/>
              </a:rPr>
              <a:t>Permitted Development Rights for Householders</a:t>
            </a:r>
          </a:p>
          <a:p>
            <a:pPr>
              <a:lnSpc>
                <a:spcPct val="110000"/>
              </a:lnSpc>
              <a:spcBef>
                <a:spcPts val="2400"/>
              </a:spcBef>
            </a:pPr>
            <a:r>
              <a:rPr lang="en-GB" dirty="0">
                <a:solidFill>
                  <a:srgbClr val="1F1F1F"/>
                </a:solidFill>
                <a:latin typeface="Google Sans"/>
              </a:rPr>
              <a:t>Any local guidance – speak to your local planning authority for details</a:t>
            </a:r>
          </a:p>
        </p:txBody>
      </p:sp>
      <p:pic>
        <p:nvPicPr>
          <p:cNvPr id="5" name="Picture 4">
            <a:extLst>
              <a:ext uri="{FF2B5EF4-FFF2-40B4-BE49-F238E27FC236}">
                <a16:creationId xmlns:a16="http://schemas.microsoft.com/office/drawing/2014/main" id="{99FB9B52-C63C-BF5C-6FA1-A1AA0DADE3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7061" y="595515"/>
            <a:ext cx="2229143" cy="3160468"/>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2353DF34-4277-4E81-0D78-78488B2CD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5348" y="1745755"/>
            <a:ext cx="2259309" cy="32207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9078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07E2699-8280-EEF3-E764-2A40EC43A838}"/>
              </a:ext>
            </a:extLst>
          </p:cNvPr>
          <p:cNvSpPr txBox="1"/>
          <p:nvPr/>
        </p:nvSpPr>
        <p:spPr>
          <a:xfrm>
            <a:off x="0" y="5961647"/>
            <a:ext cx="12192000" cy="461665"/>
          </a:xfrm>
          <a:prstGeom prst="rect">
            <a:avLst/>
          </a:prstGeom>
          <a:noFill/>
        </p:spPr>
        <p:txBody>
          <a:bodyPr wrap="square" rtlCol="0">
            <a:spAutoFit/>
          </a:bodyPr>
          <a:lstStyle/>
          <a:p>
            <a:pPr algn="ctr"/>
            <a:r>
              <a:rPr lang="en-GB" sz="2400" dirty="0"/>
              <a:t>Built before 1919   •  Solid wall construction  •   Natural materials (e.g. stone, brick, timber)</a:t>
            </a:r>
          </a:p>
        </p:txBody>
      </p:sp>
      <p:sp>
        <p:nvSpPr>
          <p:cNvPr id="2" name="Title 1">
            <a:extLst>
              <a:ext uri="{FF2B5EF4-FFF2-40B4-BE49-F238E27FC236}">
                <a16:creationId xmlns:a16="http://schemas.microsoft.com/office/drawing/2014/main" id="{86EADBC8-A951-224E-B8BA-2898D905661C}"/>
              </a:ext>
            </a:extLst>
          </p:cNvPr>
          <p:cNvSpPr>
            <a:spLocks noGrp="1"/>
          </p:cNvSpPr>
          <p:nvPr>
            <p:ph type="title"/>
          </p:nvPr>
        </p:nvSpPr>
        <p:spPr/>
        <p:txBody>
          <a:bodyPr/>
          <a:lstStyle/>
          <a:p>
            <a:pPr algn="ctr"/>
            <a:r>
              <a:rPr lang="en-GB" dirty="0"/>
              <a:t>What are traditional buildings?</a:t>
            </a:r>
          </a:p>
        </p:txBody>
      </p:sp>
      <p:pic>
        <p:nvPicPr>
          <p:cNvPr id="9" name="Picture 8">
            <a:extLst>
              <a:ext uri="{FF2B5EF4-FFF2-40B4-BE49-F238E27FC236}">
                <a16:creationId xmlns:a16="http://schemas.microsoft.com/office/drawing/2014/main" id="{D48635DE-424A-7B25-F4C4-64B46AA1E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19570" y="1448751"/>
            <a:ext cx="9152859" cy="3960497"/>
          </a:xfrm>
          <a:prstGeom prst="rect">
            <a:avLst/>
          </a:prstGeom>
        </p:spPr>
      </p:pic>
      <p:sp>
        <p:nvSpPr>
          <p:cNvPr id="3" name="TextBox 2">
            <a:extLst>
              <a:ext uri="{FF2B5EF4-FFF2-40B4-BE49-F238E27FC236}">
                <a16:creationId xmlns:a16="http://schemas.microsoft.com/office/drawing/2014/main" id="{2473BF16-BEDD-D507-2074-A5E8A7DFA1A7}"/>
              </a:ext>
            </a:extLst>
          </p:cNvPr>
          <p:cNvSpPr txBox="1"/>
          <p:nvPr/>
        </p:nvSpPr>
        <p:spPr>
          <a:xfrm>
            <a:off x="1519570" y="5385988"/>
            <a:ext cx="9152858" cy="307777"/>
          </a:xfrm>
          <a:prstGeom prst="rect">
            <a:avLst/>
          </a:prstGeom>
          <a:noFill/>
        </p:spPr>
        <p:txBody>
          <a:bodyPr wrap="square" rtlCol="0">
            <a:spAutoFit/>
          </a:bodyPr>
          <a:lstStyle/>
          <a:p>
            <a:r>
              <a:rPr lang="en-GB" sz="1400" dirty="0">
                <a:latin typeface="+mj-lt"/>
              </a:rPr>
              <a:t>Images © Peter O’Connor 2015 | Billy Wilson, 2019 | Billy Wilson, 2019. All shared under </a:t>
            </a:r>
            <a:r>
              <a:rPr lang="en-GB" sz="1400" i="0" dirty="0">
                <a:solidFill>
                  <a:srgbClr val="333333"/>
                </a:solidFill>
                <a:effectLst/>
                <a:latin typeface="+mj-lt"/>
                <a:hlinkClick r:id="rId4"/>
              </a:rPr>
              <a:t>CC BY-SA 2.0</a:t>
            </a:r>
            <a:endParaRPr lang="en-GB" sz="1400" dirty="0">
              <a:latin typeface="+mj-lt"/>
            </a:endParaRPr>
          </a:p>
        </p:txBody>
      </p:sp>
    </p:spTree>
    <p:extLst>
      <p:ext uri="{BB962C8B-B14F-4D97-AF65-F5344CB8AC3E}">
        <p14:creationId xmlns:p14="http://schemas.microsoft.com/office/powerpoint/2010/main" val="1053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934F-6DF6-51A0-73AF-95A452C5B1A5}"/>
              </a:ext>
            </a:extLst>
          </p:cNvPr>
          <p:cNvSpPr>
            <a:spLocks noGrp="1"/>
          </p:cNvSpPr>
          <p:nvPr>
            <p:ph type="title"/>
          </p:nvPr>
        </p:nvSpPr>
        <p:spPr/>
        <p:txBody>
          <a:bodyPr/>
          <a:lstStyle/>
          <a:p>
            <a:pPr algn="ctr"/>
            <a:r>
              <a:rPr lang="en-GB" dirty="0"/>
              <a:t>Why retrofit traditionally built homes?</a:t>
            </a:r>
          </a:p>
        </p:txBody>
      </p:sp>
      <p:sp>
        <p:nvSpPr>
          <p:cNvPr id="36" name="Content Placeholder 35">
            <a:extLst>
              <a:ext uri="{FF2B5EF4-FFF2-40B4-BE49-F238E27FC236}">
                <a16:creationId xmlns:a16="http://schemas.microsoft.com/office/drawing/2014/main" id="{091FC0E2-61F3-9F17-E0BA-2ACF09F04312}"/>
              </a:ext>
            </a:extLst>
          </p:cNvPr>
          <p:cNvSpPr>
            <a:spLocks noGrp="1"/>
          </p:cNvSpPr>
          <p:nvPr>
            <p:ph sz="half" idx="1"/>
          </p:nvPr>
        </p:nvSpPr>
        <p:spPr>
          <a:xfrm>
            <a:off x="838200" y="1825625"/>
            <a:ext cx="5969000" cy="4351338"/>
          </a:xfrm>
        </p:spPr>
        <p:txBody>
          <a:bodyPr>
            <a:normAutofit lnSpcReduction="10000"/>
          </a:bodyPr>
          <a:lstStyle/>
          <a:p>
            <a:pPr>
              <a:lnSpc>
                <a:spcPct val="110000"/>
              </a:lnSpc>
              <a:spcBef>
                <a:spcPts val="2400"/>
              </a:spcBef>
            </a:pPr>
            <a:r>
              <a:rPr lang="en-GB" dirty="0"/>
              <a:t>Retrofit creates </a:t>
            </a:r>
            <a:r>
              <a:rPr lang="en-GB" b="1" dirty="0"/>
              <a:t>far fewer carbon emissions </a:t>
            </a:r>
            <a:r>
              <a:rPr lang="en-GB" dirty="0"/>
              <a:t>than demolition and rebuild to modern standards, due to embodied carbon in materials</a:t>
            </a:r>
          </a:p>
          <a:p>
            <a:pPr>
              <a:lnSpc>
                <a:spcPct val="110000"/>
              </a:lnSpc>
              <a:spcBef>
                <a:spcPts val="2400"/>
              </a:spcBef>
            </a:pPr>
            <a:r>
              <a:rPr lang="en-GB" b="1" dirty="0"/>
              <a:t>Too many traditionally built homes to ignore </a:t>
            </a:r>
            <a:r>
              <a:rPr lang="en-GB" dirty="0"/>
              <a:t>in working towards net zero</a:t>
            </a:r>
          </a:p>
          <a:p>
            <a:pPr>
              <a:lnSpc>
                <a:spcPct val="110000"/>
              </a:lnSpc>
              <a:spcBef>
                <a:spcPts val="2400"/>
              </a:spcBef>
            </a:pPr>
            <a:r>
              <a:rPr lang="en-GB" dirty="0"/>
              <a:t>People living in these buildings need </a:t>
            </a:r>
            <a:r>
              <a:rPr lang="en-GB" b="1" dirty="0"/>
              <a:t>affordable-to-run, healthy homes</a:t>
            </a:r>
          </a:p>
        </p:txBody>
      </p:sp>
      <p:pic>
        <p:nvPicPr>
          <p:cNvPr id="39" name="Content Placeholder 38">
            <a:extLst>
              <a:ext uri="{FF2B5EF4-FFF2-40B4-BE49-F238E27FC236}">
                <a16:creationId xmlns:a16="http://schemas.microsoft.com/office/drawing/2014/main" id="{41A8B414-3C0D-A82A-B615-AB859688A68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7376160" y="1825624"/>
            <a:ext cx="3977640" cy="4097655"/>
          </a:xfrm>
        </p:spPr>
      </p:pic>
      <p:sp>
        <p:nvSpPr>
          <p:cNvPr id="3" name="TextBox 2">
            <a:extLst>
              <a:ext uri="{FF2B5EF4-FFF2-40B4-BE49-F238E27FC236}">
                <a16:creationId xmlns:a16="http://schemas.microsoft.com/office/drawing/2014/main" id="{A320DDBE-FEAE-CF99-EA1B-747FF9223423}"/>
              </a:ext>
            </a:extLst>
          </p:cNvPr>
          <p:cNvSpPr txBox="1"/>
          <p:nvPr/>
        </p:nvSpPr>
        <p:spPr>
          <a:xfrm>
            <a:off x="7376161" y="5923279"/>
            <a:ext cx="3977640" cy="523220"/>
          </a:xfrm>
          <a:prstGeom prst="rect">
            <a:avLst/>
          </a:prstGeom>
          <a:noFill/>
        </p:spPr>
        <p:txBody>
          <a:bodyPr wrap="square" rtlCol="0">
            <a:spAutoFit/>
          </a:bodyPr>
          <a:lstStyle/>
          <a:p>
            <a:r>
              <a:rPr lang="en-GB" sz="1400" dirty="0">
                <a:latin typeface="+mj-lt"/>
              </a:rPr>
              <a:t>Image © Bath and West Community Energy 2024, shared under </a:t>
            </a:r>
            <a:r>
              <a:rPr lang="en-GB" sz="1400" dirty="0">
                <a:latin typeface="+mj-lt"/>
                <a:hlinkClick r:id="rId4"/>
              </a:rPr>
              <a:t>CC BY-NC-ND 4.0</a:t>
            </a:r>
            <a:r>
              <a:rPr lang="en-GB" sz="1400" i="0" u="none" strike="noStrike" dirty="0">
                <a:solidFill>
                  <a:srgbClr val="000000"/>
                </a:solidFill>
                <a:effectLst/>
                <a:latin typeface="+mj-lt"/>
                <a:hlinkClick r:id="rId4"/>
              </a:rPr>
              <a:t> </a:t>
            </a:r>
            <a:endParaRPr lang="en-GB" sz="1400" dirty="0">
              <a:latin typeface="+mj-lt"/>
            </a:endParaRPr>
          </a:p>
        </p:txBody>
      </p:sp>
    </p:spTree>
    <p:extLst>
      <p:ext uri="{BB962C8B-B14F-4D97-AF65-F5344CB8AC3E}">
        <p14:creationId xmlns:p14="http://schemas.microsoft.com/office/powerpoint/2010/main" val="410175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64110-A1C5-5A09-63B7-08821E4AF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5B1C2-729F-5D55-4044-D3657BE15ED1}"/>
              </a:ext>
            </a:extLst>
          </p:cNvPr>
          <p:cNvSpPr>
            <a:spLocks noGrp="1"/>
          </p:cNvSpPr>
          <p:nvPr>
            <p:ph type="title"/>
          </p:nvPr>
        </p:nvSpPr>
        <p:spPr/>
        <p:txBody>
          <a:bodyPr/>
          <a:lstStyle/>
          <a:p>
            <a:pPr algn="ctr"/>
            <a:r>
              <a:rPr lang="en-GB" dirty="0"/>
              <a:t>How many homes are affected?</a:t>
            </a:r>
          </a:p>
        </p:txBody>
      </p:sp>
      <p:sp>
        <p:nvSpPr>
          <p:cNvPr id="34" name="Content Placeholder 33">
            <a:extLst>
              <a:ext uri="{FF2B5EF4-FFF2-40B4-BE49-F238E27FC236}">
                <a16:creationId xmlns:a16="http://schemas.microsoft.com/office/drawing/2014/main" id="{917FC789-964A-2A8C-954B-2218777F1D7F}"/>
              </a:ext>
            </a:extLst>
          </p:cNvPr>
          <p:cNvSpPr>
            <a:spLocks noGrp="1"/>
          </p:cNvSpPr>
          <p:nvPr>
            <p:ph idx="1"/>
          </p:nvPr>
        </p:nvSpPr>
        <p:spPr>
          <a:xfrm>
            <a:off x="838200" y="1825625"/>
            <a:ext cx="10515600" cy="1359913"/>
          </a:xfrm>
        </p:spPr>
        <p:txBody>
          <a:bodyPr/>
          <a:lstStyle/>
          <a:p>
            <a:pPr marL="0" indent="0">
              <a:buNone/>
            </a:pPr>
            <a:endParaRPr lang="en-GB" dirty="0">
              <a:sym typeface="Webdings" panose="05030102010509060703" pitchFamily="18" charset="2"/>
            </a:endParaRPr>
          </a:p>
          <a:p>
            <a:pPr marL="0" indent="0">
              <a:buNone/>
            </a:pPr>
            <a:endParaRPr lang="en-GB" dirty="0">
              <a:sym typeface="Webdings" panose="05030102010509060703" pitchFamily="18" charset="2"/>
            </a:endParaRPr>
          </a:p>
          <a:p>
            <a:pPr marL="0" indent="0">
              <a:buNone/>
            </a:pPr>
            <a:endParaRPr lang="en-GB" dirty="0"/>
          </a:p>
          <a:p>
            <a:pPr marL="0" indent="0">
              <a:buNone/>
            </a:pPr>
            <a:endParaRPr lang="en-GB" dirty="0"/>
          </a:p>
        </p:txBody>
      </p:sp>
      <p:grpSp>
        <p:nvGrpSpPr>
          <p:cNvPr id="77" name="Group 76">
            <a:extLst>
              <a:ext uri="{FF2B5EF4-FFF2-40B4-BE49-F238E27FC236}">
                <a16:creationId xmlns:a16="http://schemas.microsoft.com/office/drawing/2014/main" id="{732D949E-0337-2E13-D8D4-88A6AC0E8CD8}"/>
              </a:ext>
            </a:extLst>
          </p:cNvPr>
          <p:cNvGrpSpPr/>
          <p:nvPr/>
        </p:nvGrpSpPr>
        <p:grpSpPr>
          <a:xfrm>
            <a:off x="1142618" y="1825625"/>
            <a:ext cx="9906763" cy="387098"/>
            <a:chOff x="838200" y="1825623"/>
            <a:chExt cx="9906763" cy="387098"/>
          </a:xfrm>
        </p:grpSpPr>
        <p:grpSp>
          <p:nvGrpSpPr>
            <p:cNvPr id="40" name="Group 39">
              <a:extLst>
                <a:ext uri="{FF2B5EF4-FFF2-40B4-BE49-F238E27FC236}">
                  <a16:creationId xmlns:a16="http://schemas.microsoft.com/office/drawing/2014/main" id="{78A33C3B-DD7E-30EF-4374-768DB1053C65}"/>
                </a:ext>
              </a:extLst>
            </p:cNvPr>
            <p:cNvGrpSpPr/>
            <p:nvPr/>
          </p:nvGrpSpPr>
          <p:grpSpPr>
            <a:xfrm>
              <a:off x="838200" y="1825625"/>
              <a:ext cx="1935480" cy="387096"/>
              <a:chOff x="736600" y="2338136"/>
              <a:chExt cx="4500000" cy="900000"/>
            </a:xfrm>
          </p:grpSpPr>
          <p:pic>
            <p:nvPicPr>
              <p:cNvPr id="35" name="Graphic 34" descr="House">
                <a:extLst>
                  <a:ext uri="{FF2B5EF4-FFF2-40B4-BE49-F238E27FC236}">
                    <a16:creationId xmlns:a16="http://schemas.microsoft.com/office/drawing/2014/main" id="{7B21FE09-720B-D09C-376B-7C2ED7245A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600" y="2338136"/>
                <a:ext cx="900000" cy="900000"/>
              </a:xfrm>
              <a:prstGeom prst="rect">
                <a:avLst/>
              </a:prstGeom>
            </p:spPr>
          </p:pic>
          <p:pic>
            <p:nvPicPr>
              <p:cNvPr id="36" name="Graphic 35" descr="House">
                <a:extLst>
                  <a:ext uri="{FF2B5EF4-FFF2-40B4-BE49-F238E27FC236}">
                    <a16:creationId xmlns:a16="http://schemas.microsoft.com/office/drawing/2014/main" id="{73D8FD50-89A9-46B7-E722-7ECE5F2965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6600" y="2338136"/>
                <a:ext cx="900000" cy="900000"/>
              </a:xfrm>
              <a:prstGeom prst="rect">
                <a:avLst/>
              </a:prstGeom>
            </p:spPr>
          </p:pic>
          <p:pic>
            <p:nvPicPr>
              <p:cNvPr id="37" name="Graphic 36" descr="House">
                <a:extLst>
                  <a:ext uri="{FF2B5EF4-FFF2-40B4-BE49-F238E27FC236}">
                    <a16:creationId xmlns:a16="http://schemas.microsoft.com/office/drawing/2014/main" id="{C7559AE9-2B1E-A6E2-E593-0A4148911E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600" y="2338136"/>
                <a:ext cx="900000" cy="900000"/>
              </a:xfrm>
              <a:prstGeom prst="rect">
                <a:avLst/>
              </a:prstGeom>
            </p:spPr>
          </p:pic>
          <p:pic>
            <p:nvPicPr>
              <p:cNvPr id="38" name="Graphic 37" descr="House">
                <a:extLst>
                  <a:ext uri="{FF2B5EF4-FFF2-40B4-BE49-F238E27FC236}">
                    <a16:creationId xmlns:a16="http://schemas.microsoft.com/office/drawing/2014/main" id="{C5F40851-C6B7-945B-498A-603FAAC0A5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6600" y="2338136"/>
                <a:ext cx="900000" cy="900000"/>
              </a:xfrm>
              <a:prstGeom prst="rect">
                <a:avLst/>
              </a:prstGeom>
            </p:spPr>
          </p:pic>
          <p:pic>
            <p:nvPicPr>
              <p:cNvPr id="39" name="Graphic 38" descr="House">
                <a:extLst>
                  <a:ext uri="{FF2B5EF4-FFF2-40B4-BE49-F238E27FC236}">
                    <a16:creationId xmlns:a16="http://schemas.microsoft.com/office/drawing/2014/main" id="{3C153FA7-0CDF-639D-B5E7-56DE6ACE08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6600" y="2338136"/>
                <a:ext cx="900000" cy="900000"/>
              </a:xfrm>
              <a:prstGeom prst="rect">
                <a:avLst/>
              </a:prstGeom>
            </p:spPr>
          </p:pic>
        </p:grpSp>
        <p:grpSp>
          <p:nvGrpSpPr>
            <p:cNvPr id="41" name="Group 40">
              <a:extLst>
                <a:ext uri="{FF2B5EF4-FFF2-40B4-BE49-F238E27FC236}">
                  <a16:creationId xmlns:a16="http://schemas.microsoft.com/office/drawing/2014/main" id="{8E1440A2-BA4F-266C-2BD0-8EBF357ABE03}"/>
                </a:ext>
              </a:extLst>
            </p:cNvPr>
            <p:cNvGrpSpPr/>
            <p:nvPr/>
          </p:nvGrpSpPr>
          <p:grpSpPr>
            <a:xfrm>
              <a:off x="2773680" y="1825625"/>
              <a:ext cx="1935480" cy="387096"/>
              <a:chOff x="736600" y="2338136"/>
              <a:chExt cx="4500000" cy="900000"/>
            </a:xfrm>
          </p:grpSpPr>
          <p:pic>
            <p:nvPicPr>
              <p:cNvPr id="42" name="Graphic 41" descr="House">
                <a:extLst>
                  <a:ext uri="{FF2B5EF4-FFF2-40B4-BE49-F238E27FC236}">
                    <a16:creationId xmlns:a16="http://schemas.microsoft.com/office/drawing/2014/main" id="{526DE152-FEC5-8895-8C88-94BEA42A2D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600" y="2338136"/>
                <a:ext cx="900000" cy="900000"/>
              </a:xfrm>
              <a:prstGeom prst="rect">
                <a:avLst/>
              </a:prstGeom>
            </p:spPr>
          </p:pic>
          <p:pic>
            <p:nvPicPr>
              <p:cNvPr id="43" name="Graphic 42" descr="House">
                <a:extLst>
                  <a:ext uri="{FF2B5EF4-FFF2-40B4-BE49-F238E27FC236}">
                    <a16:creationId xmlns:a16="http://schemas.microsoft.com/office/drawing/2014/main" id="{0EF17687-6FF6-9ED8-AF5F-8CF946FF7B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6600" y="2338136"/>
                <a:ext cx="900000" cy="900000"/>
              </a:xfrm>
              <a:prstGeom prst="rect">
                <a:avLst/>
              </a:prstGeom>
            </p:spPr>
          </p:pic>
          <p:pic>
            <p:nvPicPr>
              <p:cNvPr id="44" name="Graphic 43" descr="House">
                <a:extLst>
                  <a:ext uri="{FF2B5EF4-FFF2-40B4-BE49-F238E27FC236}">
                    <a16:creationId xmlns:a16="http://schemas.microsoft.com/office/drawing/2014/main" id="{B2AE6973-D499-F1A2-BBF7-A8B5E261D4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600" y="2338136"/>
                <a:ext cx="900000" cy="900000"/>
              </a:xfrm>
              <a:prstGeom prst="rect">
                <a:avLst/>
              </a:prstGeom>
            </p:spPr>
          </p:pic>
          <p:pic>
            <p:nvPicPr>
              <p:cNvPr id="45" name="Graphic 44" descr="House">
                <a:extLst>
                  <a:ext uri="{FF2B5EF4-FFF2-40B4-BE49-F238E27FC236}">
                    <a16:creationId xmlns:a16="http://schemas.microsoft.com/office/drawing/2014/main" id="{83E05532-FA95-6275-AC50-B60CF8DF73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6600" y="2338136"/>
                <a:ext cx="900000" cy="900000"/>
              </a:xfrm>
              <a:prstGeom prst="rect">
                <a:avLst/>
              </a:prstGeom>
            </p:spPr>
          </p:pic>
          <p:pic>
            <p:nvPicPr>
              <p:cNvPr id="46" name="Graphic 45" descr="House">
                <a:extLst>
                  <a:ext uri="{FF2B5EF4-FFF2-40B4-BE49-F238E27FC236}">
                    <a16:creationId xmlns:a16="http://schemas.microsoft.com/office/drawing/2014/main" id="{89DD0DA2-F488-598D-2EBB-C512B15EF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6600" y="2338136"/>
                <a:ext cx="900000" cy="900000"/>
              </a:xfrm>
              <a:prstGeom prst="rect">
                <a:avLst/>
              </a:prstGeom>
            </p:spPr>
          </p:pic>
        </p:grpSp>
        <p:grpSp>
          <p:nvGrpSpPr>
            <p:cNvPr id="47" name="Group 46">
              <a:extLst>
                <a:ext uri="{FF2B5EF4-FFF2-40B4-BE49-F238E27FC236}">
                  <a16:creationId xmlns:a16="http://schemas.microsoft.com/office/drawing/2014/main" id="{0D9E7161-A459-DA12-0E00-A2BB273B3AF8}"/>
                </a:ext>
              </a:extLst>
            </p:cNvPr>
            <p:cNvGrpSpPr/>
            <p:nvPr/>
          </p:nvGrpSpPr>
          <p:grpSpPr>
            <a:xfrm>
              <a:off x="4709160" y="1825625"/>
              <a:ext cx="1935480" cy="387096"/>
              <a:chOff x="736600" y="2338136"/>
              <a:chExt cx="4500000" cy="900000"/>
            </a:xfrm>
          </p:grpSpPr>
          <p:pic>
            <p:nvPicPr>
              <p:cNvPr id="48" name="Graphic 47" descr="House">
                <a:extLst>
                  <a:ext uri="{FF2B5EF4-FFF2-40B4-BE49-F238E27FC236}">
                    <a16:creationId xmlns:a16="http://schemas.microsoft.com/office/drawing/2014/main" id="{6C534597-BF90-F67C-9817-BDEAE50776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600" y="2338136"/>
                <a:ext cx="900000" cy="900000"/>
              </a:xfrm>
              <a:prstGeom prst="rect">
                <a:avLst/>
              </a:prstGeom>
            </p:spPr>
          </p:pic>
          <p:pic>
            <p:nvPicPr>
              <p:cNvPr id="49" name="Graphic 48" descr="House">
                <a:extLst>
                  <a:ext uri="{FF2B5EF4-FFF2-40B4-BE49-F238E27FC236}">
                    <a16:creationId xmlns:a16="http://schemas.microsoft.com/office/drawing/2014/main" id="{A9287381-5EF3-C62F-BA24-1656EAFD6D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6600" y="2338136"/>
                <a:ext cx="900000" cy="900000"/>
              </a:xfrm>
              <a:prstGeom prst="rect">
                <a:avLst/>
              </a:prstGeom>
            </p:spPr>
          </p:pic>
          <p:pic>
            <p:nvPicPr>
              <p:cNvPr id="50" name="Graphic 49" descr="House">
                <a:extLst>
                  <a:ext uri="{FF2B5EF4-FFF2-40B4-BE49-F238E27FC236}">
                    <a16:creationId xmlns:a16="http://schemas.microsoft.com/office/drawing/2014/main" id="{19C9CE18-B164-9CF1-3730-33C03122FF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600" y="2338136"/>
                <a:ext cx="900000" cy="900000"/>
              </a:xfrm>
              <a:prstGeom prst="rect">
                <a:avLst/>
              </a:prstGeom>
            </p:spPr>
          </p:pic>
          <p:pic>
            <p:nvPicPr>
              <p:cNvPr id="51" name="Graphic 50" descr="House">
                <a:extLst>
                  <a:ext uri="{FF2B5EF4-FFF2-40B4-BE49-F238E27FC236}">
                    <a16:creationId xmlns:a16="http://schemas.microsoft.com/office/drawing/2014/main" id="{60588786-5915-B4C5-407A-07BE21B5F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6600" y="2338136"/>
                <a:ext cx="900000" cy="900000"/>
              </a:xfrm>
              <a:prstGeom prst="rect">
                <a:avLst/>
              </a:prstGeom>
            </p:spPr>
          </p:pic>
          <p:pic>
            <p:nvPicPr>
              <p:cNvPr id="52" name="Graphic 51" descr="House">
                <a:extLst>
                  <a:ext uri="{FF2B5EF4-FFF2-40B4-BE49-F238E27FC236}">
                    <a16:creationId xmlns:a16="http://schemas.microsoft.com/office/drawing/2014/main" id="{3045624A-97D8-1C82-242F-1FF35B049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6600" y="2338136"/>
                <a:ext cx="900000" cy="900000"/>
              </a:xfrm>
              <a:prstGeom prst="rect">
                <a:avLst/>
              </a:prstGeom>
            </p:spPr>
          </p:pic>
        </p:grpSp>
        <p:grpSp>
          <p:nvGrpSpPr>
            <p:cNvPr id="53" name="Group 52">
              <a:extLst>
                <a:ext uri="{FF2B5EF4-FFF2-40B4-BE49-F238E27FC236}">
                  <a16:creationId xmlns:a16="http://schemas.microsoft.com/office/drawing/2014/main" id="{8EF571FB-E2C2-68BA-4776-AE72DA7932AE}"/>
                </a:ext>
              </a:extLst>
            </p:cNvPr>
            <p:cNvGrpSpPr/>
            <p:nvPr/>
          </p:nvGrpSpPr>
          <p:grpSpPr>
            <a:xfrm>
              <a:off x="6644640" y="1825625"/>
              <a:ext cx="1935480" cy="387096"/>
              <a:chOff x="736600" y="2338136"/>
              <a:chExt cx="4500000" cy="900000"/>
            </a:xfrm>
          </p:grpSpPr>
          <p:pic>
            <p:nvPicPr>
              <p:cNvPr id="54" name="Graphic 53" descr="House">
                <a:extLst>
                  <a:ext uri="{FF2B5EF4-FFF2-40B4-BE49-F238E27FC236}">
                    <a16:creationId xmlns:a16="http://schemas.microsoft.com/office/drawing/2014/main" id="{BD6772ED-99A9-ADE2-2931-530026EA48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600" y="2338136"/>
                <a:ext cx="900000" cy="900000"/>
              </a:xfrm>
              <a:prstGeom prst="rect">
                <a:avLst/>
              </a:prstGeom>
            </p:spPr>
          </p:pic>
          <p:pic>
            <p:nvPicPr>
              <p:cNvPr id="55" name="Graphic 54" descr="House">
                <a:extLst>
                  <a:ext uri="{FF2B5EF4-FFF2-40B4-BE49-F238E27FC236}">
                    <a16:creationId xmlns:a16="http://schemas.microsoft.com/office/drawing/2014/main" id="{C27F1975-7B60-3C2E-1D53-92E95DE237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6600" y="2338136"/>
                <a:ext cx="900000" cy="900000"/>
              </a:xfrm>
              <a:prstGeom prst="rect">
                <a:avLst/>
              </a:prstGeom>
            </p:spPr>
          </p:pic>
          <p:pic>
            <p:nvPicPr>
              <p:cNvPr id="56" name="Graphic 55" descr="House">
                <a:extLst>
                  <a:ext uri="{FF2B5EF4-FFF2-40B4-BE49-F238E27FC236}">
                    <a16:creationId xmlns:a16="http://schemas.microsoft.com/office/drawing/2014/main" id="{A23DF719-9911-9B16-819E-8449F30DA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600" y="2338136"/>
                <a:ext cx="900000" cy="900000"/>
              </a:xfrm>
              <a:prstGeom prst="rect">
                <a:avLst/>
              </a:prstGeom>
            </p:spPr>
          </p:pic>
          <p:pic>
            <p:nvPicPr>
              <p:cNvPr id="57" name="Graphic 56" descr="House">
                <a:extLst>
                  <a:ext uri="{FF2B5EF4-FFF2-40B4-BE49-F238E27FC236}">
                    <a16:creationId xmlns:a16="http://schemas.microsoft.com/office/drawing/2014/main" id="{A583C040-8200-E898-53F8-7B3D162DBD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6600" y="2338136"/>
                <a:ext cx="900000" cy="900000"/>
              </a:xfrm>
              <a:prstGeom prst="rect">
                <a:avLst/>
              </a:prstGeom>
            </p:spPr>
          </p:pic>
          <p:pic>
            <p:nvPicPr>
              <p:cNvPr id="58" name="Graphic 57" descr="House">
                <a:extLst>
                  <a:ext uri="{FF2B5EF4-FFF2-40B4-BE49-F238E27FC236}">
                    <a16:creationId xmlns:a16="http://schemas.microsoft.com/office/drawing/2014/main" id="{8355C48B-0995-75DA-967D-E8929F87B6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6600" y="2338136"/>
                <a:ext cx="900000" cy="900000"/>
              </a:xfrm>
              <a:prstGeom prst="rect">
                <a:avLst/>
              </a:prstGeom>
            </p:spPr>
          </p:pic>
        </p:grpSp>
        <p:grpSp>
          <p:nvGrpSpPr>
            <p:cNvPr id="59" name="Group 58">
              <a:extLst>
                <a:ext uri="{FF2B5EF4-FFF2-40B4-BE49-F238E27FC236}">
                  <a16:creationId xmlns:a16="http://schemas.microsoft.com/office/drawing/2014/main" id="{674D34A3-8AAC-53B9-A8DE-7E962A15869E}"/>
                </a:ext>
              </a:extLst>
            </p:cNvPr>
            <p:cNvGrpSpPr/>
            <p:nvPr/>
          </p:nvGrpSpPr>
          <p:grpSpPr>
            <a:xfrm>
              <a:off x="8580120" y="1825625"/>
              <a:ext cx="1935480" cy="387096"/>
              <a:chOff x="736600" y="2338136"/>
              <a:chExt cx="4500000" cy="900000"/>
            </a:xfrm>
          </p:grpSpPr>
          <p:pic>
            <p:nvPicPr>
              <p:cNvPr id="60" name="Graphic 59" descr="House">
                <a:extLst>
                  <a:ext uri="{FF2B5EF4-FFF2-40B4-BE49-F238E27FC236}">
                    <a16:creationId xmlns:a16="http://schemas.microsoft.com/office/drawing/2014/main" id="{5744FF1D-D545-82D7-1ADF-B8BA1FCAB3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600" y="2338136"/>
                <a:ext cx="900000" cy="900000"/>
              </a:xfrm>
              <a:prstGeom prst="rect">
                <a:avLst/>
              </a:prstGeom>
            </p:spPr>
          </p:pic>
          <p:pic>
            <p:nvPicPr>
              <p:cNvPr id="61" name="Graphic 60" descr="House">
                <a:extLst>
                  <a:ext uri="{FF2B5EF4-FFF2-40B4-BE49-F238E27FC236}">
                    <a16:creationId xmlns:a16="http://schemas.microsoft.com/office/drawing/2014/main" id="{DB6807E8-D591-4E61-23AD-F342CC20AE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6600" y="2338136"/>
                <a:ext cx="900000" cy="900000"/>
              </a:xfrm>
              <a:prstGeom prst="rect">
                <a:avLst/>
              </a:prstGeom>
            </p:spPr>
          </p:pic>
          <p:pic>
            <p:nvPicPr>
              <p:cNvPr id="62" name="Graphic 61" descr="House">
                <a:extLst>
                  <a:ext uri="{FF2B5EF4-FFF2-40B4-BE49-F238E27FC236}">
                    <a16:creationId xmlns:a16="http://schemas.microsoft.com/office/drawing/2014/main" id="{21338E88-7644-05BD-6467-975D7332A6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600" y="2338136"/>
                <a:ext cx="900000" cy="900000"/>
              </a:xfrm>
              <a:prstGeom prst="rect">
                <a:avLst/>
              </a:prstGeom>
            </p:spPr>
          </p:pic>
          <p:pic>
            <p:nvPicPr>
              <p:cNvPr id="63" name="Graphic 62" descr="House">
                <a:extLst>
                  <a:ext uri="{FF2B5EF4-FFF2-40B4-BE49-F238E27FC236}">
                    <a16:creationId xmlns:a16="http://schemas.microsoft.com/office/drawing/2014/main" id="{B9EAE8FC-4B6E-D61C-D63F-E80518BD24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6600" y="2338136"/>
                <a:ext cx="900000" cy="900000"/>
              </a:xfrm>
              <a:prstGeom prst="rect">
                <a:avLst/>
              </a:prstGeom>
            </p:spPr>
          </p:pic>
          <p:pic>
            <p:nvPicPr>
              <p:cNvPr id="64" name="Graphic 63" descr="House">
                <a:extLst>
                  <a:ext uri="{FF2B5EF4-FFF2-40B4-BE49-F238E27FC236}">
                    <a16:creationId xmlns:a16="http://schemas.microsoft.com/office/drawing/2014/main" id="{376F12EF-D0D9-264F-36AF-A9DA6D4F90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6600" y="2338136"/>
                <a:ext cx="900000" cy="900000"/>
              </a:xfrm>
              <a:prstGeom prst="rect">
                <a:avLst/>
              </a:prstGeom>
            </p:spPr>
          </p:pic>
        </p:grpSp>
        <p:pic>
          <p:nvPicPr>
            <p:cNvPr id="65" name="Picture 64">
              <a:extLst>
                <a:ext uri="{FF2B5EF4-FFF2-40B4-BE49-F238E27FC236}">
                  <a16:creationId xmlns:a16="http://schemas.microsoft.com/office/drawing/2014/main" id="{829AAD1C-F463-BE22-7AFA-881FE0BB010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515601" y="1825623"/>
              <a:ext cx="229362" cy="387097"/>
            </a:xfrm>
            <a:prstGeom prst="rect">
              <a:avLst/>
            </a:prstGeom>
          </p:spPr>
        </p:pic>
      </p:grpSp>
      <p:sp>
        <p:nvSpPr>
          <p:cNvPr id="78" name="TextBox 77">
            <a:extLst>
              <a:ext uri="{FF2B5EF4-FFF2-40B4-BE49-F238E27FC236}">
                <a16:creationId xmlns:a16="http://schemas.microsoft.com/office/drawing/2014/main" id="{7B946981-F678-6BF6-3235-09C7FA2DDDC3}"/>
              </a:ext>
            </a:extLst>
          </p:cNvPr>
          <p:cNvSpPr txBox="1"/>
          <p:nvPr/>
        </p:nvSpPr>
        <p:spPr>
          <a:xfrm>
            <a:off x="0" y="2323041"/>
            <a:ext cx="12192000" cy="646331"/>
          </a:xfrm>
          <a:prstGeom prst="rect">
            <a:avLst/>
          </a:prstGeom>
          <a:noFill/>
        </p:spPr>
        <p:txBody>
          <a:bodyPr wrap="square" rtlCol="0">
            <a:spAutoFit/>
          </a:bodyPr>
          <a:lstStyle/>
          <a:p>
            <a:pPr algn="ctr"/>
            <a:r>
              <a:rPr lang="en-GB" sz="3600" dirty="0"/>
              <a:t>25.8 million dwellings in England</a:t>
            </a:r>
          </a:p>
        </p:txBody>
      </p:sp>
      <p:graphicFrame>
        <p:nvGraphicFramePr>
          <p:cNvPr id="83" name="Table 82">
            <a:extLst>
              <a:ext uri="{FF2B5EF4-FFF2-40B4-BE49-F238E27FC236}">
                <a16:creationId xmlns:a16="http://schemas.microsoft.com/office/drawing/2014/main" id="{B0369DAB-76AE-5E51-36BA-2D81C3E9201D}"/>
              </a:ext>
            </a:extLst>
          </p:cNvPr>
          <p:cNvGraphicFramePr>
            <a:graphicFrameLocks noGrp="1"/>
          </p:cNvGraphicFramePr>
          <p:nvPr>
            <p:extLst>
              <p:ext uri="{D42A27DB-BD31-4B8C-83A1-F6EECF244321}">
                <p14:modId xmlns:p14="http://schemas.microsoft.com/office/powerpoint/2010/main" val="1646856444"/>
              </p:ext>
            </p:extLst>
          </p:nvPr>
        </p:nvGraphicFramePr>
        <p:xfrm>
          <a:off x="897568" y="3601725"/>
          <a:ext cx="10396863" cy="2377440"/>
        </p:xfrm>
        <a:graphic>
          <a:graphicData uri="http://schemas.openxmlformats.org/drawingml/2006/table">
            <a:tbl>
              <a:tblPr firstRow="1" bandRow="1">
                <a:tableStyleId>{2D5ABB26-0587-4C30-8999-92F81FD0307C}</a:tableStyleId>
              </a:tblPr>
              <a:tblGrid>
                <a:gridCol w="3465621">
                  <a:extLst>
                    <a:ext uri="{9D8B030D-6E8A-4147-A177-3AD203B41FA5}">
                      <a16:colId xmlns:a16="http://schemas.microsoft.com/office/drawing/2014/main" val="152415853"/>
                    </a:ext>
                  </a:extLst>
                </a:gridCol>
                <a:gridCol w="3465621">
                  <a:extLst>
                    <a:ext uri="{9D8B030D-6E8A-4147-A177-3AD203B41FA5}">
                      <a16:colId xmlns:a16="http://schemas.microsoft.com/office/drawing/2014/main" val="3231941924"/>
                    </a:ext>
                  </a:extLst>
                </a:gridCol>
                <a:gridCol w="3465621">
                  <a:extLst>
                    <a:ext uri="{9D8B030D-6E8A-4147-A177-3AD203B41FA5}">
                      <a16:colId xmlns:a16="http://schemas.microsoft.com/office/drawing/2014/main" val="3637611270"/>
                    </a:ext>
                  </a:extLst>
                </a:gridCol>
              </a:tblGrid>
              <a:tr h="764627">
                <a:tc>
                  <a:txBody>
                    <a:bodyPr/>
                    <a:lstStyle/>
                    <a:p>
                      <a:pPr algn="ctr"/>
                      <a:r>
                        <a:rPr lang="en-GB" sz="2400" b="1" dirty="0"/>
                        <a:t>Traditionally built</a:t>
                      </a:r>
                    </a:p>
                  </a:txBody>
                  <a:tcPr/>
                </a:tc>
                <a:tc>
                  <a:txBody>
                    <a:bodyPr/>
                    <a:lstStyle/>
                    <a:p>
                      <a:pPr algn="ctr"/>
                      <a:r>
                        <a:rPr lang="en-GB" sz="2400" b="1" dirty="0"/>
                        <a:t>Conservation area</a:t>
                      </a:r>
                    </a:p>
                    <a:p>
                      <a:pPr algn="ctr"/>
                      <a:endParaRPr lang="en-GB" sz="2400" b="1" dirty="0"/>
                    </a:p>
                    <a:p>
                      <a:pPr algn="ctr"/>
                      <a:endParaRPr lang="en-GB" sz="2400" b="1" dirty="0"/>
                    </a:p>
                  </a:txBody>
                  <a:tcPr/>
                </a:tc>
                <a:tc>
                  <a:txBody>
                    <a:bodyPr/>
                    <a:lstStyle/>
                    <a:p>
                      <a:pPr algn="ctr"/>
                      <a:r>
                        <a:rPr lang="en-GB" sz="2400" b="1" dirty="0"/>
                        <a:t>Listed buildings</a:t>
                      </a:r>
                    </a:p>
                  </a:txBody>
                  <a:tcPr/>
                </a:tc>
                <a:extLst>
                  <a:ext uri="{0D108BD9-81ED-4DB2-BD59-A6C34878D82A}">
                    <a16:rowId xmlns:a16="http://schemas.microsoft.com/office/drawing/2014/main" val="1083010968"/>
                  </a:ext>
                </a:extLst>
              </a:tr>
              <a:tr h="10587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t>4.4 million dwellings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t>17.1%</a:t>
                      </a:r>
                    </a:p>
                  </a:txBody>
                  <a:tcPr/>
                </a:tc>
                <a:tc>
                  <a:txBody>
                    <a:bodyPr/>
                    <a:lstStyle/>
                    <a:p>
                      <a:pPr algn="ctr"/>
                      <a:r>
                        <a:rPr lang="en-GB" sz="2400" b="0" dirty="0"/>
                        <a:t>2.8 million dwellings</a:t>
                      </a:r>
                    </a:p>
                    <a:p>
                      <a:pPr algn="ctr"/>
                      <a:endParaRPr lang="en-GB" sz="2400" b="0" dirty="0"/>
                    </a:p>
                    <a:p>
                      <a:pPr algn="ctr"/>
                      <a:r>
                        <a:rPr lang="en-GB" sz="2400" b="0" dirty="0"/>
                        <a:t>10.9%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t>357,400 dwellings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t>1.4%</a:t>
                      </a:r>
                      <a:endParaRPr lang="en-GB" sz="2400" b="0" i="0" dirty="0">
                        <a:solidFill>
                          <a:srgbClr val="0B0C0C"/>
                        </a:solidFill>
                        <a:effectLst/>
                      </a:endParaRPr>
                    </a:p>
                  </a:txBody>
                  <a:tcPr/>
                </a:tc>
                <a:extLst>
                  <a:ext uri="{0D108BD9-81ED-4DB2-BD59-A6C34878D82A}">
                    <a16:rowId xmlns:a16="http://schemas.microsoft.com/office/drawing/2014/main" val="3916230246"/>
                  </a:ext>
                </a:extLst>
              </a:tr>
            </a:tbl>
          </a:graphicData>
        </a:graphic>
      </p:graphicFrame>
      <p:grpSp>
        <p:nvGrpSpPr>
          <p:cNvPr id="90" name="Group 89">
            <a:extLst>
              <a:ext uri="{FF2B5EF4-FFF2-40B4-BE49-F238E27FC236}">
                <a16:creationId xmlns:a16="http://schemas.microsoft.com/office/drawing/2014/main" id="{53A1A0CC-CE7A-5F0C-6D3C-26A83CD88444}"/>
              </a:ext>
            </a:extLst>
          </p:cNvPr>
          <p:cNvGrpSpPr/>
          <p:nvPr/>
        </p:nvGrpSpPr>
        <p:grpSpPr>
          <a:xfrm>
            <a:off x="1701598" y="4125797"/>
            <a:ext cx="1710450" cy="387096"/>
            <a:chOff x="1738200" y="5121219"/>
            <a:chExt cx="3976800" cy="900000"/>
          </a:xfrm>
        </p:grpSpPr>
        <p:pic>
          <p:nvPicPr>
            <p:cNvPr id="91" name="Graphic 90" descr="House">
              <a:extLst>
                <a:ext uri="{FF2B5EF4-FFF2-40B4-BE49-F238E27FC236}">
                  <a16:creationId xmlns:a16="http://schemas.microsoft.com/office/drawing/2014/main" id="{73DCBFA6-B1C5-D9BE-090A-B9F1F62D65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8200" y="5121219"/>
              <a:ext cx="900000" cy="900000"/>
            </a:xfrm>
            <a:prstGeom prst="rect">
              <a:avLst/>
            </a:prstGeom>
          </p:spPr>
        </p:pic>
        <p:pic>
          <p:nvPicPr>
            <p:cNvPr id="92" name="Graphic 91" descr="House">
              <a:extLst>
                <a:ext uri="{FF2B5EF4-FFF2-40B4-BE49-F238E27FC236}">
                  <a16:creationId xmlns:a16="http://schemas.microsoft.com/office/drawing/2014/main" id="{2FA32CB9-0FB6-2B1F-C652-DA7407B834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38200" y="5121219"/>
              <a:ext cx="900000" cy="900000"/>
            </a:xfrm>
            <a:prstGeom prst="rect">
              <a:avLst/>
            </a:prstGeom>
          </p:spPr>
        </p:pic>
        <p:pic>
          <p:nvPicPr>
            <p:cNvPr id="93" name="Graphic 92" descr="House">
              <a:extLst>
                <a:ext uri="{FF2B5EF4-FFF2-40B4-BE49-F238E27FC236}">
                  <a16:creationId xmlns:a16="http://schemas.microsoft.com/office/drawing/2014/main" id="{24DDDABC-18F8-2EB1-435C-CCF7D107A4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38200" y="5121219"/>
              <a:ext cx="900000" cy="900000"/>
            </a:xfrm>
            <a:prstGeom prst="rect">
              <a:avLst/>
            </a:prstGeom>
          </p:spPr>
        </p:pic>
        <p:pic>
          <p:nvPicPr>
            <p:cNvPr id="94" name="Graphic 93" descr="House">
              <a:extLst>
                <a:ext uri="{FF2B5EF4-FFF2-40B4-BE49-F238E27FC236}">
                  <a16:creationId xmlns:a16="http://schemas.microsoft.com/office/drawing/2014/main" id="{423A3B17-C185-4BA9-EB1E-ED1C2568AE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38200" y="5121219"/>
              <a:ext cx="900000" cy="900000"/>
            </a:xfrm>
            <a:prstGeom prst="rect">
              <a:avLst/>
            </a:prstGeom>
          </p:spPr>
        </p:pic>
        <p:pic>
          <p:nvPicPr>
            <p:cNvPr id="95" name="Picture 94">
              <a:extLst>
                <a:ext uri="{FF2B5EF4-FFF2-40B4-BE49-F238E27FC236}">
                  <a16:creationId xmlns:a16="http://schemas.microsoft.com/office/drawing/2014/main" id="{1FA5A4D0-0F5F-F4F7-D7AA-0929942B6A7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338200" y="5125869"/>
              <a:ext cx="376800" cy="895350"/>
            </a:xfrm>
            <a:prstGeom prst="rect">
              <a:avLst/>
            </a:prstGeom>
          </p:spPr>
        </p:pic>
      </p:grpSp>
      <p:grpSp>
        <p:nvGrpSpPr>
          <p:cNvPr id="79" name="Group 78">
            <a:extLst>
              <a:ext uri="{FF2B5EF4-FFF2-40B4-BE49-F238E27FC236}">
                <a16:creationId xmlns:a16="http://schemas.microsoft.com/office/drawing/2014/main" id="{8FBFD04C-1C09-540F-EBCD-426D15382A66}"/>
              </a:ext>
            </a:extLst>
          </p:cNvPr>
          <p:cNvGrpSpPr/>
          <p:nvPr/>
        </p:nvGrpSpPr>
        <p:grpSpPr>
          <a:xfrm>
            <a:off x="5519987" y="4125797"/>
            <a:ext cx="1041400" cy="387096"/>
            <a:chOff x="676134" y="4465298"/>
            <a:chExt cx="1041400" cy="387096"/>
          </a:xfrm>
        </p:grpSpPr>
        <p:pic>
          <p:nvPicPr>
            <p:cNvPr id="72" name="Graphic 71" descr="House">
              <a:extLst>
                <a:ext uri="{FF2B5EF4-FFF2-40B4-BE49-F238E27FC236}">
                  <a16:creationId xmlns:a16="http://schemas.microsoft.com/office/drawing/2014/main" id="{AD1D3B28-EE52-B92F-FFDC-978A4FEC67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134" y="4465298"/>
              <a:ext cx="387096" cy="387096"/>
            </a:xfrm>
            <a:prstGeom prst="rect">
              <a:avLst/>
            </a:prstGeom>
          </p:spPr>
        </p:pic>
        <p:pic>
          <p:nvPicPr>
            <p:cNvPr id="73" name="Graphic 72" descr="House">
              <a:extLst>
                <a:ext uri="{FF2B5EF4-FFF2-40B4-BE49-F238E27FC236}">
                  <a16:creationId xmlns:a16="http://schemas.microsoft.com/office/drawing/2014/main" id="{90D96BA9-91D4-48DD-7388-58A2A6C893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3230" y="4465298"/>
              <a:ext cx="387096" cy="387096"/>
            </a:xfrm>
            <a:prstGeom prst="rect">
              <a:avLst/>
            </a:prstGeom>
          </p:spPr>
        </p:pic>
        <p:pic>
          <p:nvPicPr>
            <p:cNvPr id="74" name="Picture 73">
              <a:extLst>
                <a:ext uri="{FF2B5EF4-FFF2-40B4-BE49-F238E27FC236}">
                  <a16:creationId xmlns:a16="http://schemas.microsoft.com/office/drawing/2014/main" id="{3B8D4B13-7DDC-2DA6-CF8D-EED2889DB17E}"/>
                </a:ext>
              </a:extLst>
            </p:cNvPr>
            <p:cNvPicPr>
              <a:picLocks noChangeAspect="1"/>
            </p:cNvPicPr>
            <p:nvPr/>
          </p:nvPicPr>
          <p:blipFill>
            <a:blip r:embed="rId9" cstate="screen">
              <a:extLst>
                <a:ext uri="{28A0092B-C50C-407E-A947-70E740481C1C}">
                  <a14:useLocalDpi xmlns:a14="http://schemas.microsoft.com/office/drawing/2010/main"/>
                </a:ext>
              </a:extLst>
            </a:blip>
            <a:srcRect l="-1" b="-519"/>
            <a:stretch/>
          </p:blipFill>
          <p:spPr>
            <a:xfrm>
              <a:off x="1450326" y="4465298"/>
              <a:ext cx="267208" cy="387096"/>
            </a:xfrm>
            <a:prstGeom prst="rect">
              <a:avLst/>
            </a:prstGeom>
          </p:spPr>
        </p:pic>
      </p:grpSp>
      <p:pic>
        <p:nvPicPr>
          <p:cNvPr id="76" name="Picture 75">
            <a:extLst>
              <a:ext uri="{FF2B5EF4-FFF2-40B4-BE49-F238E27FC236}">
                <a16:creationId xmlns:a16="http://schemas.microsoft.com/office/drawing/2014/main" id="{DF912B13-D40D-4ADE-39B0-1D1B560AEA8D}"/>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9550459" y="4125797"/>
            <a:ext cx="167640" cy="385557"/>
          </a:xfrm>
          <a:prstGeom prst="rect">
            <a:avLst/>
          </a:prstGeom>
        </p:spPr>
      </p:pic>
    </p:spTree>
    <p:extLst>
      <p:ext uri="{BB962C8B-B14F-4D97-AF65-F5344CB8AC3E}">
        <p14:creationId xmlns:p14="http://schemas.microsoft.com/office/powerpoint/2010/main" val="19679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B92CC-F562-264E-93AB-615B53BD1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F3A5E-71B0-7044-D066-7FAB146489E3}"/>
              </a:ext>
            </a:extLst>
          </p:cNvPr>
          <p:cNvSpPr>
            <a:spLocks noGrp="1"/>
          </p:cNvSpPr>
          <p:nvPr>
            <p:ph type="title"/>
          </p:nvPr>
        </p:nvSpPr>
        <p:spPr/>
        <p:txBody>
          <a:bodyPr/>
          <a:lstStyle/>
          <a:p>
            <a:pPr algn="ctr"/>
            <a:r>
              <a:rPr lang="en-GB" dirty="0"/>
              <a:t>Listed building and conservation area retrofit</a:t>
            </a:r>
          </a:p>
        </p:txBody>
      </p:sp>
      <p:graphicFrame>
        <p:nvGraphicFramePr>
          <p:cNvPr id="3" name="Table 2">
            <a:extLst>
              <a:ext uri="{FF2B5EF4-FFF2-40B4-BE49-F238E27FC236}">
                <a16:creationId xmlns:a16="http://schemas.microsoft.com/office/drawing/2014/main" id="{F7C7628D-BC5D-A0CA-53D4-EB3AB58470F4}"/>
              </a:ext>
            </a:extLst>
          </p:cNvPr>
          <p:cNvGraphicFramePr>
            <a:graphicFrameLocks noGrp="1"/>
          </p:cNvGraphicFramePr>
          <p:nvPr>
            <p:extLst>
              <p:ext uri="{D42A27DB-BD31-4B8C-83A1-F6EECF244321}">
                <p14:modId xmlns:p14="http://schemas.microsoft.com/office/powerpoint/2010/main" val="1041975409"/>
              </p:ext>
            </p:extLst>
          </p:nvPr>
        </p:nvGraphicFramePr>
        <p:xfrm>
          <a:off x="838200" y="1690688"/>
          <a:ext cx="10503568" cy="4937760"/>
        </p:xfrm>
        <a:graphic>
          <a:graphicData uri="http://schemas.openxmlformats.org/drawingml/2006/table">
            <a:tbl>
              <a:tblPr firstRow="1" bandRow="1">
                <a:tableStyleId>{5940675A-B579-460E-94D1-54222C63F5DA}</a:tableStyleId>
              </a:tblPr>
              <a:tblGrid>
                <a:gridCol w="2625892">
                  <a:extLst>
                    <a:ext uri="{9D8B030D-6E8A-4147-A177-3AD203B41FA5}">
                      <a16:colId xmlns:a16="http://schemas.microsoft.com/office/drawing/2014/main" val="4261191268"/>
                    </a:ext>
                  </a:extLst>
                </a:gridCol>
                <a:gridCol w="2625892">
                  <a:extLst>
                    <a:ext uri="{9D8B030D-6E8A-4147-A177-3AD203B41FA5}">
                      <a16:colId xmlns:a16="http://schemas.microsoft.com/office/drawing/2014/main" val="1646513561"/>
                    </a:ext>
                  </a:extLst>
                </a:gridCol>
                <a:gridCol w="2625892">
                  <a:extLst>
                    <a:ext uri="{9D8B030D-6E8A-4147-A177-3AD203B41FA5}">
                      <a16:colId xmlns:a16="http://schemas.microsoft.com/office/drawing/2014/main" val="3629163176"/>
                    </a:ext>
                  </a:extLst>
                </a:gridCol>
                <a:gridCol w="2625892">
                  <a:extLst>
                    <a:ext uri="{9D8B030D-6E8A-4147-A177-3AD203B41FA5}">
                      <a16:colId xmlns:a16="http://schemas.microsoft.com/office/drawing/2014/main" val="2521940598"/>
                    </a:ext>
                  </a:extLst>
                </a:gridCol>
              </a:tblGrid>
              <a:tr h="370840">
                <a:tc>
                  <a:txBody>
                    <a:bodyPr/>
                    <a:lstStyle/>
                    <a:p>
                      <a:pPr algn="ctr"/>
                      <a:r>
                        <a:rPr lang="en-GB" sz="2400" b="1" dirty="0"/>
                        <a:t>Conservation Area</a:t>
                      </a:r>
                    </a:p>
                  </a:txBody>
                  <a:tcPr>
                    <a:solidFill>
                      <a:schemeClr val="bg2"/>
                    </a:solidFill>
                  </a:tcPr>
                </a:tc>
                <a:tc>
                  <a:txBody>
                    <a:bodyPr/>
                    <a:lstStyle/>
                    <a:p>
                      <a:pPr algn="ctr"/>
                      <a:r>
                        <a:rPr lang="en-GB" sz="2400" b="1" dirty="0"/>
                        <a:t>Grade I Listed</a:t>
                      </a:r>
                    </a:p>
                  </a:txBody>
                  <a:tcPr>
                    <a:solidFill>
                      <a:schemeClr val="bg2"/>
                    </a:solidFill>
                  </a:tcPr>
                </a:tc>
                <a:tc>
                  <a:txBody>
                    <a:bodyPr/>
                    <a:lstStyle/>
                    <a:p>
                      <a:pPr algn="ctr"/>
                      <a:r>
                        <a:rPr lang="en-GB" sz="2400" b="1" dirty="0"/>
                        <a:t>Grade II* Listed</a:t>
                      </a:r>
                    </a:p>
                  </a:txBody>
                  <a:tcPr>
                    <a:solidFill>
                      <a:schemeClr val="bg2"/>
                    </a:solidFill>
                  </a:tcPr>
                </a:tc>
                <a:tc>
                  <a:txBody>
                    <a:bodyPr/>
                    <a:lstStyle/>
                    <a:p>
                      <a:pPr algn="ctr"/>
                      <a:r>
                        <a:rPr lang="en-GB" sz="2400" b="1" dirty="0"/>
                        <a:t>Grade II Listed</a:t>
                      </a:r>
                    </a:p>
                  </a:txBody>
                  <a:tcPr>
                    <a:solidFill>
                      <a:schemeClr val="bg2"/>
                    </a:solidFill>
                  </a:tcPr>
                </a:tc>
                <a:extLst>
                  <a:ext uri="{0D108BD9-81ED-4DB2-BD59-A6C34878D82A}">
                    <a16:rowId xmlns:a16="http://schemas.microsoft.com/office/drawing/2014/main" val="1121739437"/>
                  </a:ext>
                </a:extLst>
              </a:tr>
              <a:tr h="370840">
                <a:tc>
                  <a:txBody>
                    <a:bodyPr/>
                    <a:lstStyle/>
                    <a:p>
                      <a:r>
                        <a:rPr lang="en-GB" sz="2200" b="1" dirty="0">
                          <a:latin typeface="+mn-lt"/>
                        </a:rPr>
                        <a:t>Places</a:t>
                      </a:r>
                      <a:r>
                        <a:rPr lang="en-GB" sz="2200" dirty="0">
                          <a:latin typeface="+mn-lt"/>
                        </a:rPr>
                        <a:t> in settlements valued for </a:t>
                      </a:r>
                      <a:r>
                        <a:rPr lang="en-GB" sz="2200" b="1" dirty="0">
                          <a:latin typeface="+mn-lt"/>
                        </a:rPr>
                        <a:t>historic character</a:t>
                      </a:r>
                    </a:p>
                  </a:txBody>
                  <a:tcPr/>
                </a:tc>
                <a:tc>
                  <a:txBody>
                    <a:bodyPr/>
                    <a:lstStyle/>
                    <a:p>
                      <a:r>
                        <a:rPr lang="en-GB" sz="2200" b="1" dirty="0">
                          <a:solidFill>
                            <a:schemeClr val="tx1"/>
                          </a:solidFill>
                          <a:latin typeface="+mn-lt"/>
                        </a:rPr>
                        <a:t>Buildings</a:t>
                      </a:r>
                      <a:r>
                        <a:rPr lang="en-GB" sz="2200" dirty="0">
                          <a:solidFill>
                            <a:schemeClr val="tx1"/>
                          </a:solidFill>
                          <a:latin typeface="+mn-lt"/>
                        </a:rPr>
                        <a:t> of </a:t>
                      </a:r>
                      <a:r>
                        <a:rPr lang="en-GB" sz="2200" b="1" dirty="0">
                          <a:solidFill>
                            <a:schemeClr val="tx1"/>
                          </a:solidFill>
                          <a:latin typeface="+mn-lt"/>
                        </a:rPr>
                        <a:t>outstanding</a:t>
                      </a:r>
                      <a:r>
                        <a:rPr lang="en-GB" sz="2200" b="0" dirty="0">
                          <a:solidFill>
                            <a:schemeClr val="tx1"/>
                          </a:solidFill>
                          <a:latin typeface="+mn-lt"/>
                        </a:rPr>
                        <a:t> or </a:t>
                      </a:r>
                      <a:r>
                        <a:rPr lang="en-GB" sz="2200" b="1" dirty="0">
                          <a:solidFill>
                            <a:schemeClr val="tx1"/>
                          </a:solidFill>
                          <a:latin typeface="+mn-lt"/>
                        </a:rPr>
                        <a:t>national</a:t>
                      </a:r>
                      <a:r>
                        <a:rPr lang="en-GB" sz="2200" b="0" dirty="0">
                          <a:solidFill>
                            <a:schemeClr val="tx1"/>
                          </a:solidFill>
                          <a:latin typeface="+mn-lt"/>
                        </a:rPr>
                        <a:t> architectural or historic interest</a:t>
                      </a:r>
                    </a:p>
                  </a:txBody>
                  <a:tcPr/>
                </a:tc>
                <a:tc>
                  <a:txBody>
                    <a:bodyPr/>
                    <a:lstStyle/>
                    <a:p>
                      <a:r>
                        <a:rPr lang="en-GB" sz="2200" b="0" i="0" dirty="0">
                          <a:solidFill>
                            <a:schemeClr val="tx1"/>
                          </a:solidFill>
                          <a:effectLst/>
                          <a:latin typeface="+mn-lt"/>
                        </a:rPr>
                        <a:t>Particularly </a:t>
                      </a:r>
                      <a:r>
                        <a:rPr lang="en-GB" sz="2200" b="1" i="0" dirty="0">
                          <a:solidFill>
                            <a:schemeClr val="tx1"/>
                          </a:solidFill>
                          <a:effectLst/>
                          <a:latin typeface="+mn-lt"/>
                        </a:rPr>
                        <a:t>significant</a:t>
                      </a:r>
                      <a:r>
                        <a:rPr lang="en-GB" sz="2200" b="0" i="0" dirty="0">
                          <a:solidFill>
                            <a:schemeClr val="tx1"/>
                          </a:solidFill>
                          <a:effectLst/>
                          <a:latin typeface="+mn-lt"/>
                        </a:rPr>
                        <a:t> </a:t>
                      </a:r>
                      <a:r>
                        <a:rPr lang="en-GB" sz="2200" b="1" i="0" dirty="0">
                          <a:solidFill>
                            <a:schemeClr val="tx1"/>
                          </a:solidFill>
                          <a:effectLst/>
                          <a:latin typeface="+mn-lt"/>
                        </a:rPr>
                        <a:t>buildings</a:t>
                      </a:r>
                      <a:r>
                        <a:rPr lang="en-GB" sz="2200" b="0" i="0" dirty="0">
                          <a:solidFill>
                            <a:schemeClr val="tx1"/>
                          </a:solidFill>
                          <a:effectLst/>
                          <a:latin typeface="+mn-lt"/>
                        </a:rPr>
                        <a:t> of </a:t>
                      </a:r>
                      <a:r>
                        <a:rPr lang="en-GB" sz="2200" b="1" i="0" dirty="0">
                          <a:solidFill>
                            <a:schemeClr val="tx1"/>
                          </a:solidFill>
                          <a:effectLst/>
                          <a:latin typeface="+mn-lt"/>
                        </a:rPr>
                        <a:t>more than local interest</a:t>
                      </a:r>
                      <a:endParaRPr lang="en-GB" sz="22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i="0" dirty="0">
                          <a:solidFill>
                            <a:schemeClr val="tx1"/>
                          </a:solidFill>
                          <a:effectLst/>
                          <a:latin typeface="+mn-lt"/>
                        </a:rPr>
                        <a:t>Buildings</a:t>
                      </a:r>
                      <a:r>
                        <a:rPr lang="en-GB" sz="2200" b="0" i="0" dirty="0">
                          <a:solidFill>
                            <a:schemeClr val="tx1"/>
                          </a:solidFill>
                          <a:effectLst/>
                          <a:latin typeface="+mn-lt"/>
                        </a:rPr>
                        <a:t> of </a:t>
                      </a:r>
                      <a:r>
                        <a:rPr lang="en-GB" sz="2200" b="1" i="0" dirty="0">
                          <a:solidFill>
                            <a:schemeClr val="tx1"/>
                          </a:solidFill>
                          <a:effectLst/>
                          <a:latin typeface="+mn-lt"/>
                        </a:rPr>
                        <a:t>special </a:t>
                      </a:r>
                      <a:r>
                        <a:rPr lang="en-GB" sz="2200" b="0" i="0" dirty="0">
                          <a:solidFill>
                            <a:schemeClr val="tx1"/>
                          </a:solidFill>
                          <a:effectLst/>
                          <a:latin typeface="+mn-lt"/>
                        </a:rPr>
                        <a:t>historic or architectural interest</a:t>
                      </a:r>
                      <a:endParaRPr lang="en-GB" sz="2200" dirty="0">
                        <a:solidFill>
                          <a:schemeClr val="tx1"/>
                        </a:solidFill>
                        <a:latin typeface="+mn-lt"/>
                      </a:endParaRPr>
                    </a:p>
                  </a:txBody>
                  <a:tcPr/>
                </a:tc>
                <a:extLst>
                  <a:ext uri="{0D108BD9-81ED-4DB2-BD59-A6C34878D82A}">
                    <a16:rowId xmlns:a16="http://schemas.microsoft.com/office/drawing/2014/main" val="3529091492"/>
                  </a:ext>
                </a:extLst>
              </a:tr>
              <a:tr h="682626">
                <a:tc>
                  <a:txBody>
                    <a:bodyPr/>
                    <a:lstStyle/>
                    <a:p>
                      <a:r>
                        <a:rPr lang="en-GB" sz="2200" b="1" dirty="0">
                          <a:latin typeface="+mn-lt"/>
                        </a:rPr>
                        <a:t>Interior changes </a:t>
                      </a:r>
                      <a:r>
                        <a:rPr lang="en-GB" sz="2200" b="0" dirty="0">
                          <a:latin typeface="+mn-lt"/>
                        </a:rPr>
                        <a:t>do not require consent</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mn-lt"/>
                          <a:ea typeface="+mn-ea"/>
                          <a:cs typeface="+mn-cs"/>
                        </a:rPr>
                        <a:t>Exterior and interior changes </a:t>
                      </a:r>
                      <a:r>
                        <a:rPr kumimoji="0" lang="en-GB" sz="2200" b="0" i="0" u="none" strike="noStrike" kern="1200" cap="none" spc="0" normalizeH="0" baseline="0" noProof="0" dirty="0">
                          <a:ln>
                            <a:noFill/>
                          </a:ln>
                          <a:solidFill>
                            <a:prstClr val="black"/>
                          </a:solidFill>
                          <a:effectLst/>
                          <a:uLnTx/>
                          <a:uFillTx/>
                          <a:latin typeface="+mn-lt"/>
                          <a:ea typeface="+mn-ea"/>
                          <a:cs typeface="+mn-cs"/>
                        </a:rPr>
                        <a:t>require </a:t>
                      </a:r>
                      <a:r>
                        <a:rPr kumimoji="0" lang="en-GB" sz="2200" b="1" i="0" u="none" strike="noStrike" kern="1200" cap="none" spc="0" normalizeH="0" baseline="0" noProof="0" dirty="0">
                          <a:ln>
                            <a:noFill/>
                          </a:ln>
                          <a:solidFill>
                            <a:prstClr val="black"/>
                          </a:solidFill>
                          <a:effectLst/>
                          <a:uLnTx/>
                          <a:uFillTx/>
                          <a:latin typeface="+mn-lt"/>
                          <a:ea typeface="+mn-ea"/>
                          <a:cs typeface="+mn-cs"/>
                        </a:rPr>
                        <a:t>listed building consent</a:t>
                      </a:r>
                    </a:p>
                  </a:txBody>
                  <a:tcPr/>
                </a:tc>
                <a:tc hMerge="1">
                  <a:txBody>
                    <a:bodyPr/>
                    <a:lstStyle/>
                    <a:p>
                      <a:endParaRPr/>
                    </a:p>
                  </a:txBody>
                  <a:tcPr/>
                </a:tc>
                <a:tc hMerge="1">
                  <a:txBody>
                    <a:bodyPr/>
                    <a:lstStyle/>
                    <a:p>
                      <a:endParaRPr dirty="0"/>
                    </a:p>
                  </a:txBody>
                  <a:tcPr/>
                </a:tc>
                <a:extLst>
                  <a:ext uri="{0D108BD9-81ED-4DB2-BD59-A6C34878D82A}">
                    <a16:rowId xmlns:a16="http://schemas.microsoft.com/office/drawing/2014/main" val="2245637242"/>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latin typeface="+mn-lt"/>
                        </a:rPr>
                        <a:t>Planning permission</a:t>
                      </a:r>
                      <a:r>
                        <a:rPr lang="en-GB" sz="2200" b="0" dirty="0">
                          <a:latin typeface="+mn-lt"/>
                        </a:rPr>
                        <a:t> likely required for development works </a:t>
                      </a:r>
                      <a:r>
                        <a:rPr lang="en-GB" sz="2200" dirty="0">
                          <a:latin typeface="+mn-lt"/>
                        </a:rPr>
                        <a:t>affecting external appearance</a:t>
                      </a:r>
                      <a:endParaRPr lang="en-GB" sz="2200" b="0" dirty="0">
                        <a:latin typeface="+mn-lt"/>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89868758"/>
                  </a:ext>
                </a:extLst>
              </a:tr>
              <a:tr h="370840">
                <a:tc gridSpan="4">
                  <a:txBody>
                    <a:bodyPr/>
                    <a:lstStyle/>
                    <a:p>
                      <a:r>
                        <a:rPr lang="en-GB" sz="2200" b="1" dirty="0">
                          <a:latin typeface="+mn-lt"/>
                        </a:rPr>
                        <a:t>Article 4 directions </a:t>
                      </a:r>
                      <a:r>
                        <a:rPr lang="en-GB" sz="2200" dirty="0">
                          <a:latin typeface="+mn-lt"/>
                        </a:rPr>
                        <a:t>may remove Permitted Development Rights, especially (but not only) in conservation areas</a:t>
                      </a:r>
                    </a:p>
                  </a:txBody>
                  <a:tcPr/>
                </a:tc>
                <a:tc hMerge="1">
                  <a:txBody>
                    <a:bodyPr/>
                    <a:lstStyle/>
                    <a:p>
                      <a:endParaRPr lang="en-GB" sz="20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40827095"/>
                  </a:ext>
                </a:extLst>
              </a:tr>
              <a:tr h="370840">
                <a:tc gridSpan="4">
                  <a:txBody>
                    <a:bodyPr/>
                    <a:lstStyle/>
                    <a:p>
                      <a:r>
                        <a:rPr lang="en-GB" sz="2200" dirty="0">
                          <a:latin typeface="+mn-lt"/>
                        </a:rPr>
                        <a:t>There is no automatic exemption from having an Energy Performance Certificate (EPC) and meeting minimum standards (e.g. for rental properties)</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2624394"/>
                  </a:ext>
                </a:extLst>
              </a:tr>
            </a:tbl>
          </a:graphicData>
        </a:graphic>
      </p:graphicFrame>
    </p:spTree>
    <p:extLst>
      <p:ext uri="{BB962C8B-B14F-4D97-AF65-F5344CB8AC3E}">
        <p14:creationId xmlns:p14="http://schemas.microsoft.com/office/powerpoint/2010/main" val="326518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02CE-E781-6F5C-8AD4-391E98F6E2FF}"/>
              </a:ext>
            </a:extLst>
          </p:cNvPr>
          <p:cNvSpPr>
            <a:spLocks noGrp="1"/>
          </p:cNvSpPr>
          <p:nvPr>
            <p:ph type="title"/>
          </p:nvPr>
        </p:nvSpPr>
        <p:spPr/>
        <p:txBody>
          <a:bodyPr/>
          <a:lstStyle/>
          <a:p>
            <a:pPr algn="ctr"/>
            <a:r>
              <a:rPr lang="en-GB" dirty="0"/>
              <a:t>What is historic or heritage ‘significance’?</a:t>
            </a:r>
          </a:p>
        </p:txBody>
      </p:sp>
      <p:graphicFrame>
        <p:nvGraphicFramePr>
          <p:cNvPr id="4" name="Content Placeholder 3">
            <a:extLst>
              <a:ext uri="{FF2B5EF4-FFF2-40B4-BE49-F238E27FC236}">
                <a16:creationId xmlns:a16="http://schemas.microsoft.com/office/drawing/2014/main" id="{F6ABEEAC-FEDA-375F-6AEF-0AA3C9FDFB9D}"/>
              </a:ext>
            </a:extLst>
          </p:cNvPr>
          <p:cNvGraphicFramePr>
            <a:graphicFrameLocks noGrp="1"/>
          </p:cNvGraphicFramePr>
          <p:nvPr>
            <p:ph sz="half" idx="1"/>
            <p:extLst>
              <p:ext uri="{D42A27DB-BD31-4B8C-83A1-F6EECF244321}">
                <p14:modId xmlns:p14="http://schemas.microsoft.com/office/powerpoint/2010/main" val="1607805972"/>
              </p:ext>
            </p:extLst>
          </p:nvPr>
        </p:nvGraphicFramePr>
        <p:xfrm>
          <a:off x="838200" y="1690688"/>
          <a:ext cx="10511999" cy="4588832"/>
        </p:xfrm>
        <a:graphic>
          <a:graphicData uri="http://schemas.openxmlformats.org/drawingml/2006/table">
            <a:tbl>
              <a:tblPr firstRow="1" bandRow="1">
                <a:tableStyleId>{2D5ABB26-0587-4C30-8999-92F81FD0307C}</a:tableStyleId>
              </a:tblPr>
              <a:tblGrid>
                <a:gridCol w="4918364">
                  <a:extLst>
                    <a:ext uri="{9D8B030D-6E8A-4147-A177-3AD203B41FA5}">
                      <a16:colId xmlns:a16="http://schemas.microsoft.com/office/drawing/2014/main" val="3050602757"/>
                    </a:ext>
                  </a:extLst>
                </a:gridCol>
                <a:gridCol w="667037">
                  <a:extLst>
                    <a:ext uri="{9D8B030D-6E8A-4147-A177-3AD203B41FA5}">
                      <a16:colId xmlns:a16="http://schemas.microsoft.com/office/drawing/2014/main" val="588342420"/>
                    </a:ext>
                  </a:extLst>
                </a:gridCol>
                <a:gridCol w="4926598">
                  <a:extLst>
                    <a:ext uri="{9D8B030D-6E8A-4147-A177-3AD203B41FA5}">
                      <a16:colId xmlns:a16="http://schemas.microsoft.com/office/drawing/2014/main" val="1776605249"/>
                    </a:ext>
                  </a:extLst>
                </a:gridCol>
              </a:tblGrid>
              <a:tr h="2060416">
                <a:tc>
                  <a:txBody>
                    <a:bodyPr/>
                    <a:lstStyle/>
                    <a:p>
                      <a:pPr algn="ctr">
                        <a:spcAft>
                          <a:spcPts val="600"/>
                        </a:spcAft>
                      </a:pPr>
                      <a:r>
                        <a:rPr lang="en-GB" sz="2400" b="1" dirty="0"/>
                        <a:t>Historic value</a:t>
                      </a:r>
                    </a:p>
                    <a:p>
                      <a:pPr algn="ctr">
                        <a:spcAft>
                          <a:spcPts val="600"/>
                        </a:spcAft>
                      </a:pPr>
                      <a:r>
                        <a:rPr lang="en-GB" dirty="0"/>
                        <a:t>Connecting us to past people, events or activities</a:t>
                      </a:r>
                    </a:p>
                    <a:p>
                      <a:pPr algn="ctr">
                        <a:spcAft>
                          <a:spcPts val="600"/>
                        </a:spcAft>
                      </a:pPr>
                      <a:endParaRPr lang="en-GB" dirty="0"/>
                    </a:p>
                  </a:txBody>
                  <a:tcPr>
                    <a:solidFill>
                      <a:schemeClr val="accent6">
                        <a:lumMod val="20000"/>
                        <a:lumOff val="80000"/>
                      </a:schemeClr>
                    </a:solidFill>
                  </a:tcPr>
                </a:tc>
                <a:tc>
                  <a:txBody>
                    <a:bodyPr/>
                    <a:lstStyle/>
                    <a:p>
                      <a:pPr algn="ctr">
                        <a:spcAft>
                          <a:spcPts val="600"/>
                        </a:spcAft>
                      </a:pPr>
                      <a:endParaRPr lang="en-GB" dirty="0"/>
                    </a:p>
                  </a:txBody>
                  <a:tcPr>
                    <a:noFill/>
                  </a:tcPr>
                </a:tc>
                <a:tc>
                  <a:txBody>
                    <a:bodyPr/>
                    <a:lstStyle/>
                    <a:p>
                      <a:pPr algn="ctr">
                        <a:spcAft>
                          <a:spcPts val="600"/>
                        </a:spcAft>
                      </a:pPr>
                      <a:r>
                        <a:rPr lang="en-GB" sz="2400" b="1" dirty="0"/>
                        <a:t>Evidential value</a:t>
                      </a:r>
                    </a:p>
                    <a:p>
                      <a:pPr algn="ctr">
                        <a:spcAft>
                          <a:spcPts val="600"/>
                        </a:spcAft>
                      </a:pPr>
                      <a:r>
                        <a:rPr lang="en-GB" dirty="0"/>
                        <a:t>Providing evidence about the past</a:t>
                      </a:r>
                    </a:p>
                  </a:txBody>
                  <a:tcPr>
                    <a:solidFill>
                      <a:schemeClr val="accent4">
                        <a:lumMod val="20000"/>
                        <a:lumOff val="80000"/>
                      </a:schemeClr>
                    </a:solidFill>
                  </a:tcPr>
                </a:tc>
                <a:extLst>
                  <a:ext uri="{0D108BD9-81ED-4DB2-BD59-A6C34878D82A}">
                    <a16:rowId xmlns:a16="http://schemas.microsoft.com/office/drawing/2014/main" val="1701504208"/>
                  </a:ext>
                </a:extLst>
              </a:tr>
              <a:tr h="468000">
                <a:tc>
                  <a:txBody>
                    <a:bodyPr/>
                    <a:lstStyle/>
                    <a:p>
                      <a:pPr algn="ctr">
                        <a:spcAft>
                          <a:spcPts val="600"/>
                        </a:spcAft>
                      </a:pPr>
                      <a:endParaRPr lang="en-GB" dirty="0"/>
                    </a:p>
                  </a:txBody>
                  <a:tcPr/>
                </a:tc>
                <a:tc>
                  <a:txBody>
                    <a:bodyPr/>
                    <a:lstStyle/>
                    <a:p>
                      <a:pPr algn="ctr">
                        <a:spcAft>
                          <a:spcPts val="600"/>
                        </a:spcAft>
                      </a:pPr>
                      <a:endParaRPr lang="en-GB" dirty="0"/>
                    </a:p>
                  </a:txBody>
                  <a:tcPr>
                    <a:noFill/>
                  </a:tcPr>
                </a:tc>
                <a:tc>
                  <a:txBody>
                    <a:bodyPr/>
                    <a:lstStyle/>
                    <a:p>
                      <a:pPr algn="ctr">
                        <a:spcAft>
                          <a:spcPts val="600"/>
                        </a:spcAft>
                      </a:pPr>
                      <a:endParaRPr lang="en-GB" dirty="0"/>
                    </a:p>
                  </a:txBody>
                  <a:tcPr/>
                </a:tc>
                <a:extLst>
                  <a:ext uri="{0D108BD9-81ED-4DB2-BD59-A6C34878D82A}">
                    <a16:rowId xmlns:a16="http://schemas.microsoft.com/office/drawing/2014/main" val="3962673460"/>
                  </a:ext>
                </a:extLst>
              </a:tr>
              <a:tr h="2060416">
                <a:tc>
                  <a:txBody>
                    <a:bodyPr/>
                    <a:lstStyle/>
                    <a:p>
                      <a:pPr algn="ctr">
                        <a:spcAft>
                          <a:spcPts val="600"/>
                        </a:spcAft>
                      </a:pPr>
                      <a:r>
                        <a:rPr lang="en-GB" sz="2400" b="1" dirty="0"/>
                        <a:t>Aesthetic value</a:t>
                      </a:r>
                    </a:p>
                    <a:p>
                      <a:pPr algn="ctr">
                        <a:spcAft>
                          <a:spcPts val="600"/>
                        </a:spcAft>
                      </a:pPr>
                      <a:r>
                        <a:rPr lang="en-GB" dirty="0"/>
                        <a:t>Giving people a sensory or intellectual experience through its design</a:t>
                      </a:r>
                    </a:p>
                  </a:txBody>
                  <a:tcPr>
                    <a:solidFill>
                      <a:schemeClr val="accent2">
                        <a:lumMod val="20000"/>
                        <a:lumOff val="80000"/>
                      </a:schemeClr>
                    </a:solidFill>
                  </a:tcPr>
                </a:tc>
                <a:tc>
                  <a:txBody>
                    <a:bodyPr/>
                    <a:lstStyle/>
                    <a:p>
                      <a:pPr algn="ctr">
                        <a:spcAft>
                          <a:spcPts val="600"/>
                        </a:spcAft>
                      </a:pPr>
                      <a:endParaRPr lang="en-GB" dirty="0"/>
                    </a:p>
                  </a:txBody>
                  <a:tcPr>
                    <a:noFill/>
                  </a:tcPr>
                </a:tc>
                <a:tc>
                  <a:txBody>
                    <a:bodyPr/>
                    <a:lstStyle/>
                    <a:p>
                      <a:pPr algn="ctr">
                        <a:spcAft>
                          <a:spcPts val="600"/>
                        </a:spcAft>
                      </a:pPr>
                      <a:r>
                        <a:rPr lang="en-GB" sz="2400" b="1" dirty="0"/>
                        <a:t>Communal value</a:t>
                      </a:r>
                    </a:p>
                    <a:p>
                      <a:pPr algn="ctr">
                        <a:spcAft>
                          <a:spcPts val="600"/>
                        </a:spcAft>
                      </a:pPr>
                      <a:r>
                        <a:rPr lang="en-GB" dirty="0"/>
                        <a:t>Providing meaning for the people and community</a:t>
                      </a:r>
                    </a:p>
                  </a:txBody>
                  <a:tcPr>
                    <a:solidFill>
                      <a:schemeClr val="accent5">
                        <a:lumMod val="20000"/>
                        <a:lumOff val="80000"/>
                      </a:schemeClr>
                    </a:solidFill>
                  </a:tcPr>
                </a:tc>
                <a:extLst>
                  <a:ext uri="{0D108BD9-81ED-4DB2-BD59-A6C34878D82A}">
                    <a16:rowId xmlns:a16="http://schemas.microsoft.com/office/drawing/2014/main" val="311292090"/>
                  </a:ext>
                </a:extLst>
              </a:tr>
            </a:tbl>
          </a:graphicData>
        </a:graphic>
      </p:graphicFrame>
      <p:pic>
        <p:nvPicPr>
          <p:cNvPr id="7" name="Graphic 6" descr="Castle scene">
            <a:extLst>
              <a:ext uri="{FF2B5EF4-FFF2-40B4-BE49-F238E27FC236}">
                <a16:creationId xmlns:a16="http://schemas.microsoft.com/office/drawing/2014/main" id="{B91A7647-49D3-005F-E857-3A2C5B705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1480" y="2609660"/>
            <a:ext cx="914400" cy="914400"/>
          </a:xfrm>
          <a:prstGeom prst="rect">
            <a:avLst/>
          </a:prstGeom>
        </p:spPr>
      </p:pic>
      <p:pic>
        <p:nvPicPr>
          <p:cNvPr id="9" name="Graphic 8" descr="Magnifying glass">
            <a:extLst>
              <a:ext uri="{FF2B5EF4-FFF2-40B4-BE49-F238E27FC236}">
                <a16:creationId xmlns:a16="http://schemas.microsoft.com/office/drawing/2014/main" id="{9F2A5E32-F278-B8E7-00FD-32DDDB1E4F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6122" y="2624401"/>
            <a:ext cx="914400" cy="914400"/>
          </a:xfrm>
          <a:prstGeom prst="rect">
            <a:avLst/>
          </a:prstGeom>
        </p:spPr>
      </p:pic>
      <p:pic>
        <p:nvPicPr>
          <p:cNvPr id="11" name="Graphic 10" descr="Palette">
            <a:extLst>
              <a:ext uri="{FF2B5EF4-FFF2-40B4-BE49-F238E27FC236}">
                <a16:creationId xmlns:a16="http://schemas.microsoft.com/office/drawing/2014/main" id="{C5B5B8AF-735D-73E3-7DC2-5A12960BCC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91480" y="5340406"/>
            <a:ext cx="914400" cy="914400"/>
          </a:xfrm>
          <a:prstGeom prst="rect">
            <a:avLst/>
          </a:prstGeom>
        </p:spPr>
      </p:pic>
      <p:pic>
        <p:nvPicPr>
          <p:cNvPr id="13" name="Graphic 12" descr="Group">
            <a:extLst>
              <a:ext uri="{FF2B5EF4-FFF2-40B4-BE49-F238E27FC236}">
                <a16:creationId xmlns:a16="http://schemas.microsoft.com/office/drawing/2014/main" id="{C9371E0F-D0EB-D9F6-3D0C-665B05C54E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86122" y="5311851"/>
            <a:ext cx="914400" cy="914400"/>
          </a:xfrm>
          <a:prstGeom prst="rect">
            <a:avLst/>
          </a:prstGeom>
        </p:spPr>
      </p:pic>
    </p:spTree>
    <p:extLst>
      <p:ext uri="{BB962C8B-B14F-4D97-AF65-F5344CB8AC3E}">
        <p14:creationId xmlns:p14="http://schemas.microsoft.com/office/powerpoint/2010/main" val="80937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F6F5-99A7-7061-E6A5-66CE5285FA3A}"/>
              </a:ext>
            </a:extLst>
          </p:cNvPr>
          <p:cNvSpPr>
            <a:spLocks noGrp="1"/>
          </p:cNvSpPr>
          <p:nvPr>
            <p:ph type="title"/>
          </p:nvPr>
        </p:nvSpPr>
        <p:spPr/>
        <p:txBody>
          <a:bodyPr/>
          <a:lstStyle/>
          <a:p>
            <a:pPr algn="ctr"/>
            <a:r>
              <a:rPr lang="en-GB" dirty="0"/>
              <a:t>Why is traditional building retrofit different?</a:t>
            </a:r>
          </a:p>
        </p:txBody>
      </p:sp>
      <p:sp>
        <p:nvSpPr>
          <p:cNvPr id="7" name="Content Placeholder 6">
            <a:extLst>
              <a:ext uri="{FF2B5EF4-FFF2-40B4-BE49-F238E27FC236}">
                <a16:creationId xmlns:a16="http://schemas.microsoft.com/office/drawing/2014/main" id="{2C8A3F93-F566-424E-DAFD-DC526E4DE10E}"/>
              </a:ext>
            </a:extLst>
          </p:cNvPr>
          <p:cNvSpPr>
            <a:spLocks noGrp="1"/>
          </p:cNvSpPr>
          <p:nvPr>
            <p:ph idx="1"/>
          </p:nvPr>
        </p:nvSpPr>
        <p:spPr>
          <a:xfrm>
            <a:off x="838200" y="1825625"/>
            <a:ext cx="6344559" cy="4351338"/>
          </a:xfrm>
        </p:spPr>
        <p:txBody>
          <a:bodyPr>
            <a:normAutofit fontScale="85000" lnSpcReduction="10000"/>
          </a:bodyPr>
          <a:lstStyle/>
          <a:p>
            <a:pPr>
              <a:lnSpc>
                <a:spcPct val="110000"/>
              </a:lnSpc>
            </a:pPr>
            <a:r>
              <a:rPr lang="en-GB" dirty="0"/>
              <a:t>Buildings heat up and cool down more slowly</a:t>
            </a:r>
          </a:p>
          <a:p>
            <a:pPr>
              <a:lnSpc>
                <a:spcPct val="110000"/>
              </a:lnSpc>
            </a:pPr>
            <a:r>
              <a:rPr lang="en-GB" b="1" dirty="0"/>
              <a:t>Moisture moves differently</a:t>
            </a:r>
          </a:p>
          <a:p>
            <a:pPr lvl="1">
              <a:lnSpc>
                <a:spcPct val="110000"/>
              </a:lnSpc>
            </a:pPr>
            <a:r>
              <a:rPr lang="en-GB" dirty="0"/>
              <a:t>Rain, groundwater and condensation moves through vapour-permeable fabric of natural materials</a:t>
            </a:r>
          </a:p>
          <a:p>
            <a:pPr lvl="1">
              <a:lnSpc>
                <a:spcPct val="110000"/>
              </a:lnSpc>
            </a:pPr>
            <a:r>
              <a:rPr lang="en-GB" dirty="0"/>
              <a:t>Relies on sun, wind, heat and ventilation to stay dry</a:t>
            </a:r>
          </a:p>
          <a:p>
            <a:pPr>
              <a:lnSpc>
                <a:spcPct val="110000"/>
              </a:lnSpc>
            </a:pPr>
            <a:r>
              <a:rPr lang="en-GB" dirty="0"/>
              <a:t>In good condition, balance is maintained</a:t>
            </a:r>
          </a:p>
          <a:p>
            <a:pPr>
              <a:lnSpc>
                <a:spcPct val="110000"/>
              </a:lnSpc>
            </a:pPr>
            <a:r>
              <a:rPr lang="en-GB" dirty="0"/>
              <a:t>Disrepair and changes in ventilation, heating and fabric (including inappropriate retrofit) can result in </a:t>
            </a:r>
            <a:r>
              <a:rPr lang="en-GB" b="1" dirty="0"/>
              <a:t>overheating</a:t>
            </a:r>
            <a:r>
              <a:rPr lang="en-GB" dirty="0"/>
              <a:t>, </a:t>
            </a:r>
            <a:r>
              <a:rPr lang="en-GB" b="1" dirty="0"/>
              <a:t>damp</a:t>
            </a:r>
            <a:r>
              <a:rPr lang="en-GB" dirty="0"/>
              <a:t> and </a:t>
            </a:r>
            <a:r>
              <a:rPr lang="en-GB" b="1" dirty="0"/>
              <a:t>mould</a:t>
            </a:r>
            <a:r>
              <a:rPr lang="en-GB" dirty="0"/>
              <a:t>, and </a:t>
            </a:r>
            <a:r>
              <a:rPr lang="en-GB" b="1" dirty="0"/>
              <a:t>compromise insulation</a:t>
            </a:r>
          </a:p>
          <a:p>
            <a:pPr lvl="1">
              <a:lnSpc>
                <a:spcPct val="110000"/>
              </a:lnSpc>
            </a:pPr>
            <a:endParaRPr lang="en-GB" dirty="0"/>
          </a:p>
          <a:p>
            <a:pPr>
              <a:lnSpc>
                <a:spcPct val="110000"/>
              </a:lnSpc>
            </a:pPr>
            <a:endParaRPr lang="en-GB" dirty="0"/>
          </a:p>
        </p:txBody>
      </p:sp>
      <p:pic>
        <p:nvPicPr>
          <p:cNvPr id="3" name="Content Placeholder 5">
            <a:extLst>
              <a:ext uri="{FF2B5EF4-FFF2-40B4-BE49-F238E27FC236}">
                <a16:creationId xmlns:a16="http://schemas.microsoft.com/office/drawing/2014/main" id="{30F05416-CDD6-DB2C-2485-2511932516CD}"/>
              </a:ext>
            </a:extLst>
          </p:cNvPr>
          <p:cNvPicPr>
            <a:picLocks noChangeAspect="1"/>
          </p:cNvPicPr>
          <p:nvPr/>
        </p:nvPicPr>
        <p:blipFill>
          <a:blip r:embed="rId3"/>
          <a:stretch>
            <a:fillRect/>
          </a:stretch>
        </p:blipFill>
        <p:spPr>
          <a:xfrm>
            <a:off x="7339226" y="1690688"/>
            <a:ext cx="4014574" cy="4351338"/>
          </a:xfrm>
          <a:prstGeom prst="rect">
            <a:avLst/>
          </a:prstGeom>
        </p:spPr>
      </p:pic>
      <p:sp>
        <p:nvSpPr>
          <p:cNvPr id="6" name="TextBox 5">
            <a:extLst>
              <a:ext uri="{FF2B5EF4-FFF2-40B4-BE49-F238E27FC236}">
                <a16:creationId xmlns:a16="http://schemas.microsoft.com/office/drawing/2014/main" id="{6AE9413E-E933-A3B0-5CB0-BD11A65B41B8}"/>
              </a:ext>
            </a:extLst>
          </p:cNvPr>
          <p:cNvSpPr txBox="1"/>
          <p:nvPr/>
        </p:nvSpPr>
        <p:spPr>
          <a:xfrm>
            <a:off x="7339226" y="6042026"/>
            <a:ext cx="3858107" cy="307777"/>
          </a:xfrm>
          <a:prstGeom prst="rect">
            <a:avLst/>
          </a:prstGeom>
          <a:noFill/>
        </p:spPr>
        <p:txBody>
          <a:bodyPr wrap="none" rtlCol="0">
            <a:spAutoFit/>
          </a:bodyPr>
          <a:lstStyle/>
          <a:p>
            <a:r>
              <a:rPr lang="en-GB" sz="1400" dirty="0"/>
              <a:t>Image credit: Robyn Pender, English Heritage 2010</a:t>
            </a:r>
          </a:p>
        </p:txBody>
      </p:sp>
    </p:spTree>
    <p:extLst>
      <p:ext uri="{BB962C8B-B14F-4D97-AF65-F5344CB8AC3E}">
        <p14:creationId xmlns:p14="http://schemas.microsoft.com/office/powerpoint/2010/main" val="140738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FD22-0436-9F8A-6CB3-6BB03EC7F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0C5A7-663B-F288-D17B-B2F38B3C9573}"/>
              </a:ext>
            </a:extLst>
          </p:cNvPr>
          <p:cNvSpPr>
            <a:spLocks noGrp="1"/>
          </p:cNvSpPr>
          <p:nvPr>
            <p:ph type="title"/>
          </p:nvPr>
        </p:nvSpPr>
        <p:spPr/>
        <p:txBody>
          <a:bodyPr/>
          <a:lstStyle/>
          <a:p>
            <a:pPr algn="ctr"/>
            <a:r>
              <a:rPr lang="en-GB" dirty="0"/>
              <a:t>How to prioritise traditional building retrofit?</a:t>
            </a:r>
          </a:p>
        </p:txBody>
      </p:sp>
      <p:graphicFrame>
        <p:nvGraphicFramePr>
          <p:cNvPr id="6" name="Diagram 5">
            <a:extLst>
              <a:ext uri="{FF2B5EF4-FFF2-40B4-BE49-F238E27FC236}">
                <a16:creationId xmlns:a16="http://schemas.microsoft.com/office/drawing/2014/main" id="{3143BB2A-6B4E-90BB-F95A-6A7E8D46B5BD}"/>
              </a:ext>
            </a:extLst>
          </p:cNvPr>
          <p:cNvGraphicFramePr/>
          <p:nvPr>
            <p:extLst>
              <p:ext uri="{D42A27DB-BD31-4B8C-83A1-F6EECF244321}">
                <p14:modId xmlns:p14="http://schemas.microsoft.com/office/powerpoint/2010/main" val="3887499201"/>
              </p:ext>
            </p:extLst>
          </p:nvPr>
        </p:nvGraphicFramePr>
        <p:xfrm>
          <a:off x="450336" y="2194731"/>
          <a:ext cx="4751860" cy="3385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a:extLst>
              <a:ext uri="{FF2B5EF4-FFF2-40B4-BE49-F238E27FC236}">
                <a16:creationId xmlns:a16="http://schemas.microsoft.com/office/drawing/2014/main" id="{49A692AB-3D54-8304-B54B-884BC3488CB6}"/>
              </a:ext>
            </a:extLst>
          </p:cNvPr>
          <p:cNvGraphicFramePr>
            <a:graphicFrameLocks noGrp="1"/>
          </p:cNvGraphicFramePr>
          <p:nvPr>
            <p:extLst>
              <p:ext uri="{D42A27DB-BD31-4B8C-83A1-F6EECF244321}">
                <p14:modId xmlns:p14="http://schemas.microsoft.com/office/powerpoint/2010/main" val="1279712091"/>
              </p:ext>
            </p:extLst>
          </p:nvPr>
        </p:nvGraphicFramePr>
        <p:xfrm>
          <a:off x="5399903" y="1663785"/>
          <a:ext cx="6014857" cy="4465168"/>
        </p:xfrm>
        <a:graphic>
          <a:graphicData uri="http://schemas.openxmlformats.org/drawingml/2006/table">
            <a:tbl>
              <a:tblPr firstRow="1" bandRow="1">
                <a:tableStyleId>{2D5ABB26-0587-4C30-8999-92F81FD0307C}</a:tableStyleId>
              </a:tblPr>
              <a:tblGrid>
                <a:gridCol w="1022652">
                  <a:extLst>
                    <a:ext uri="{9D8B030D-6E8A-4147-A177-3AD203B41FA5}">
                      <a16:colId xmlns:a16="http://schemas.microsoft.com/office/drawing/2014/main" val="1017648617"/>
                    </a:ext>
                  </a:extLst>
                </a:gridCol>
                <a:gridCol w="4992205">
                  <a:extLst>
                    <a:ext uri="{9D8B030D-6E8A-4147-A177-3AD203B41FA5}">
                      <a16:colId xmlns:a16="http://schemas.microsoft.com/office/drawing/2014/main" val="3407232605"/>
                    </a:ext>
                  </a:extLst>
                </a:gridCol>
              </a:tblGrid>
              <a:tr h="558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LAST</a:t>
                      </a:r>
                    </a:p>
                  </a:txBody>
                  <a:tcPr anchor="ctr">
                    <a:noFill/>
                  </a:tcPr>
                </a:tc>
                <a:tc>
                  <a:txBody>
                    <a:bodyPr/>
                    <a:lstStyle/>
                    <a:p>
                      <a:endParaRPr lang="en-GB" sz="2400" b="1" dirty="0"/>
                    </a:p>
                  </a:txBody>
                  <a:tcPr anchor="ctr"/>
                </a:tc>
                <a:extLst>
                  <a:ext uri="{0D108BD9-81ED-4DB2-BD59-A6C34878D82A}">
                    <a16:rowId xmlns:a16="http://schemas.microsoft.com/office/drawing/2014/main" val="933969239"/>
                  </a:ext>
                </a:extLst>
              </a:tr>
              <a:tr h="558146">
                <a:tc>
                  <a:txBody>
                    <a:bodyPr/>
                    <a:lstStyle/>
                    <a:p>
                      <a:pPr algn="ctr"/>
                      <a:endParaRPr lang="en-GB" sz="2400" b="0" dirty="0"/>
                    </a:p>
                  </a:txBody>
                  <a:tcPr anchor="ctr">
                    <a:noFill/>
                  </a:tcPr>
                </a:tc>
                <a:tc rowSpan="2">
                  <a:txBody>
                    <a:bodyPr/>
                    <a:lstStyle/>
                    <a:p>
                      <a:r>
                        <a:rPr lang="en-GB" sz="2400" b="0" dirty="0"/>
                        <a:t>Renewable energy sources</a:t>
                      </a:r>
                    </a:p>
                  </a:txBody>
                  <a:tcPr anchor="ctr">
                    <a:solidFill>
                      <a:schemeClr val="accent6">
                        <a:lumMod val="60000"/>
                        <a:lumOff val="40000"/>
                      </a:schemeClr>
                    </a:solidFill>
                  </a:tcPr>
                </a:tc>
                <a:extLst>
                  <a:ext uri="{0D108BD9-81ED-4DB2-BD59-A6C34878D82A}">
                    <a16:rowId xmlns:a16="http://schemas.microsoft.com/office/drawing/2014/main" val="2142398782"/>
                  </a:ext>
                </a:extLst>
              </a:tr>
              <a:tr h="558146">
                <a:tc>
                  <a:txBody>
                    <a:bodyPr/>
                    <a:lstStyle/>
                    <a:p>
                      <a:pPr algn="ctr"/>
                      <a:endParaRPr lang="en-GB" sz="2400" b="0" dirty="0"/>
                    </a:p>
                  </a:txBody>
                  <a:tcPr anchor="ctr">
                    <a:noFill/>
                  </a:tcPr>
                </a:tc>
                <a:tc vMerge="1">
                  <a:txBody>
                    <a:bodyPr/>
                    <a:lstStyle/>
                    <a:p>
                      <a:endParaRPr dirty="0"/>
                    </a:p>
                  </a:txBody>
                  <a:tcPr anchor="ctr">
                    <a:solidFill>
                      <a:srgbClr val="B5B5B5"/>
                    </a:solidFill>
                  </a:tcPr>
                </a:tc>
                <a:extLst>
                  <a:ext uri="{0D108BD9-81ED-4DB2-BD59-A6C34878D82A}">
                    <a16:rowId xmlns:a16="http://schemas.microsoft.com/office/drawing/2014/main" val="429951771"/>
                  </a:ext>
                </a:extLst>
              </a:tr>
              <a:tr h="558146">
                <a:tc>
                  <a:txBody>
                    <a:bodyPr/>
                    <a:lstStyle/>
                    <a:p>
                      <a:pPr algn="ctr"/>
                      <a:endParaRPr lang="en-GB" sz="2400" b="0" dirty="0"/>
                    </a:p>
                  </a:txBody>
                  <a:tcPr anchor="ctr">
                    <a:noFill/>
                  </a:tcPr>
                </a:tc>
                <a:tc rowSpan="2">
                  <a:txBody>
                    <a:bodyPr/>
                    <a:lstStyle/>
                    <a:p>
                      <a:r>
                        <a:rPr lang="en-GB" sz="2400" b="0" dirty="0"/>
                        <a:t>Energy reduction and fabric upgrades</a:t>
                      </a:r>
                    </a:p>
                  </a:txBody>
                  <a:tcPr anchor="ctr">
                    <a:solidFill>
                      <a:schemeClr val="accent6">
                        <a:lumMod val="40000"/>
                        <a:lumOff val="60000"/>
                      </a:schemeClr>
                    </a:solidFill>
                  </a:tcPr>
                </a:tc>
                <a:extLst>
                  <a:ext uri="{0D108BD9-81ED-4DB2-BD59-A6C34878D82A}">
                    <a16:rowId xmlns:a16="http://schemas.microsoft.com/office/drawing/2014/main" val="2959317050"/>
                  </a:ext>
                </a:extLst>
              </a:tr>
              <a:tr h="558146">
                <a:tc>
                  <a:txBody>
                    <a:bodyPr/>
                    <a:lstStyle/>
                    <a:p>
                      <a:pPr algn="ctr"/>
                      <a:endParaRPr lang="en-GB" sz="2400" b="0" dirty="0"/>
                    </a:p>
                  </a:txBody>
                  <a:tcPr anchor="ctr">
                    <a:noFill/>
                  </a:tcPr>
                </a:tc>
                <a:tc vMerge="1">
                  <a:txBody>
                    <a:bodyPr/>
                    <a:lstStyle/>
                    <a:p>
                      <a:endParaRPr dirty="0"/>
                    </a:p>
                  </a:txBody>
                  <a:tcPr anchor="ctr">
                    <a:solidFill>
                      <a:srgbClr val="D4D4D4"/>
                    </a:solidFill>
                  </a:tcPr>
                </a:tc>
                <a:extLst>
                  <a:ext uri="{0D108BD9-81ED-4DB2-BD59-A6C34878D82A}">
                    <a16:rowId xmlns:a16="http://schemas.microsoft.com/office/drawing/2014/main" val="714949300"/>
                  </a:ext>
                </a:extLst>
              </a:tr>
              <a:tr h="558146">
                <a:tc>
                  <a:txBody>
                    <a:bodyPr/>
                    <a:lstStyle/>
                    <a:p>
                      <a:pPr algn="ctr"/>
                      <a:endParaRPr lang="en-GB" sz="2400" b="0" dirty="0"/>
                    </a:p>
                  </a:txBody>
                  <a:tcPr anchor="ctr">
                    <a:noFill/>
                  </a:tcPr>
                </a:tc>
                <a:tc rowSpan="2">
                  <a:txBody>
                    <a:bodyPr/>
                    <a:lstStyle/>
                    <a:p>
                      <a:r>
                        <a:rPr lang="en-GB" sz="2400" b="0" dirty="0"/>
                        <a:t>Repair and maintenance</a:t>
                      </a:r>
                    </a:p>
                  </a:txBody>
                  <a:tcPr anchor="ctr">
                    <a:solidFill>
                      <a:schemeClr val="accent6">
                        <a:lumMod val="20000"/>
                        <a:lumOff val="80000"/>
                      </a:schemeClr>
                    </a:solidFill>
                  </a:tcPr>
                </a:tc>
                <a:extLst>
                  <a:ext uri="{0D108BD9-81ED-4DB2-BD59-A6C34878D82A}">
                    <a16:rowId xmlns:a16="http://schemas.microsoft.com/office/drawing/2014/main" val="3323238586"/>
                  </a:ext>
                </a:extLst>
              </a:tr>
              <a:tr h="558146">
                <a:tc>
                  <a:txBody>
                    <a:bodyPr/>
                    <a:lstStyle/>
                    <a:p>
                      <a:pPr algn="ctr"/>
                      <a:endParaRPr lang="en-GB" sz="2400" b="0" dirty="0"/>
                    </a:p>
                  </a:txBody>
                  <a:tcPr anchor="ctr">
                    <a:noFill/>
                  </a:tcPr>
                </a:tc>
                <a:tc vMerge="1">
                  <a:txBody>
                    <a:bodyPr/>
                    <a:lstStyle/>
                    <a:p>
                      <a:endParaRPr dirty="0"/>
                    </a:p>
                  </a:txBody>
                  <a:tcPr anchor="ctr">
                    <a:solidFill>
                      <a:srgbClr val="F2F2F2"/>
                    </a:solidFill>
                  </a:tcPr>
                </a:tc>
                <a:extLst>
                  <a:ext uri="{0D108BD9-81ED-4DB2-BD59-A6C34878D82A}">
                    <a16:rowId xmlns:a16="http://schemas.microsoft.com/office/drawing/2014/main" val="549158690"/>
                  </a:ext>
                </a:extLst>
              </a:tr>
              <a:tr h="558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FIRST</a:t>
                      </a:r>
                    </a:p>
                  </a:txBody>
                  <a:tcPr anchor="ctr">
                    <a:noFill/>
                  </a:tcPr>
                </a:tc>
                <a:tc>
                  <a:txBody>
                    <a:bodyPr/>
                    <a:lstStyle/>
                    <a:p>
                      <a:endParaRPr lang="en-GB" sz="2400" b="1" dirty="0"/>
                    </a:p>
                  </a:txBody>
                  <a:tcPr anchor="ctr"/>
                </a:tc>
                <a:extLst>
                  <a:ext uri="{0D108BD9-81ED-4DB2-BD59-A6C34878D82A}">
                    <a16:rowId xmlns:a16="http://schemas.microsoft.com/office/drawing/2014/main" val="3217280693"/>
                  </a:ext>
                </a:extLst>
              </a:tr>
            </a:tbl>
          </a:graphicData>
        </a:graphic>
      </p:graphicFrame>
      <p:sp>
        <p:nvSpPr>
          <p:cNvPr id="9" name="Arrow: Up 8">
            <a:extLst>
              <a:ext uri="{FF2B5EF4-FFF2-40B4-BE49-F238E27FC236}">
                <a16:creationId xmlns:a16="http://schemas.microsoft.com/office/drawing/2014/main" id="{9D6B2D7F-9C88-5AB4-E753-320547F7D6F9}"/>
              </a:ext>
            </a:extLst>
          </p:cNvPr>
          <p:cNvSpPr/>
          <p:nvPr/>
        </p:nvSpPr>
        <p:spPr>
          <a:xfrm>
            <a:off x="5714994" y="2194731"/>
            <a:ext cx="385121" cy="3385751"/>
          </a:xfrm>
          <a:prstGeom prst="upArrow">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1268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CE28-33C1-5043-8763-CD1C9178B627}"/>
              </a:ext>
            </a:extLst>
          </p:cNvPr>
          <p:cNvSpPr>
            <a:spLocks noGrp="1"/>
          </p:cNvSpPr>
          <p:nvPr>
            <p:ph type="title"/>
          </p:nvPr>
        </p:nvSpPr>
        <p:spPr/>
        <p:txBody>
          <a:bodyPr/>
          <a:lstStyle/>
          <a:p>
            <a:pPr algn="ctr"/>
            <a:r>
              <a:rPr lang="en-GB" dirty="0"/>
              <a:t>Insulating traditional buildings - examples</a:t>
            </a:r>
          </a:p>
        </p:txBody>
      </p:sp>
      <p:sp>
        <p:nvSpPr>
          <p:cNvPr id="3" name="Content Placeholder 2">
            <a:extLst>
              <a:ext uri="{FF2B5EF4-FFF2-40B4-BE49-F238E27FC236}">
                <a16:creationId xmlns:a16="http://schemas.microsoft.com/office/drawing/2014/main" id="{3AC73CE8-084D-731E-AF66-FE6057AD9C02}"/>
              </a:ext>
            </a:extLst>
          </p:cNvPr>
          <p:cNvSpPr>
            <a:spLocks noGrp="1"/>
          </p:cNvSpPr>
          <p:nvPr>
            <p:ph sz="half" idx="1"/>
          </p:nvPr>
        </p:nvSpPr>
        <p:spPr/>
        <p:txBody>
          <a:bodyPr>
            <a:normAutofit fontScale="92500" lnSpcReduction="10000"/>
          </a:bodyPr>
          <a:lstStyle/>
          <a:p>
            <a:pPr marL="0" indent="0">
              <a:lnSpc>
                <a:spcPct val="100000"/>
              </a:lnSpc>
              <a:spcAft>
                <a:spcPts val="1000"/>
              </a:spcAft>
              <a:buNone/>
            </a:pPr>
            <a:r>
              <a:rPr lang="en-GB" b="1" dirty="0"/>
              <a:t>Windows – ‘likely’ to receive planning permission*:</a:t>
            </a:r>
          </a:p>
          <a:p>
            <a:pPr marL="0" indent="0">
              <a:lnSpc>
                <a:spcPct val="100000"/>
              </a:lnSpc>
              <a:spcBef>
                <a:spcPts val="0"/>
              </a:spcBef>
              <a:spcAft>
                <a:spcPts val="1000"/>
              </a:spcAft>
              <a:buNone/>
            </a:pPr>
            <a:r>
              <a:rPr lang="en-GB" sz="1800" dirty="0"/>
              <a:t>*Historic England guidance</a:t>
            </a:r>
          </a:p>
          <a:p>
            <a:pPr marL="0" indent="0">
              <a:lnSpc>
                <a:spcPct val="110000"/>
              </a:lnSpc>
              <a:buNone/>
            </a:pPr>
            <a:r>
              <a:rPr lang="en-GB" b="1" dirty="0">
                <a:solidFill>
                  <a:schemeClr val="accent6"/>
                </a:solidFill>
                <a:sym typeface="Wingdings 2" panose="05020102010507070707" pitchFamily="18" charset="2"/>
              </a:rPr>
              <a:t> </a:t>
            </a:r>
            <a:r>
              <a:rPr lang="en-GB" dirty="0"/>
              <a:t>Draughtproofing</a:t>
            </a:r>
          </a:p>
          <a:p>
            <a:pPr marL="0" indent="0">
              <a:lnSpc>
                <a:spcPct val="110000"/>
              </a:lnSpc>
              <a:buNone/>
            </a:pPr>
            <a:r>
              <a:rPr lang="en-GB" b="1" dirty="0">
                <a:solidFill>
                  <a:schemeClr val="accent6"/>
                </a:solidFill>
                <a:sym typeface="Wingdings 2" panose="05020102010507070707" pitchFamily="18" charset="2"/>
              </a:rPr>
              <a:t> </a:t>
            </a:r>
            <a:r>
              <a:rPr lang="en-GB" dirty="0"/>
              <a:t>Secondary glazing</a:t>
            </a:r>
          </a:p>
          <a:p>
            <a:pPr marL="0" indent="0">
              <a:lnSpc>
                <a:spcPct val="110000"/>
              </a:lnSpc>
              <a:buNone/>
            </a:pPr>
            <a:r>
              <a:rPr lang="en-GB" b="1" dirty="0">
                <a:solidFill>
                  <a:schemeClr val="accent6"/>
                </a:solidFill>
                <a:sym typeface="Wingdings 2" panose="05020102010507070707" pitchFamily="18" charset="2"/>
              </a:rPr>
              <a:t> </a:t>
            </a:r>
            <a:r>
              <a:rPr lang="en-GB" dirty="0"/>
              <a:t>Slimline or vacuum double  </a:t>
            </a:r>
            <a:br>
              <a:rPr lang="en-GB" dirty="0"/>
            </a:br>
            <a:r>
              <a:rPr lang="en-GB" dirty="0"/>
              <a:t>    glazing within historic frames</a:t>
            </a:r>
          </a:p>
          <a:p>
            <a:pPr marL="0" indent="0">
              <a:lnSpc>
                <a:spcPct val="110000"/>
              </a:lnSpc>
              <a:buNone/>
            </a:pPr>
            <a:r>
              <a:rPr lang="en-GB" b="1" dirty="0">
                <a:solidFill>
                  <a:schemeClr val="accent6"/>
                </a:solidFill>
                <a:sym typeface="Wingdings 2" panose="05020102010507070707" pitchFamily="18" charset="2"/>
              </a:rPr>
              <a:t> </a:t>
            </a:r>
            <a:r>
              <a:rPr lang="en-GB" dirty="0"/>
              <a:t>New double glazing in </a:t>
            </a:r>
            <a:br>
              <a:rPr lang="en-GB" dirty="0"/>
            </a:br>
            <a:r>
              <a:rPr lang="en-GB" dirty="0"/>
              <a:t>    appropriate materials and style </a:t>
            </a:r>
            <a:br>
              <a:rPr lang="en-GB" dirty="0"/>
            </a:br>
            <a:r>
              <a:rPr lang="en-GB" dirty="0"/>
              <a:t>    if replacing modern frames</a:t>
            </a:r>
          </a:p>
        </p:txBody>
      </p:sp>
      <p:pic>
        <p:nvPicPr>
          <p:cNvPr id="8" name="Content Placeholder 7">
            <a:extLst>
              <a:ext uri="{FF2B5EF4-FFF2-40B4-BE49-F238E27FC236}">
                <a16:creationId xmlns:a16="http://schemas.microsoft.com/office/drawing/2014/main" id="{77DECD9C-1AB5-E1CC-4A06-2E7C9B305BD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t="-24"/>
          <a:stretch/>
        </p:blipFill>
        <p:spPr>
          <a:xfrm>
            <a:off x="6148137" y="1824563"/>
            <a:ext cx="5205663" cy="4352400"/>
          </a:xfrm>
        </p:spPr>
      </p:pic>
      <p:sp>
        <p:nvSpPr>
          <p:cNvPr id="4" name="TextBox 3">
            <a:extLst>
              <a:ext uri="{FF2B5EF4-FFF2-40B4-BE49-F238E27FC236}">
                <a16:creationId xmlns:a16="http://schemas.microsoft.com/office/drawing/2014/main" id="{728EEF6A-68BC-E719-FD2E-4A280FA48A7C}"/>
              </a:ext>
            </a:extLst>
          </p:cNvPr>
          <p:cNvSpPr txBox="1"/>
          <p:nvPr/>
        </p:nvSpPr>
        <p:spPr>
          <a:xfrm>
            <a:off x="6148137" y="6185098"/>
            <a:ext cx="5205663" cy="523220"/>
          </a:xfrm>
          <a:prstGeom prst="rect">
            <a:avLst/>
          </a:prstGeom>
          <a:noFill/>
        </p:spPr>
        <p:txBody>
          <a:bodyPr wrap="square" rtlCol="0">
            <a:spAutoFit/>
          </a:bodyPr>
          <a:lstStyle/>
          <a:p>
            <a:r>
              <a:rPr lang="en-GB" sz="1400" dirty="0">
                <a:latin typeface="+mj-lt"/>
              </a:rPr>
              <a:t>Image © Bath and West Community Energy 2024, shared under </a:t>
            </a:r>
            <a:r>
              <a:rPr lang="en-GB" sz="1400" dirty="0">
                <a:latin typeface="+mj-lt"/>
                <a:hlinkClick r:id="rId4"/>
              </a:rPr>
              <a:t>CC BY-NC-ND 4.0</a:t>
            </a:r>
            <a:r>
              <a:rPr lang="en-GB" sz="1400" i="0" u="none" strike="noStrike" dirty="0">
                <a:solidFill>
                  <a:srgbClr val="000000"/>
                </a:solidFill>
                <a:effectLst/>
                <a:latin typeface="+mj-lt"/>
                <a:hlinkClick r:id="rId4"/>
              </a:rPr>
              <a:t> </a:t>
            </a:r>
            <a:endParaRPr lang="en-GB" sz="1400" dirty="0">
              <a:latin typeface="+mj-lt"/>
            </a:endParaRPr>
          </a:p>
        </p:txBody>
      </p:sp>
    </p:spTree>
    <p:extLst>
      <p:ext uri="{BB962C8B-B14F-4D97-AF65-F5344CB8AC3E}">
        <p14:creationId xmlns:p14="http://schemas.microsoft.com/office/powerpoint/2010/main" val="393279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52CAE215133747B3E2C29D4F3F773D" ma:contentTypeVersion="19" ma:contentTypeDescription="Create a new document." ma:contentTypeScope="" ma:versionID="78787cb9a0d786a5ffddef7e0160b556">
  <xsd:schema xmlns:xsd="http://www.w3.org/2001/XMLSchema" xmlns:xs="http://www.w3.org/2001/XMLSchema" xmlns:p="http://schemas.microsoft.com/office/2006/metadata/properties" xmlns:ns2="8ea2b450-505b-41b4-bae7-dfeb254f3094" xmlns:ns3="ae11946e-e2fd-4c60-8682-e4a1ed729ce0" targetNamespace="http://schemas.microsoft.com/office/2006/metadata/properties" ma:root="true" ma:fieldsID="4e23c8a680531cb1453d3b5b942b23f3" ns2:_="" ns3:_="">
    <xsd:import namespace="8ea2b450-505b-41b4-bae7-dfeb254f3094"/>
    <xsd:import namespace="ae11946e-e2fd-4c60-8682-e4a1ed729c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RecordI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a2b450-505b-41b4-bae7-dfeb254f3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c3c99c-be24-4810-9e61-24813d7dc94a" ma:termSetId="09814cd3-568e-fe90-9814-8d621ff8fb84" ma:anchorId="fba54fb3-c3e1-fe81-a776-ca4b69148c4d" ma:open="true" ma:isKeyword="false">
      <xsd:complexType>
        <xsd:sequence>
          <xsd:element ref="pc:Terms" minOccurs="0" maxOccurs="1"/>
        </xsd:sequence>
      </xsd:complexType>
    </xsd:element>
    <xsd:element name="RecordID" ma:index="24" nillable="true" ma:displayName="RecordID" ma:format="Dropdown" ma:internalName="RecordID">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11946e-e2fd-4c60-8682-e4a1ed729c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cd5724-9332-4031-af10-108d224b2056}" ma:internalName="TaxCatchAll" ma:showField="CatchAllData" ma:web="ae11946e-e2fd-4c60-8682-e4a1ed729c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a2b450-505b-41b4-bae7-dfeb254f3094">
      <Terms xmlns="http://schemas.microsoft.com/office/infopath/2007/PartnerControls"/>
    </lcf76f155ced4ddcb4097134ff3c332f>
    <RecordID xmlns="8ea2b450-505b-41b4-bae7-dfeb254f3094" xsi:nil="true"/>
    <TaxCatchAll xmlns="ae11946e-e2fd-4c60-8682-e4a1ed729ce0" xsi:nil="true"/>
  </documentManagement>
</p:properties>
</file>

<file path=customXml/itemProps1.xml><?xml version="1.0" encoding="utf-8"?>
<ds:datastoreItem xmlns:ds="http://schemas.openxmlformats.org/officeDocument/2006/customXml" ds:itemID="{F81666D4-7096-4294-AA91-D4D0AC69E4D2}"/>
</file>

<file path=customXml/itemProps2.xml><?xml version="1.0" encoding="utf-8"?>
<ds:datastoreItem xmlns:ds="http://schemas.openxmlformats.org/officeDocument/2006/customXml" ds:itemID="{B459CEE6-EE62-4313-BC01-1089D4642AFE}"/>
</file>

<file path=customXml/itemProps3.xml><?xml version="1.0" encoding="utf-8"?>
<ds:datastoreItem xmlns:ds="http://schemas.openxmlformats.org/officeDocument/2006/customXml" ds:itemID="{372BD925-4FB6-498A-83E7-A8BA74CF5A24}"/>
</file>

<file path=docProps/app.xml><?xml version="1.0" encoding="utf-8"?>
<Properties xmlns="http://schemas.openxmlformats.org/officeDocument/2006/extended-properties" xmlns:vt="http://schemas.openxmlformats.org/officeDocument/2006/docPropsVTypes">
  <TotalTime>908</TotalTime>
  <Words>3159</Words>
  <Application>Microsoft Office PowerPoint</Application>
  <PresentationFormat>Widescreen</PresentationFormat>
  <Paragraphs>259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Google Sans</vt:lpstr>
      <vt:lpstr>Webdings</vt:lpstr>
      <vt:lpstr>Wingdings</vt:lpstr>
      <vt:lpstr>Wingdings 2</vt:lpstr>
      <vt:lpstr>Office Theme</vt:lpstr>
      <vt:lpstr>White Label Presentation: Traditional building retrofit</vt:lpstr>
      <vt:lpstr>What are traditional buildings?</vt:lpstr>
      <vt:lpstr>Why retrofit traditionally built homes?</vt:lpstr>
      <vt:lpstr>How many homes are affected?</vt:lpstr>
      <vt:lpstr>Listed building and conservation area retrofit</vt:lpstr>
      <vt:lpstr>What is historic or heritage ‘significance’?</vt:lpstr>
      <vt:lpstr>Why is traditional building retrofit different?</vt:lpstr>
      <vt:lpstr>How to prioritise traditional building retrofit?</vt:lpstr>
      <vt:lpstr>Insulating traditional buildings - examples</vt:lpstr>
      <vt:lpstr>Natural materials often have lower embodied carbon than artificial alternatives</vt:lpstr>
      <vt:lpstr>What is the planning and consent process?</vt:lpstr>
      <vt:lpstr>Key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Ruth Gerrard</dc:creator>
  <cp:lastModifiedBy>Ruth Gerrard</cp:lastModifiedBy>
  <cp:revision>154</cp:revision>
  <dcterms:created xsi:type="dcterms:W3CDTF">2025-01-13T13:58:51Z</dcterms:created>
  <dcterms:modified xsi:type="dcterms:W3CDTF">2025-03-18T13:24:19Z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0x0101005552CAE215133747B3E2C29D4F3F773D</vt:lpwstr>
  </property>
</Properties>
</file>