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2" r:id="rId5"/>
    <p:sldId id="257" r:id="rId6"/>
    <p:sldId id="261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13880-B67C-FC4F-89B0-06D730D1C821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D2298-EDF1-784A-9048-31BB2E886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D2298-EDF1-784A-9048-31BB2E8866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8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F2F57-961D-CB5A-A23D-E16B5AC42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C2BFD-C2C0-9FF2-F4BD-2E4A76C86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AE3B5-C588-5FCB-D94F-B145BB3A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3E8-55EF-F24B-9DAB-0A5DC8142FA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0D36D-04FC-803F-EDDB-FE141FF5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3671F-1ABD-8460-29EE-7E31A2C0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6C4-D7A0-AC46-AA54-D0FD9C7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98BF6-A58C-A019-8537-BEE70216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577F9-8E82-FC7E-0744-6C0096039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5DE2F-8125-DD4F-4272-ABB4C9D4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3E8-55EF-F24B-9DAB-0A5DC8142FA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A1A6E-FD10-56E2-3D00-53755FE9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1096C-1772-B3B9-2333-58B0AE06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6C4-D7A0-AC46-AA54-D0FD9C7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0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0B2F4-23EF-9FF8-D7F1-1DDEA0EDD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2B412-1A28-A6C3-A281-9C74D44CC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AF55D-EA95-980E-48DD-C45EBF44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3E8-55EF-F24B-9DAB-0A5DC8142FA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E67DA-B691-EA29-79F4-7A29498F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00D64-4B5C-D7DE-D4C3-A57D9685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6C4-D7A0-AC46-AA54-D0FD9C7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2689-4AAC-F85C-8CE4-11637550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8AB7B-F6F5-2592-7B19-F1D82076F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B7269-0D13-0882-AE67-B8D5BE35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3E8-55EF-F24B-9DAB-0A5DC8142FA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3CB58-C4C9-5201-FEF4-14E23789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E789D-C9CA-FD89-7F32-E8835AC5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6C4-D7A0-AC46-AA54-D0FD9C7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6097-95E3-D5DA-BA1E-70609C9C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6EBCE-3070-5CB7-0C4B-95EE2203E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80D8C-5FA4-CE76-F46B-0EA7AE18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3E8-55EF-F24B-9DAB-0A5DC8142FA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6081C-3505-00AF-D05A-A2848622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2A3CC-78D2-E584-36B8-4CAB4AC8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6C4-D7A0-AC46-AA54-D0FD9C7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B02A7-3386-430F-A809-0C0D6B0A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AFA85-05C5-F3E0-6629-D607BD84B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4E8DD-7A07-1B07-D852-68BD53872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271B5-4F81-F769-47E0-F22D8319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3E8-55EF-F24B-9DAB-0A5DC8142FA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8E9F7-93D2-AA68-05A2-DBBD9B95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4EFDB-C15F-7033-67C0-DB367422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6C4-D7A0-AC46-AA54-D0FD9C7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0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05A4-78EB-CBC2-32C5-E2F0F062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3D9A8-79D7-B1CC-4D8D-08DE15584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3E913-0CB1-A707-8360-4D5494BFB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232D1-60F3-BD5D-27E6-B374F504F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06D32-6FB0-C668-48D9-8E687730B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F697B-6892-6736-32EE-D59AE997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3E8-55EF-F24B-9DAB-0A5DC8142FA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A3C269-CDB9-254D-F607-907783EA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4EB5D8-30ED-B8C1-2E0A-76ED3A3A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6C4-D7A0-AC46-AA54-D0FD9C7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2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9A41-AE3C-395E-12FF-5981357E6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476ADB-3602-C485-1C0C-216B6D35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3E8-55EF-F24B-9DAB-0A5DC8142FA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AA507-DCBE-91B0-2344-967FD803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C6016-88E4-623B-C431-E288C8853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6C4-D7A0-AC46-AA54-D0FD9C7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51AF11-43FA-8451-7002-2A9ECB02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3E8-55EF-F24B-9DAB-0A5DC8142FA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2EB2D-3214-DD20-7C33-6AD47C47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0D50F-3CF7-8A7C-4E01-52924BB0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6C4-D7A0-AC46-AA54-D0FD9C7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0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DEB5-D53F-A1B3-2AE8-98354671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35CC2-CA92-B2CA-267A-FB1B466F5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39DD2-FE2E-7124-0897-0DA76371C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3196F-210F-FA50-4168-044A1B68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3E8-55EF-F24B-9DAB-0A5DC8142FA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6FF6D-28CD-EDAD-00A3-0CDEC214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607BC-3A86-CB98-E646-2838776E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6C4-D7A0-AC46-AA54-D0FD9C7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7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A41F5-16E5-C57D-B632-7BC915B7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97F5DC-552E-DC6E-D43A-D4779694E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EC272-16AB-E24A-14CC-E3814781E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CC3B3-C6D6-59B8-8870-9B834BDF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3E8-55EF-F24B-9DAB-0A5DC8142FA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07C77-5F75-8AFD-87A1-C90CC1DD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F92D0-4F72-D12F-4A73-791C4B88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6C4-D7A0-AC46-AA54-D0FD9C7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3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7E5CDF-A519-FF3A-7149-5226F3FF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ED2A0-D76F-177F-BB36-CF37DFD16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5F38D-86E8-BDBF-0DEE-5FE2FC287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033E8-55EF-F24B-9DAB-0A5DC8142FA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C2C9C-2615-58E9-C346-EBF58AFFA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6783B-EB97-A5D3-26AE-A6C901F6A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18A6C4-D7A0-AC46-AA54-D0FD9C7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DC14-AEC5-DFE7-F844-95E366F4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David Moss – </a:t>
            </a:r>
            <a:r>
              <a:rPr lang="en-US" dirty="0" err="1"/>
              <a:t>Energising</a:t>
            </a:r>
            <a:r>
              <a:rPr lang="en-US" dirty="0"/>
              <a:t> Britain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EB333-F4E9-C706-FA46-A3BFA7900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Hybrid ASHP &amp; Gas, </a:t>
            </a:r>
          </a:p>
          <a:p>
            <a:pPr marL="0" indent="0">
              <a:buNone/>
            </a:pPr>
            <a:r>
              <a:rPr lang="en-US" sz="5400" dirty="0"/>
              <a:t>St. Helen Alveston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9BA46-32AC-52E7-54ED-2C7022E582A8}"/>
              </a:ext>
            </a:extLst>
          </p:cNvPr>
          <p:cNvSpPr txBox="1"/>
          <p:nvPr/>
        </p:nvSpPr>
        <p:spPr>
          <a:xfrm>
            <a:off x="8192530" y="23972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31767-AE8A-2590-1F2B-3F88B3BED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319" y="3160987"/>
            <a:ext cx="4207481" cy="31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6DA9F-A160-D823-7A2E-BEB49BB0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0" y="82331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CONTEXT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November 2019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Declaration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Bristol Diocese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2C695-E278-2FA8-C4B2-D13CE3EFE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374" y="1144588"/>
            <a:ext cx="7301526" cy="474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7AD5D6-A57F-A3A6-BDDF-4FD636F3D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342280-5591-A8D3-AE29-EAC9CBA58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0CB64C-FA8B-4D3A-09CA-484336CB8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E0A65-1FD1-D234-201E-BB492963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51" y="768782"/>
            <a:ext cx="3205544" cy="2660218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Net Zero to be achieved by 2030 </a:t>
            </a:r>
            <a:r>
              <a:rPr lang="en-US" sz="3100" dirty="0">
                <a:solidFill>
                  <a:srgbClr val="FFFFFF"/>
                </a:solidFill>
              </a:rPr>
              <a:t>(set by General Synod of the </a:t>
            </a:r>
            <a:r>
              <a:rPr lang="en-US" sz="3100" dirty="0" err="1">
                <a:solidFill>
                  <a:srgbClr val="FFFFFF"/>
                </a:solidFill>
              </a:rPr>
              <a:t>Cof</a:t>
            </a:r>
            <a:r>
              <a:rPr lang="en-US" sz="3100" dirty="0">
                <a:solidFill>
                  <a:srgbClr val="FFFFFF"/>
                </a:solidFill>
              </a:rPr>
              <a:t> E in 2020)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466B6EF-3C4A-CEB1-DC30-E886A9917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1202F-9829-5370-DA9A-98DAEFC3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Energy audits and grants</a:t>
            </a:r>
          </a:p>
          <a:p>
            <a:r>
              <a:rPr lang="en-US" dirty="0"/>
              <a:t>Fossil fuels out</a:t>
            </a:r>
          </a:p>
          <a:p>
            <a:r>
              <a:rPr lang="en-US" dirty="0"/>
              <a:t>Biodiversity in</a:t>
            </a:r>
          </a:p>
          <a:p>
            <a:r>
              <a:rPr lang="en-US" dirty="0"/>
              <a:t>Solar installations &amp; decarbonization for all buildings</a:t>
            </a:r>
          </a:p>
          <a:p>
            <a:r>
              <a:rPr lang="en-US" dirty="0"/>
              <a:t>Gas out </a:t>
            </a:r>
          </a:p>
          <a:p>
            <a:r>
              <a:rPr lang="en-US" dirty="0"/>
              <a:t>Electricity 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8A78B-70BE-DE03-0748-B4F103427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1741"/>
            <a:ext cx="4207481" cy="31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5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51423-A8E4-6630-5A90-41911F44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Timeline to Hybrid –   Cost £75K Grants £40K</a:t>
            </a:r>
            <a:br>
              <a:rPr lang="en-US" sz="4100" dirty="0">
                <a:solidFill>
                  <a:srgbClr val="FFFFFF"/>
                </a:solidFill>
              </a:rPr>
            </a:br>
            <a:r>
              <a:rPr lang="en-US" sz="4100" dirty="0">
                <a:solidFill>
                  <a:srgbClr val="FFFFFF"/>
                </a:solidFill>
              </a:rPr>
              <a:t>Grant funding deadline 31-03-2025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60098-0B07-A980-ECE7-52185597F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156" y="1153572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2019 Energy report ESOS  – continue with gas</a:t>
            </a:r>
          </a:p>
          <a:p>
            <a:r>
              <a:rPr lang="en-US" sz="1800" dirty="0"/>
              <a:t>2023 Heating replacement first considered</a:t>
            </a:r>
          </a:p>
          <a:p>
            <a:r>
              <a:rPr lang="en-US" sz="1800" dirty="0"/>
              <a:t>2023 Quotation Halos IR. National grid could not supply electricity</a:t>
            </a:r>
          </a:p>
          <a:p>
            <a:r>
              <a:rPr lang="en-US" sz="1800" dirty="0"/>
              <a:t>7/2024. New energy report ESOS – ASHP Air to Water</a:t>
            </a:r>
          </a:p>
          <a:p>
            <a:r>
              <a:rPr lang="en-US" sz="1800" dirty="0"/>
              <a:t>8/2024. Bristol Diocese another energy report </a:t>
            </a:r>
            <a:r>
              <a:rPr lang="en-US" sz="1800" i="1" dirty="0"/>
              <a:t>Inspired Energy</a:t>
            </a:r>
          </a:p>
          <a:p>
            <a:r>
              <a:rPr lang="en-US" sz="1800" dirty="0"/>
              <a:t>8/2024   Inspired energy suggest  Air to Air. Planners say “No” Grade 2</a:t>
            </a:r>
          </a:p>
          <a:p>
            <a:r>
              <a:rPr lang="en-US" sz="1800" dirty="0"/>
              <a:t>9/2024   Heating engineers suggest Bosch ASHP</a:t>
            </a:r>
          </a:p>
          <a:p>
            <a:r>
              <a:rPr lang="en-US" sz="1800" dirty="0"/>
              <a:t>10/2024 Bosch survey not enough power for AHSP alone </a:t>
            </a:r>
            <a:r>
              <a:rPr lang="en-US" sz="1800" b="1" dirty="0"/>
              <a:t>hybrid system</a:t>
            </a:r>
          </a:p>
          <a:p>
            <a:r>
              <a:rPr lang="en-US" sz="1800" dirty="0"/>
              <a:t>1/2025    Planning obtained but National Grid said no to Bosch ASHP</a:t>
            </a:r>
          </a:p>
          <a:p>
            <a:r>
              <a:rPr lang="en-US" sz="1800" dirty="0"/>
              <a:t>1/2025.   Bosch referred us to Viessmann ASHP National grid Yes</a:t>
            </a:r>
          </a:p>
          <a:p>
            <a:r>
              <a:rPr lang="en-US" sz="1800" dirty="0"/>
              <a:t>2/2025.   Viessmann ASHP taken of the market,  other ASHP cost £90K</a:t>
            </a:r>
          </a:p>
          <a:p>
            <a:r>
              <a:rPr lang="en-US" sz="1800" dirty="0"/>
              <a:t>3/2025.   Viessmann supplies 2 ASHPs commission 4/4/2025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593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F1714-BAAF-FF3F-CFF6-F60BA81D8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Lessons learnt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99032-F45C-2891-A8C4-EC2614B9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578115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Don’t be too idealistic</a:t>
            </a:r>
          </a:p>
          <a:p>
            <a:r>
              <a:rPr lang="en-US" dirty="0"/>
              <a:t>Don’t be put off by the hurdles</a:t>
            </a:r>
          </a:p>
          <a:p>
            <a:r>
              <a:rPr lang="en-US" dirty="0"/>
              <a:t>Be open to new ideas.  </a:t>
            </a:r>
          </a:p>
          <a:p>
            <a:r>
              <a:rPr lang="en-US" dirty="0"/>
              <a:t>Green gas is on the way</a:t>
            </a:r>
          </a:p>
          <a:p>
            <a:r>
              <a:rPr lang="en-US" dirty="0"/>
              <a:t>Hold onto the vision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FBAB7-153C-42E7-C995-9AD3FDF6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190037" y="930149"/>
            <a:ext cx="3216646" cy="2412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7461A4-C6A9-E57F-364A-E9DAE96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354" y="3991232"/>
            <a:ext cx="3822358" cy="286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1AEB4-E856-DD29-AE49-CE3A2A7E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557" y="543697"/>
            <a:ext cx="10178443" cy="565939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Old System 90,000KWH Gas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System 11,451 KWH Gas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17,567 KWH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Electric</a:t>
            </a:r>
          </a:p>
        </p:txBody>
      </p:sp>
    </p:spTree>
    <p:extLst>
      <p:ext uri="{BB962C8B-B14F-4D97-AF65-F5344CB8AC3E}">
        <p14:creationId xmlns:p14="http://schemas.microsoft.com/office/powerpoint/2010/main" val="466265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52CAE215133747B3E2C29D4F3F773D" ma:contentTypeVersion="20" ma:contentTypeDescription="Create a new document." ma:contentTypeScope="" ma:versionID="73dfeec6bba144aeab9ed3749609b701">
  <xsd:schema xmlns:xsd="http://www.w3.org/2001/XMLSchema" xmlns:xs="http://www.w3.org/2001/XMLSchema" xmlns:p="http://schemas.microsoft.com/office/2006/metadata/properties" xmlns:ns2="8ea2b450-505b-41b4-bae7-dfeb254f3094" xmlns:ns3="ae11946e-e2fd-4c60-8682-e4a1ed729ce0" targetNamespace="http://schemas.microsoft.com/office/2006/metadata/properties" ma:root="true" ma:fieldsID="316af83774e8211a22e1e39c7453378f" ns2:_="" ns3:_="">
    <xsd:import namespace="8ea2b450-505b-41b4-bae7-dfeb254f3094"/>
    <xsd:import namespace="ae11946e-e2fd-4c60-8682-e4a1ed729c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RecordID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2b450-505b-41b4-bae7-dfeb254f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fc3c99c-be24-4810-9e61-24813d7dc9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cordID" ma:index="24" nillable="true" ma:displayName="RecordID" ma:format="Dropdown" ma:internalName="RecordID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1946e-e2fd-4c60-8682-e4a1ed729ce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0cd5724-9332-4031-af10-108d224b2056}" ma:internalName="TaxCatchAll" ma:showField="CatchAllData" ma:web="ae11946e-e2fd-4c60-8682-e4a1ed729c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a2b450-505b-41b4-bae7-dfeb254f3094">
      <Terms xmlns="http://schemas.microsoft.com/office/infopath/2007/PartnerControls"/>
    </lcf76f155ced4ddcb4097134ff3c332f>
    <RecordID xmlns="8ea2b450-505b-41b4-bae7-dfeb254f3094" xsi:nil="true"/>
    <TaxCatchAll xmlns="ae11946e-e2fd-4c60-8682-e4a1ed729ce0" xsi:nil="true"/>
  </documentManagement>
</p:properties>
</file>

<file path=customXml/itemProps1.xml><?xml version="1.0" encoding="utf-8"?>
<ds:datastoreItem xmlns:ds="http://schemas.openxmlformats.org/officeDocument/2006/customXml" ds:itemID="{3E668143-C57E-4785-B929-0D15B3DEE2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a2b450-505b-41b4-bae7-dfeb254f3094"/>
    <ds:schemaRef ds:uri="ae11946e-e2fd-4c60-8682-e4a1ed729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48A4AD-35CE-44FA-B253-486231C959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46D495-9556-4419-B316-3339A699DD44}">
  <ds:schemaRefs>
    <ds:schemaRef ds:uri="http://schemas.microsoft.com/office/2006/metadata/properties"/>
    <ds:schemaRef ds:uri="http://schemas.microsoft.com/office/infopath/2007/PartnerControls"/>
    <ds:schemaRef ds:uri="8ea2b450-505b-41b4-bae7-dfeb254f3094"/>
    <ds:schemaRef ds:uri="ae11946e-e2fd-4c60-8682-e4a1ed729c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246</Words>
  <Application>Microsoft Office PowerPoint</Application>
  <PresentationFormat>Widescreen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David Moss – Energising Britain</vt:lpstr>
      <vt:lpstr>CONTEXT November 2019 Declaration Bristol Diocese</vt:lpstr>
      <vt:lpstr> Net Zero to be achieved by 2030 (set by General Synod of the Cof E in 2020)</vt:lpstr>
      <vt:lpstr>Timeline to Hybrid –   Cost £75K Grants £40K Grant funding deadline 31-03-2025 </vt:lpstr>
      <vt:lpstr>Lessons learnt </vt:lpstr>
      <vt:lpstr>Old System 90,000KWH Gas   New System 11,451 KWH Gas 17,567 KWH Electric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Moss</dc:creator>
  <cp:lastModifiedBy>Chris Bennett</cp:lastModifiedBy>
  <cp:revision>4</cp:revision>
  <cp:lastPrinted>2026-07-05T20:03:13Z</cp:lastPrinted>
  <dcterms:created xsi:type="dcterms:W3CDTF">2026-07-05T18:17:59Z</dcterms:created>
  <dcterms:modified xsi:type="dcterms:W3CDTF">2026-07-07T15:27:38Z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0x0101005552CAE215133747B3E2C29D4F3F773D</vt:lpwstr>
  </property>
  <property fmtid="{D5CDD505-2E9C-101B-9397-08002B2CF9AE}" pid="3" name="MediaServiceImageTags">
    <vt:lpwstr/>
  </property>
</Properties>
</file>